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7" r:id="rId56"/>
    <p:sldId id="308" r:id="rId57"/>
    <p:sldId id="309" r:id="rId58"/>
    <p:sldId id="310" r:id="rId59"/>
    <p:sldId id="311" r:id="rId60"/>
    <p:sldId id="312" r:id="rId61"/>
    <p:sldId id="313" r:id="rId62"/>
    <p:sldId id="314" r:id="rId63"/>
    <p:sldId id="315" r:id="rId64"/>
    <p:sldId id="316" r:id="rId65"/>
    <p:sldId id="317" r:id="rId66"/>
    <p:sldId id="318" r:id="rId67"/>
    <p:sldId id="319" r:id="rId68"/>
    <p:sldId id="320" r:id="rId69"/>
    <p:sldId id="321" r:id="rId70"/>
    <p:sldId id="322" r:id="rId71"/>
    <p:sldId id="323" r:id="rId72"/>
    <p:sldId id="324" r:id="rId73"/>
    <p:sldId id="325" r:id="rId74"/>
    <p:sldId id="326" r:id="rId75"/>
    <p:sldId id="327" r:id="rId76"/>
    <p:sldId id="328" r:id="rId77"/>
    <p:sldId id="329" r:id="rId78"/>
    <p:sldId id="330" r:id="rId79"/>
    <p:sldId id="331" r:id="rId80"/>
    <p:sldId id="332" r:id="rId81"/>
    <p:sldId id="333" r:id="rId82"/>
  </p:sldIdLst>
  <p:sldSz cx="5765800" cy="3244850"/>
  <p:notesSz cx="5765800" cy="324485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210" d="100"/>
          <a:sy n="210" d="100"/>
        </p:scale>
        <p:origin x="390" y="17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viewProps" Target="viewProp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slide" Target="slides/slide76.xml"/><Relationship Id="rId85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microsoft.com/office/2016/11/relationships/changesInfo" Target="changesInfos/changesInfo1.xml"/><Relationship Id="rId61" Type="http://schemas.openxmlformats.org/officeDocument/2006/relationships/slide" Target="slides/slide57.xml"/><Relationship Id="rId82" Type="http://schemas.openxmlformats.org/officeDocument/2006/relationships/slide" Target="slides/slide7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üller Crystel" userId="281c5f5a-c684-4aad-b2e3-691c5f4bbf8b" providerId="ADAL" clId="{62D12D06-F3B2-4290-9026-CF14CBE82F3E}"/>
    <pc:docChg chg="undo redo custSel modSld">
      <pc:chgData name="Müller Crystel" userId="281c5f5a-c684-4aad-b2e3-691c5f4bbf8b" providerId="ADAL" clId="{62D12D06-F3B2-4290-9026-CF14CBE82F3E}" dt="2025-05-14T14:28:47.929" v="8842" actId="20577"/>
      <pc:docMkLst>
        <pc:docMk/>
      </pc:docMkLst>
      <pc:sldChg chg="modSp mod">
        <pc:chgData name="Müller Crystel" userId="281c5f5a-c684-4aad-b2e3-691c5f4bbf8b" providerId="ADAL" clId="{62D12D06-F3B2-4290-9026-CF14CBE82F3E}" dt="2025-05-14T12:01:57.599" v="94" actId="20577"/>
        <pc:sldMkLst>
          <pc:docMk/>
          <pc:sldMk cId="0" sldId="256"/>
        </pc:sldMkLst>
        <pc:spChg chg="mod">
          <ac:chgData name="Müller Crystel" userId="281c5f5a-c684-4aad-b2e3-691c5f4bbf8b" providerId="ADAL" clId="{62D12D06-F3B2-4290-9026-CF14CBE82F3E}" dt="2025-05-14T12:01:33.610" v="50" actId="14100"/>
          <ac:spMkLst>
            <pc:docMk/>
            <pc:sldMk cId="0" sldId="256"/>
            <ac:spMk id="1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01:57.599" v="94" actId="20577"/>
          <ac:spMkLst>
            <pc:docMk/>
            <pc:sldMk cId="0" sldId="256"/>
            <ac:spMk id="1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27:37.834" v="8827" actId="14100"/>
        <pc:sldMkLst>
          <pc:docMk/>
          <pc:sldMk cId="0" sldId="257"/>
        </pc:sldMkLst>
        <pc:spChg chg="mod">
          <ac:chgData name="Müller Crystel" userId="281c5f5a-c684-4aad-b2e3-691c5f4bbf8b" providerId="ADAL" clId="{62D12D06-F3B2-4290-9026-CF14CBE82F3E}" dt="2025-05-14T14:27:37.834" v="8827" actId="14100"/>
          <ac:spMkLst>
            <pc:docMk/>
            <pc:sldMk cId="0" sldId="257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28:47.929" v="8842" actId="20577"/>
        <pc:sldMkLst>
          <pc:docMk/>
          <pc:sldMk cId="0" sldId="258"/>
        </pc:sldMkLst>
        <pc:spChg chg="mod">
          <ac:chgData name="Müller Crystel" userId="281c5f5a-c684-4aad-b2e3-691c5f4bbf8b" providerId="ADAL" clId="{62D12D06-F3B2-4290-9026-CF14CBE82F3E}" dt="2025-05-14T14:28:47.929" v="8842" actId="20577"/>
          <ac:spMkLst>
            <pc:docMk/>
            <pc:sldMk cId="0" sldId="258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11:15.340" v="99" actId="6549"/>
        <pc:sldMkLst>
          <pc:docMk/>
          <pc:sldMk cId="0" sldId="259"/>
        </pc:sldMkLst>
        <pc:spChg chg="mod">
          <ac:chgData name="Müller Crystel" userId="281c5f5a-c684-4aad-b2e3-691c5f4bbf8b" providerId="ADAL" clId="{62D12D06-F3B2-4290-9026-CF14CBE82F3E}" dt="2025-05-14T12:11:15.340" v="99" actId="6549"/>
          <ac:spMkLst>
            <pc:docMk/>
            <pc:sldMk cId="0" sldId="259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15:21.072" v="409" actId="20577"/>
        <pc:sldMkLst>
          <pc:docMk/>
          <pc:sldMk cId="0" sldId="260"/>
        </pc:sldMkLst>
        <pc:spChg chg="mod">
          <ac:chgData name="Müller Crystel" userId="281c5f5a-c684-4aad-b2e3-691c5f4bbf8b" providerId="ADAL" clId="{62D12D06-F3B2-4290-9026-CF14CBE82F3E}" dt="2025-05-14T12:12:30.048" v="103" actId="6549"/>
          <ac:spMkLst>
            <pc:docMk/>
            <pc:sldMk cId="0" sldId="26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14:58.489" v="398" actId="20577"/>
          <ac:spMkLst>
            <pc:docMk/>
            <pc:sldMk cId="0" sldId="260"/>
            <ac:spMk id="233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15:21.072" v="409" actId="20577"/>
          <ac:spMkLst>
            <pc:docMk/>
            <pc:sldMk cId="0" sldId="260"/>
            <ac:spMk id="2335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18:20.250" v="608" actId="20577"/>
        <pc:sldMkLst>
          <pc:docMk/>
          <pc:sldMk cId="0" sldId="261"/>
        </pc:sldMkLst>
        <pc:spChg chg="mod">
          <ac:chgData name="Müller Crystel" userId="281c5f5a-c684-4aad-b2e3-691c5f4bbf8b" providerId="ADAL" clId="{62D12D06-F3B2-4290-9026-CF14CBE82F3E}" dt="2025-05-14T12:16:07.687" v="415" actId="20577"/>
          <ac:spMkLst>
            <pc:docMk/>
            <pc:sldMk cId="0" sldId="26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17:10.755" v="518" actId="20577"/>
          <ac:spMkLst>
            <pc:docMk/>
            <pc:sldMk cId="0" sldId="261"/>
            <ac:spMk id="244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17:51.310" v="557" actId="20577"/>
          <ac:spMkLst>
            <pc:docMk/>
            <pc:sldMk cId="0" sldId="261"/>
            <ac:spMk id="245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18:20.250" v="608" actId="20577"/>
          <ac:spMkLst>
            <pc:docMk/>
            <pc:sldMk cId="0" sldId="261"/>
            <ac:spMk id="2451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18:46.284" v="618" actId="20577"/>
        <pc:sldMkLst>
          <pc:docMk/>
          <pc:sldMk cId="0" sldId="262"/>
        </pc:sldMkLst>
        <pc:spChg chg="mod">
          <ac:chgData name="Müller Crystel" userId="281c5f5a-c684-4aad-b2e3-691c5f4bbf8b" providerId="ADAL" clId="{62D12D06-F3B2-4290-9026-CF14CBE82F3E}" dt="2025-05-14T12:18:46.284" v="618" actId="20577"/>
          <ac:spMkLst>
            <pc:docMk/>
            <pc:sldMk cId="0" sldId="262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31:25.039" v="1309" actId="14100"/>
        <pc:sldMkLst>
          <pc:docMk/>
          <pc:sldMk cId="0" sldId="263"/>
        </pc:sldMkLst>
        <pc:spChg chg="mod">
          <ac:chgData name="Müller Crystel" userId="281c5f5a-c684-4aad-b2e3-691c5f4bbf8b" providerId="ADAL" clId="{62D12D06-F3B2-4290-9026-CF14CBE82F3E}" dt="2025-05-14T12:19:22.156" v="673" actId="6549"/>
          <ac:spMkLst>
            <pc:docMk/>
            <pc:sldMk cId="0" sldId="263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1:25.039" v="1309" actId="14100"/>
          <ac:spMkLst>
            <pc:docMk/>
            <pc:sldMk cId="0" sldId="263"/>
            <ac:spMk id="2896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31:10.574" v="1303" actId="14100"/>
        <pc:sldMkLst>
          <pc:docMk/>
          <pc:sldMk cId="0" sldId="264"/>
        </pc:sldMkLst>
        <pc:spChg chg="mod">
          <ac:chgData name="Müller Crystel" userId="281c5f5a-c684-4aad-b2e3-691c5f4bbf8b" providerId="ADAL" clId="{62D12D06-F3B2-4290-9026-CF14CBE82F3E}" dt="2025-05-14T12:20:48.847" v="730" actId="6549"/>
          <ac:spMkLst>
            <pc:docMk/>
            <pc:sldMk cId="0" sldId="264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1:10.574" v="1303" actId="14100"/>
          <ac:spMkLst>
            <pc:docMk/>
            <pc:sldMk cId="0" sldId="264"/>
            <ac:spMk id="321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0:27.456" v="7495" actId="20577"/>
        <pc:sldMkLst>
          <pc:docMk/>
          <pc:sldMk cId="0" sldId="265"/>
        </pc:sldMkLst>
        <pc:spChg chg="mod">
          <ac:chgData name="Müller Crystel" userId="281c5f5a-c684-4aad-b2e3-691c5f4bbf8b" providerId="ADAL" clId="{62D12D06-F3B2-4290-9026-CF14CBE82F3E}" dt="2025-05-14T14:00:27.456" v="7495" actId="20577"/>
          <ac:spMkLst>
            <pc:docMk/>
            <pc:sldMk cId="0" sldId="265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26:05.968" v="1154" actId="255"/>
          <ac:spMkLst>
            <pc:docMk/>
            <pc:sldMk cId="0" sldId="265"/>
            <ac:spMk id="190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0:01.533" v="1205" actId="20577"/>
          <ac:spMkLst>
            <pc:docMk/>
            <pc:sldMk cId="0" sldId="265"/>
            <ac:spMk id="190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0:18.300" v="1238" actId="20577"/>
          <ac:spMkLst>
            <pc:docMk/>
            <pc:sldMk cId="0" sldId="265"/>
            <ac:spMk id="190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0:57.722" v="1295" actId="6549"/>
          <ac:spMkLst>
            <pc:docMk/>
            <pc:sldMk cId="0" sldId="265"/>
            <ac:spMk id="1908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0:40.515" v="7498" actId="14100"/>
        <pc:sldMkLst>
          <pc:docMk/>
          <pc:sldMk cId="0" sldId="266"/>
        </pc:sldMkLst>
        <pc:spChg chg="mod">
          <ac:chgData name="Müller Crystel" userId="281c5f5a-c684-4aad-b2e3-691c5f4bbf8b" providerId="ADAL" clId="{62D12D06-F3B2-4290-9026-CF14CBE82F3E}" dt="2025-05-14T14:00:24.501" v="7494" actId="14100"/>
          <ac:spMkLst>
            <pc:docMk/>
            <pc:sldMk cId="0" sldId="266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3:36.059" v="1362" actId="21"/>
          <ac:spMkLst>
            <pc:docMk/>
            <pc:sldMk cId="0" sldId="266"/>
            <ac:spMk id="253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3:45.717" v="1364" actId="14100"/>
          <ac:spMkLst>
            <pc:docMk/>
            <pc:sldMk cId="0" sldId="266"/>
            <ac:spMk id="253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3:55.412" v="1389" actId="6549"/>
          <ac:spMkLst>
            <pc:docMk/>
            <pc:sldMk cId="0" sldId="266"/>
            <ac:spMk id="253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0:40.515" v="7498" actId="14100"/>
          <ac:spMkLst>
            <pc:docMk/>
            <pc:sldMk cId="0" sldId="266"/>
            <ac:spMk id="254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4:35.758" v="1439" actId="20577"/>
          <ac:spMkLst>
            <pc:docMk/>
            <pc:sldMk cId="0" sldId="266"/>
            <ac:spMk id="254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0:47.300" v="7504" actId="20577"/>
        <pc:sldMkLst>
          <pc:docMk/>
          <pc:sldMk cId="0" sldId="267"/>
        </pc:sldMkLst>
        <pc:spChg chg="mod">
          <ac:chgData name="Müller Crystel" userId="281c5f5a-c684-4aad-b2e3-691c5f4bbf8b" providerId="ADAL" clId="{62D12D06-F3B2-4290-9026-CF14CBE82F3E}" dt="2025-05-14T14:00:47.300" v="7504" actId="20577"/>
          <ac:spMkLst>
            <pc:docMk/>
            <pc:sldMk cId="0" sldId="267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7:03.972" v="7458" actId="20577"/>
          <ac:spMkLst>
            <pc:docMk/>
            <pc:sldMk cId="0" sldId="267"/>
            <ac:spMk id="270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37:37.860" v="1713" actId="14100"/>
          <ac:spMkLst>
            <pc:docMk/>
            <pc:sldMk cId="0" sldId="267"/>
            <ac:spMk id="2710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1:15.788" v="7524" actId="14100"/>
        <pc:sldMkLst>
          <pc:docMk/>
          <pc:sldMk cId="0" sldId="268"/>
        </pc:sldMkLst>
        <pc:spChg chg="mod">
          <ac:chgData name="Müller Crystel" userId="281c5f5a-c684-4aad-b2e3-691c5f4bbf8b" providerId="ADAL" clId="{62D12D06-F3B2-4290-9026-CF14CBE82F3E}" dt="2025-05-14T14:01:06.963" v="7522" actId="14100"/>
          <ac:spMkLst>
            <pc:docMk/>
            <pc:sldMk cId="0" sldId="268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1:15.033" v="2150" actId="790"/>
          <ac:spMkLst>
            <pc:docMk/>
            <pc:sldMk cId="0" sldId="268"/>
            <ac:spMk id="12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1:15.788" v="7524" actId="14100"/>
          <ac:spMkLst>
            <pc:docMk/>
            <pc:sldMk cId="0" sldId="268"/>
            <ac:spMk id="129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41:36.603" v="2182" actId="6549"/>
        <pc:sldMkLst>
          <pc:docMk/>
          <pc:sldMk cId="0" sldId="269"/>
        </pc:sldMkLst>
        <pc:spChg chg="mod">
          <ac:chgData name="Müller Crystel" userId="281c5f5a-c684-4aad-b2e3-691c5f4bbf8b" providerId="ADAL" clId="{62D12D06-F3B2-4290-9026-CF14CBE82F3E}" dt="2025-05-14T12:41:36.603" v="2182" actId="6549"/>
          <ac:spMkLst>
            <pc:docMk/>
            <pc:sldMk cId="0" sldId="269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42:14.726" v="2264" actId="14100"/>
        <pc:sldMkLst>
          <pc:docMk/>
          <pc:sldMk cId="0" sldId="270"/>
        </pc:sldMkLst>
        <pc:spChg chg="mod">
          <ac:chgData name="Müller Crystel" userId="281c5f5a-c684-4aad-b2e3-691c5f4bbf8b" providerId="ADAL" clId="{62D12D06-F3B2-4290-9026-CF14CBE82F3E}" dt="2025-05-14T12:41:52.265" v="2219" actId="20577"/>
          <ac:spMkLst>
            <pc:docMk/>
            <pc:sldMk cId="0" sldId="27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2:14.726" v="2264" actId="14100"/>
          <ac:spMkLst>
            <pc:docMk/>
            <pc:sldMk cId="0" sldId="270"/>
            <ac:spMk id="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43:12.386" v="2310" actId="20577"/>
        <pc:sldMkLst>
          <pc:docMk/>
          <pc:sldMk cId="0" sldId="271"/>
        </pc:sldMkLst>
        <pc:spChg chg="mod">
          <ac:chgData name="Müller Crystel" userId="281c5f5a-c684-4aad-b2e3-691c5f4bbf8b" providerId="ADAL" clId="{62D12D06-F3B2-4290-9026-CF14CBE82F3E}" dt="2025-05-14T12:42:26.946" v="2298" actId="20577"/>
          <ac:spMkLst>
            <pc:docMk/>
            <pc:sldMk cId="0" sldId="27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2:58.877" v="2303"/>
          <ac:spMkLst>
            <pc:docMk/>
            <pc:sldMk cId="0" sldId="271"/>
            <ac:spMk id="3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3:12.386" v="2310" actId="20577"/>
          <ac:spMkLst>
            <pc:docMk/>
            <pc:sldMk cId="0" sldId="271"/>
            <ac:spMk id="36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47:35.364" v="2738" actId="313"/>
        <pc:sldMkLst>
          <pc:docMk/>
          <pc:sldMk cId="0" sldId="272"/>
        </pc:sldMkLst>
        <pc:spChg chg="mod">
          <ac:chgData name="Müller Crystel" userId="281c5f5a-c684-4aad-b2e3-691c5f4bbf8b" providerId="ADAL" clId="{62D12D06-F3B2-4290-9026-CF14CBE82F3E}" dt="2025-05-14T12:43:28.838" v="2349" actId="6549"/>
          <ac:spMkLst>
            <pc:docMk/>
            <pc:sldMk cId="0" sldId="272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7:35.364" v="2738" actId="313"/>
          <ac:spMkLst>
            <pc:docMk/>
            <pc:sldMk cId="0" sldId="272"/>
            <ac:spMk id="22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3:52.108" v="2358" actId="20577"/>
          <ac:spMkLst>
            <pc:docMk/>
            <pc:sldMk cId="0" sldId="272"/>
            <ac:spMk id="22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48:28.552" v="2796" actId="20577"/>
        <pc:sldMkLst>
          <pc:docMk/>
          <pc:sldMk cId="0" sldId="273"/>
        </pc:sldMkLst>
        <pc:spChg chg="mod">
          <ac:chgData name="Müller Crystel" userId="281c5f5a-c684-4aad-b2e3-691c5f4bbf8b" providerId="ADAL" clId="{62D12D06-F3B2-4290-9026-CF14CBE82F3E}" dt="2025-05-14T12:44:01.649" v="2359"/>
          <ac:spMkLst>
            <pc:docMk/>
            <pc:sldMk cId="0" sldId="273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8:28.552" v="2796" actId="20577"/>
          <ac:spMkLst>
            <pc:docMk/>
            <pc:sldMk cId="0" sldId="273"/>
            <ac:spMk id="13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4:13.577" v="2367" actId="20577"/>
          <ac:spMkLst>
            <pc:docMk/>
            <pc:sldMk cId="0" sldId="273"/>
            <ac:spMk id="140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8:11.479" v="8315" actId="6549"/>
        <pc:sldMkLst>
          <pc:docMk/>
          <pc:sldMk cId="0" sldId="274"/>
        </pc:sldMkLst>
        <pc:spChg chg="mod">
          <ac:chgData name="Müller Crystel" userId="281c5f5a-c684-4aad-b2e3-691c5f4bbf8b" providerId="ADAL" clId="{62D12D06-F3B2-4290-9026-CF14CBE82F3E}" dt="2025-05-14T14:18:11.479" v="8315" actId="6549"/>
          <ac:spMkLst>
            <pc:docMk/>
            <pc:sldMk cId="0" sldId="274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44:37.219" v="2418" actId="6549"/>
        <pc:sldMkLst>
          <pc:docMk/>
          <pc:sldMk cId="0" sldId="275"/>
        </pc:sldMkLst>
        <pc:spChg chg="mod">
          <ac:chgData name="Müller Crystel" userId="281c5f5a-c684-4aad-b2e3-691c5f4bbf8b" providerId="ADAL" clId="{62D12D06-F3B2-4290-9026-CF14CBE82F3E}" dt="2025-05-14T12:44:37.219" v="2418" actId="6549"/>
          <ac:spMkLst>
            <pc:docMk/>
            <pc:sldMk cId="0" sldId="275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52:01.632" v="3123" actId="20577"/>
        <pc:sldMkLst>
          <pc:docMk/>
          <pc:sldMk cId="0" sldId="276"/>
        </pc:sldMkLst>
        <pc:spChg chg="mod">
          <ac:chgData name="Müller Crystel" userId="281c5f5a-c684-4aad-b2e3-691c5f4bbf8b" providerId="ADAL" clId="{62D12D06-F3B2-4290-9026-CF14CBE82F3E}" dt="2025-05-14T12:47:24.476" v="2735" actId="313"/>
          <ac:spMkLst>
            <pc:docMk/>
            <pc:sldMk cId="0" sldId="276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5:13.615" v="2445" actId="14100"/>
          <ac:spMkLst>
            <pc:docMk/>
            <pc:sldMk cId="0" sldId="276"/>
            <ac:spMk id="13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5:54.386" v="2519" actId="14100"/>
          <ac:spMkLst>
            <pc:docMk/>
            <pc:sldMk cId="0" sldId="276"/>
            <ac:spMk id="14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5:46.421" v="2507" actId="20577"/>
          <ac:spMkLst>
            <pc:docMk/>
            <pc:sldMk cId="0" sldId="276"/>
            <ac:spMk id="14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6:02.211" v="2545" actId="6549"/>
          <ac:spMkLst>
            <pc:docMk/>
            <pc:sldMk cId="0" sldId="276"/>
            <ac:spMk id="14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7:17.523" v="2729" actId="20577"/>
          <ac:spMkLst>
            <pc:docMk/>
            <pc:sldMk cId="0" sldId="276"/>
            <ac:spMk id="14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2:01.632" v="3123" actId="20577"/>
          <ac:spMkLst>
            <pc:docMk/>
            <pc:sldMk cId="0" sldId="276"/>
            <ac:spMk id="14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2:52:08.836" v="3124"/>
        <pc:sldMkLst>
          <pc:docMk/>
          <pc:sldMk cId="0" sldId="277"/>
        </pc:sldMkLst>
        <pc:spChg chg="mod">
          <ac:chgData name="Müller Crystel" userId="281c5f5a-c684-4aad-b2e3-691c5f4bbf8b" providerId="ADAL" clId="{62D12D06-F3B2-4290-9026-CF14CBE82F3E}" dt="2025-05-14T12:48:43.327" v="2802" actId="313"/>
          <ac:spMkLst>
            <pc:docMk/>
            <pc:sldMk cId="0" sldId="277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9:01.356" v="2824" actId="6549"/>
          <ac:spMkLst>
            <pc:docMk/>
            <pc:sldMk cId="0" sldId="277"/>
            <ac:spMk id="6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9:10.376" v="2843" actId="20577"/>
          <ac:spMkLst>
            <pc:docMk/>
            <pc:sldMk cId="0" sldId="277"/>
            <ac:spMk id="6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49:58.872" v="2908" actId="20577"/>
          <ac:spMkLst>
            <pc:docMk/>
            <pc:sldMk cId="0" sldId="277"/>
            <ac:spMk id="6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0:01.336" v="2909" actId="6549"/>
          <ac:spMkLst>
            <pc:docMk/>
            <pc:sldMk cId="0" sldId="277"/>
            <ac:spMk id="6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0:32.197" v="2967" actId="6549"/>
          <ac:spMkLst>
            <pc:docMk/>
            <pc:sldMk cId="0" sldId="277"/>
            <ac:spMk id="6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0:29.793" v="2966" actId="6549"/>
          <ac:spMkLst>
            <pc:docMk/>
            <pc:sldMk cId="0" sldId="277"/>
            <ac:spMk id="6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0:52.725" v="2992" actId="14100"/>
          <ac:spMkLst>
            <pc:docMk/>
            <pc:sldMk cId="0" sldId="277"/>
            <ac:spMk id="7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1:08.280" v="3024" actId="6549"/>
          <ac:spMkLst>
            <pc:docMk/>
            <pc:sldMk cId="0" sldId="277"/>
            <ac:spMk id="7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1:22.885" v="3057" actId="14100"/>
          <ac:spMkLst>
            <pc:docMk/>
            <pc:sldMk cId="0" sldId="277"/>
            <ac:spMk id="7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1:41.074" v="3113" actId="6549"/>
          <ac:spMkLst>
            <pc:docMk/>
            <pc:sldMk cId="0" sldId="277"/>
            <ac:spMk id="7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2:08.836" v="3124"/>
          <ac:spMkLst>
            <pc:docMk/>
            <pc:sldMk cId="0" sldId="277"/>
            <ac:spMk id="7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3:08.566" v="7609" actId="14100"/>
        <pc:sldMkLst>
          <pc:docMk/>
          <pc:sldMk cId="0" sldId="278"/>
        </pc:sldMkLst>
        <pc:spChg chg="mod">
          <ac:chgData name="Müller Crystel" userId="281c5f5a-c684-4aad-b2e3-691c5f4bbf8b" providerId="ADAL" clId="{62D12D06-F3B2-4290-9026-CF14CBE82F3E}" dt="2025-05-14T12:53:28.006" v="3215" actId="14100"/>
          <ac:spMkLst>
            <pc:docMk/>
            <pc:sldMk cId="0" sldId="278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3:49.242" v="3296" actId="6549"/>
          <ac:spMkLst>
            <pc:docMk/>
            <pc:sldMk cId="0" sldId="278"/>
            <ac:spMk id="9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2:02.998" v="7548" actId="20577"/>
          <ac:spMkLst>
            <pc:docMk/>
            <pc:sldMk cId="0" sldId="278"/>
            <ac:spMk id="9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1:54.992" v="7545" actId="20577"/>
          <ac:spMkLst>
            <pc:docMk/>
            <pc:sldMk cId="0" sldId="278"/>
            <ac:spMk id="9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2:00.806" v="7547" actId="14100"/>
          <ac:spMkLst>
            <pc:docMk/>
            <pc:sldMk cId="0" sldId="278"/>
            <ac:spMk id="9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2:56.822" v="7597" actId="20577"/>
          <ac:spMkLst>
            <pc:docMk/>
            <pc:sldMk cId="0" sldId="278"/>
            <ac:spMk id="9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2:51.594" v="7589" actId="20577"/>
          <ac:spMkLst>
            <pc:docMk/>
            <pc:sldMk cId="0" sldId="278"/>
            <ac:spMk id="9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3:08.566" v="7609" actId="14100"/>
          <ac:spMkLst>
            <pc:docMk/>
            <pc:sldMk cId="0" sldId="278"/>
            <ac:spMk id="9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3:05.907" v="3175" actId="255"/>
          <ac:spMkLst>
            <pc:docMk/>
            <pc:sldMk cId="0" sldId="278"/>
            <ac:spMk id="10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3:34.413" v="7623" actId="14100"/>
        <pc:sldMkLst>
          <pc:docMk/>
          <pc:sldMk cId="0" sldId="279"/>
        </pc:sldMkLst>
        <pc:spChg chg="mod">
          <ac:chgData name="Müller Crystel" userId="281c5f5a-c684-4aad-b2e3-691c5f4bbf8b" providerId="ADAL" clId="{62D12D06-F3B2-4290-9026-CF14CBE82F3E}" dt="2025-05-14T14:03:17.973" v="7611" actId="14100"/>
          <ac:spMkLst>
            <pc:docMk/>
            <pc:sldMk cId="0" sldId="279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4:57.452" v="3422" actId="14100"/>
          <ac:spMkLst>
            <pc:docMk/>
            <pc:sldMk cId="0" sldId="279"/>
            <ac:spMk id="163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5:17.279" v="3469" actId="20577"/>
          <ac:spMkLst>
            <pc:docMk/>
            <pc:sldMk cId="0" sldId="279"/>
            <ac:spMk id="163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3:27.002" v="7622" actId="790"/>
          <ac:spMkLst>
            <pc:docMk/>
            <pc:sldMk cId="0" sldId="279"/>
            <ac:spMk id="163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3:34.413" v="7623" actId="14100"/>
          <ac:spMkLst>
            <pc:docMk/>
            <pc:sldMk cId="0" sldId="279"/>
            <ac:spMk id="1640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3:38.183" v="7624" actId="14100"/>
        <pc:sldMkLst>
          <pc:docMk/>
          <pc:sldMk cId="0" sldId="280"/>
        </pc:sldMkLst>
        <pc:spChg chg="mod">
          <ac:chgData name="Müller Crystel" userId="281c5f5a-c684-4aad-b2e3-691c5f4bbf8b" providerId="ADAL" clId="{62D12D06-F3B2-4290-9026-CF14CBE82F3E}" dt="2025-05-14T12:56:06.704" v="3529" actId="14100"/>
          <ac:spMkLst>
            <pc:docMk/>
            <pc:sldMk cId="0" sldId="28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6:16.643" v="3554" actId="6549"/>
          <ac:spMkLst>
            <pc:docMk/>
            <pc:sldMk cId="0" sldId="280"/>
            <ac:spMk id="17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7:37.550" v="3671" actId="20577"/>
          <ac:spMkLst>
            <pc:docMk/>
            <pc:sldMk cId="0" sldId="280"/>
            <ac:spMk id="17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3:38.183" v="7624" actId="14100"/>
          <ac:spMkLst>
            <pc:docMk/>
            <pc:sldMk cId="0" sldId="280"/>
            <ac:spMk id="177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0:19.340" v="3825" actId="14100"/>
        <pc:sldMkLst>
          <pc:docMk/>
          <pc:sldMk cId="0" sldId="281"/>
        </pc:sldMkLst>
        <pc:spChg chg="mod">
          <ac:chgData name="Müller Crystel" userId="281c5f5a-c684-4aad-b2e3-691c5f4bbf8b" providerId="ADAL" clId="{62D12D06-F3B2-4290-9026-CF14CBE82F3E}" dt="2025-05-14T12:57:56.571" v="3693" actId="313"/>
          <ac:spMkLst>
            <pc:docMk/>
            <pc:sldMk cId="0" sldId="28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8:24.850" v="3722" actId="14100"/>
          <ac:spMkLst>
            <pc:docMk/>
            <pc:sldMk cId="0" sldId="281"/>
            <ac:spMk id="146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8:40.364" v="3738" actId="20577"/>
          <ac:spMkLst>
            <pc:docMk/>
            <pc:sldMk cId="0" sldId="281"/>
            <ac:spMk id="147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9:11.288" v="3755" actId="14100"/>
          <ac:spMkLst>
            <pc:docMk/>
            <pc:sldMk cId="0" sldId="281"/>
            <ac:spMk id="147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9:20.717" v="3763" actId="20577"/>
          <ac:spMkLst>
            <pc:docMk/>
            <pc:sldMk cId="0" sldId="281"/>
            <ac:spMk id="147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2:59:58.338" v="3813" actId="14100"/>
          <ac:spMkLst>
            <pc:docMk/>
            <pc:sldMk cId="0" sldId="281"/>
            <ac:spMk id="147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0:02.841" v="3814" actId="6549"/>
          <ac:spMkLst>
            <pc:docMk/>
            <pc:sldMk cId="0" sldId="281"/>
            <ac:spMk id="147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0:19.340" v="3825" actId="14100"/>
          <ac:spMkLst>
            <pc:docMk/>
            <pc:sldMk cId="0" sldId="281"/>
            <ac:spMk id="1477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0:41.957" v="3893" actId="20577"/>
        <pc:sldMkLst>
          <pc:docMk/>
          <pc:sldMk cId="0" sldId="282"/>
        </pc:sldMkLst>
        <pc:spChg chg="mod">
          <ac:chgData name="Müller Crystel" userId="281c5f5a-c684-4aad-b2e3-691c5f4bbf8b" providerId="ADAL" clId="{62D12D06-F3B2-4290-9026-CF14CBE82F3E}" dt="2025-05-14T13:00:41.957" v="3893" actId="20577"/>
          <ac:spMkLst>
            <pc:docMk/>
            <pc:sldMk cId="0" sldId="282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2:04.735" v="4014" actId="313"/>
        <pc:sldMkLst>
          <pc:docMk/>
          <pc:sldMk cId="0" sldId="283"/>
        </pc:sldMkLst>
        <pc:spChg chg="mod">
          <ac:chgData name="Müller Crystel" userId="281c5f5a-c684-4aad-b2e3-691c5f4bbf8b" providerId="ADAL" clId="{62D12D06-F3B2-4290-9026-CF14CBE82F3E}" dt="2025-05-14T13:02:04.735" v="4014" actId="313"/>
          <ac:spMkLst>
            <pc:docMk/>
            <pc:sldMk cId="0" sldId="283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1:34.130" v="3972" actId="6549"/>
          <ac:spMkLst>
            <pc:docMk/>
            <pc:sldMk cId="0" sldId="283"/>
            <ac:spMk id="14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1:57.984" v="4011" actId="20577"/>
          <ac:spMkLst>
            <pc:docMk/>
            <pc:sldMk cId="0" sldId="283"/>
            <ac:spMk id="146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3:45.214" v="4066" actId="20577"/>
        <pc:sldMkLst>
          <pc:docMk/>
          <pc:sldMk cId="0" sldId="284"/>
        </pc:sldMkLst>
        <pc:spChg chg="mod">
          <ac:chgData name="Müller Crystel" userId="281c5f5a-c684-4aad-b2e3-691c5f4bbf8b" providerId="ADAL" clId="{62D12D06-F3B2-4290-9026-CF14CBE82F3E}" dt="2025-05-14T13:02:24.870" v="4023" actId="14100"/>
          <ac:spMkLst>
            <pc:docMk/>
            <pc:sldMk cId="0" sldId="284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3:40.645" v="4059"/>
          <ac:spMkLst>
            <pc:docMk/>
            <pc:sldMk cId="0" sldId="284"/>
            <ac:spMk id="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3:45.214" v="4066" actId="20577"/>
          <ac:spMkLst>
            <pc:docMk/>
            <pc:sldMk cId="0" sldId="284"/>
            <ac:spMk id="6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5:31.544" v="4236" actId="6549"/>
        <pc:sldMkLst>
          <pc:docMk/>
          <pc:sldMk cId="0" sldId="285"/>
        </pc:sldMkLst>
        <pc:spChg chg="mod">
          <ac:chgData name="Müller Crystel" userId="281c5f5a-c684-4aad-b2e3-691c5f4bbf8b" providerId="ADAL" clId="{62D12D06-F3B2-4290-9026-CF14CBE82F3E}" dt="2025-05-14T13:04:29.439" v="4163" actId="6549"/>
          <ac:spMkLst>
            <pc:docMk/>
            <pc:sldMk cId="0" sldId="285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4:58.474" v="4170" actId="6549"/>
          <ac:spMkLst>
            <pc:docMk/>
            <pc:sldMk cId="0" sldId="285"/>
            <ac:spMk id="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5:31.544" v="4236" actId="6549"/>
          <ac:spMkLst>
            <pc:docMk/>
            <pc:sldMk cId="0" sldId="285"/>
            <ac:spMk id="5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7:47.723" v="4359" actId="13926"/>
        <pc:sldMkLst>
          <pc:docMk/>
          <pc:sldMk cId="0" sldId="286"/>
        </pc:sldMkLst>
        <pc:spChg chg="mod">
          <ac:chgData name="Müller Crystel" userId="281c5f5a-c684-4aad-b2e3-691c5f4bbf8b" providerId="ADAL" clId="{62D12D06-F3B2-4290-9026-CF14CBE82F3E}" dt="2025-05-14T13:05:42.319" v="4237"/>
          <ac:spMkLst>
            <pc:docMk/>
            <pc:sldMk cId="0" sldId="286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5:47.537" v="4238"/>
          <ac:spMkLst>
            <pc:docMk/>
            <pc:sldMk cId="0" sldId="286"/>
            <ac:spMk id="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7:47.723" v="4359" actId="13926"/>
          <ac:spMkLst>
            <pc:docMk/>
            <pc:sldMk cId="0" sldId="286"/>
            <ac:spMk id="5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9:19.800" v="4416" actId="20577"/>
        <pc:sldMkLst>
          <pc:docMk/>
          <pc:sldMk cId="0" sldId="287"/>
        </pc:sldMkLst>
        <pc:spChg chg="mod">
          <ac:chgData name="Müller Crystel" userId="281c5f5a-c684-4aad-b2e3-691c5f4bbf8b" providerId="ADAL" clId="{62D12D06-F3B2-4290-9026-CF14CBE82F3E}" dt="2025-05-14T13:06:51.304" v="4339"/>
          <ac:spMkLst>
            <pc:docMk/>
            <pc:sldMk cId="0" sldId="287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7:10.575" v="4341"/>
          <ac:spMkLst>
            <pc:docMk/>
            <pc:sldMk cId="0" sldId="287"/>
            <ac:spMk id="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8:29.537" v="4390" actId="313"/>
          <ac:spMkLst>
            <pc:docMk/>
            <pc:sldMk cId="0" sldId="287"/>
            <ac:spMk id="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9:19.800" v="4416" actId="20577"/>
          <ac:spMkLst>
            <pc:docMk/>
            <pc:sldMk cId="0" sldId="287"/>
            <ac:spMk id="6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9:09.893" v="4410" actId="20577"/>
        <pc:sldMkLst>
          <pc:docMk/>
          <pc:sldMk cId="0" sldId="288"/>
        </pc:sldMkLst>
        <pc:spChg chg="mod">
          <ac:chgData name="Müller Crystel" userId="281c5f5a-c684-4aad-b2e3-691c5f4bbf8b" providerId="ADAL" clId="{62D12D06-F3B2-4290-9026-CF14CBE82F3E}" dt="2025-05-14T13:07:02.099" v="4340"/>
          <ac:spMkLst>
            <pc:docMk/>
            <pc:sldMk cId="0" sldId="288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7:12.763" v="4342"/>
          <ac:spMkLst>
            <pc:docMk/>
            <pc:sldMk cId="0" sldId="288"/>
            <ac:spMk id="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09:09.893" v="4410" actId="20577"/>
          <ac:spMkLst>
            <pc:docMk/>
            <pc:sldMk cId="0" sldId="288"/>
            <ac:spMk id="5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09:33.750" v="4422" actId="313"/>
        <pc:sldMkLst>
          <pc:docMk/>
          <pc:sldMk cId="0" sldId="289"/>
        </pc:sldMkLst>
        <pc:spChg chg="mod">
          <ac:chgData name="Müller Crystel" userId="281c5f5a-c684-4aad-b2e3-691c5f4bbf8b" providerId="ADAL" clId="{62D12D06-F3B2-4290-9026-CF14CBE82F3E}" dt="2025-05-14T13:09:33.750" v="4422" actId="313"/>
          <ac:spMkLst>
            <pc:docMk/>
            <pc:sldMk cId="0" sldId="289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11:11.266" v="4555" actId="14100"/>
        <pc:sldMkLst>
          <pc:docMk/>
          <pc:sldMk cId="0" sldId="290"/>
        </pc:sldMkLst>
        <pc:spChg chg="mod">
          <ac:chgData name="Müller Crystel" userId="281c5f5a-c684-4aad-b2e3-691c5f4bbf8b" providerId="ADAL" clId="{62D12D06-F3B2-4290-9026-CF14CBE82F3E}" dt="2025-05-14T13:09:58.927" v="4428" actId="313"/>
          <ac:spMkLst>
            <pc:docMk/>
            <pc:sldMk cId="0" sldId="29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0:28.667" v="4449" actId="6549"/>
          <ac:spMkLst>
            <pc:docMk/>
            <pc:sldMk cId="0" sldId="290"/>
            <ac:spMk id="36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0:38.882" v="4477" actId="14100"/>
          <ac:spMkLst>
            <pc:docMk/>
            <pc:sldMk cId="0" sldId="290"/>
            <ac:spMk id="36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0:44.298" v="4488" actId="20577"/>
          <ac:spMkLst>
            <pc:docMk/>
            <pc:sldMk cId="0" sldId="290"/>
            <ac:spMk id="37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1:01.247" v="4547" actId="6549"/>
          <ac:spMkLst>
            <pc:docMk/>
            <pc:sldMk cId="0" sldId="290"/>
            <ac:spMk id="37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1:11.266" v="4555" actId="14100"/>
          <ac:spMkLst>
            <pc:docMk/>
            <pc:sldMk cId="0" sldId="290"/>
            <ac:spMk id="37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15:45.741" v="4763" actId="20577"/>
        <pc:sldMkLst>
          <pc:docMk/>
          <pc:sldMk cId="0" sldId="291"/>
        </pc:sldMkLst>
        <pc:spChg chg="mod">
          <ac:chgData name="Müller Crystel" userId="281c5f5a-c684-4aad-b2e3-691c5f4bbf8b" providerId="ADAL" clId="{62D12D06-F3B2-4290-9026-CF14CBE82F3E}" dt="2025-05-14T13:11:30.022" v="4567" actId="20577"/>
          <ac:spMkLst>
            <pc:docMk/>
            <pc:sldMk cId="0" sldId="29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1:53.340" v="4591" actId="6549"/>
          <ac:spMkLst>
            <pc:docMk/>
            <pc:sldMk cId="0" sldId="291"/>
            <ac:spMk id="28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2:20.925" v="4631" actId="20577"/>
          <ac:spMkLst>
            <pc:docMk/>
            <pc:sldMk cId="0" sldId="291"/>
            <ac:spMk id="28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2:32.249" v="4655" actId="20577"/>
          <ac:spMkLst>
            <pc:docMk/>
            <pc:sldMk cId="0" sldId="291"/>
            <ac:spMk id="29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2:49.773" v="4673" actId="20577"/>
          <ac:spMkLst>
            <pc:docMk/>
            <pc:sldMk cId="0" sldId="291"/>
            <ac:spMk id="29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3:07.514" v="4679" actId="14100"/>
          <ac:spMkLst>
            <pc:docMk/>
            <pc:sldMk cId="0" sldId="291"/>
            <ac:spMk id="29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3:17.247" v="4696" actId="6549"/>
          <ac:spMkLst>
            <pc:docMk/>
            <pc:sldMk cId="0" sldId="291"/>
            <ac:spMk id="29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5:45.741" v="4763" actId="20577"/>
          <ac:spMkLst>
            <pc:docMk/>
            <pc:sldMk cId="0" sldId="291"/>
            <ac:spMk id="29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3:35.106" v="4715" actId="14100"/>
          <ac:spMkLst>
            <pc:docMk/>
            <pc:sldMk cId="0" sldId="291"/>
            <ac:spMk id="297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16:02.289" v="4774" actId="14100"/>
        <pc:sldMkLst>
          <pc:docMk/>
          <pc:sldMk cId="0" sldId="292"/>
        </pc:sldMkLst>
        <pc:spChg chg="mod">
          <ac:chgData name="Müller Crystel" userId="281c5f5a-c684-4aad-b2e3-691c5f4bbf8b" providerId="ADAL" clId="{62D12D06-F3B2-4290-9026-CF14CBE82F3E}" dt="2025-05-14T13:14:04.805" v="4720" actId="20577"/>
          <ac:spMkLst>
            <pc:docMk/>
            <pc:sldMk cId="0" sldId="292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4:22.404" v="4721"/>
          <ac:spMkLst>
            <pc:docMk/>
            <pc:sldMk cId="0" sldId="292"/>
            <ac:spMk id="28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4:46.133" v="4728" actId="20577"/>
          <ac:spMkLst>
            <pc:docMk/>
            <pc:sldMk cId="0" sldId="292"/>
            <ac:spMk id="28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4:58.166" v="4748" actId="20577"/>
          <ac:spMkLst>
            <pc:docMk/>
            <pc:sldMk cId="0" sldId="292"/>
            <ac:spMk id="28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5:19.577" v="4756" actId="20577"/>
          <ac:spMkLst>
            <pc:docMk/>
            <pc:sldMk cId="0" sldId="292"/>
            <ac:spMk id="29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5:34.794" v="4760" actId="14100"/>
          <ac:spMkLst>
            <pc:docMk/>
            <pc:sldMk cId="0" sldId="292"/>
            <ac:spMk id="29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5:41.330" v="4761"/>
          <ac:spMkLst>
            <pc:docMk/>
            <pc:sldMk cId="0" sldId="292"/>
            <ac:spMk id="29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5:55.498" v="4766" actId="14100"/>
          <ac:spMkLst>
            <pc:docMk/>
            <pc:sldMk cId="0" sldId="292"/>
            <ac:spMk id="29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16:02.289" v="4774" actId="14100"/>
          <ac:spMkLst>
            <pc:docMk/>
            <pc:sldMk cId="0" sldId="292"/>
            <ac:spMk id="29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5:22.484" v="7639" actId="20577"/>
        <pc:sldMkLst>
          <pc:docMk/>
          <pc:sldMk cId="0" sldId="293"/>
        </pc:sldMkLst>
        <pc:spChg chg="mod">
          <ac:chgData name="Müller Crystel" userId="281c5f5a-c684-4aad-b2e3-691c5f4bbf8b" providerId="ADAL" clId="{62D12D06-F3B2-4290-9026-CF14CBE82F3E}" dt="2025-05-14T13:16:15.335" v="4780" actId="313"/>
          <ac:spMkLst>
            <pc:docMk/>
            <pc:sldMk cId="0" sldId="293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5:22.484" v="7639" actId="20577"/>
          <ac:spMkLst>
            <pc:docMk/>
            <pc:sldMk cId="0" sldId="293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28:13.044" v="8829" actId="14100"/>
        <pc:sldMkLst>
          <pc:docMk/>
          <pc:sldMk cId="0" sldId="294"/>
        </pc:sldMkLst>
        <pc:spChg chg="mod">
          <ac:chgData name="Müller Crystel" userId="281c5f5a-c684-4aad-b2e3-691c5f4bbf8b" providerId="ADAL" clId="{62D12D06-F3B2-4290-9026-CF14CBE82F3E}" dt="2025-05-14T14:28:13.044" v="8829" actId="14100"/>
          <ac:spMkLst>
            <pc:docMk/>
            <pc:sldMk cId="0" sldId="294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19:40.871" v="4998" actId="20577"/>
        <pc:sldMkLst>
          <pc:docMk/>
          <pc:sldMk cId="0" sldId="295"/>
        </pc:sldMkLst>
        <pc:spChg chg="mod">
          <ac:chgData name="Müller Crystel" userId="281c5f5a-c684-4aad-b2e3-691c5f4bbf8b" providerId="ADAL" clId="{62D12D06-F3B2-4290-9026-CF14CBE82F3E}" dt="2025-05-14T13:19:40.871" v="4998" actId="20577"/>
          <ac:spMkLst>
            <pc:docMk/>
            <pc:sldMk cId="0" sldId="295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0:11.190" v="5020" actId="20577"/>
        <pc:sldMkLst>
          <pc:docMk/>
          <pc:sldMk cId="0" sldId="296"/>
        </pc:sldMkLst>
        <pc:spChg chg="mod">
          <ac:chgData name="Müller Crystel" userId="281c5f5a-c684-4aad-b2e3-691c5f4bbf8b" providerId="ADAL" clId="{62D12D06-F3B2-4290-9026-CF14CBE82F3E}" dt="2025-05-14T13:19:51.440" v="5004" actId="313"/>
          <ac:spMkLst>
            <pc:docMk/>
            <pc:sldMk cId="0" sldId="296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0:11.190" v="5020" actId="20577"/>
          <ac:spMkLst>
            <pc:docMk/>
            <pc:sldMk cId="0" sldId="296"/>
            <ac:spMk id="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5:44.444" v="7647" actId="20577"/>
        <pc:sldMkLst>
          <pc:docMk/>
          <pc:sldMk cId="0" sldId="297"/>
        </pc:sldMkLst>
        <pc:spChg chg="mod">
          <ac:chgData name="Müller Crystel" userId="281c5f5a-c684-4aad-b2e3-691c5f4bbf8b" providerId="ADAL" clId="{62D12D06-F3B2-4290-9026-CF14CBE82F3E}" dt="2025-05-14T13:20:29.880" v="5041" actId="6549"/>
          <ac:spMkLst>
            <pc:docMk/>
            <pc:sldMk cId="0" sldId="297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5:44.444" v="7647" actId="20577"/>
          <ac:spMkLst>
            <pc:docMk/>
            <pc:sldMk cId="0" sldId="297"/>
            <ac:spMk id="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0:07.368" v="5019" actId="20577"/>
          <ac:spMkLst>
            <pc:docMk/>
            <pc:sldMk cId="0" sldId="297"/>
            <ac:spMk id="5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2:19.504" v="5276" actId="6549"/>
        <pc:sldMkLst>
          <pc:docMk/>
          <pc:sldMk cId="0" sldId="298"/>
        </pc:sldMkLst>
        <pc:spChg chg="mod">
          <ac:chgData name="Müller Crystel" userId="281c5f5a-c684-4aad-b2e3-691c5f4bbf8b" providerId="ADAL" clId="{62D12D06-F3B2-4290-9026-CF14CBE82F3E}" dt="2025-05-14T13:22:03.130" v="5214" actId="20577"/>
          <ac:spMkLst>
            <pc:docMk/>
            <pc:sldMk cId="0" sldId="298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2:19.504" v="5276" actId="6549"/>
          <ac:spMkLst>
            <pc:docMk/>
            <pc:sldMk cId="0" sldId="298"/>
            <ac:spMk id="2608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2:54.401" v="5298"/>
        <pc:sldMkLst>
          <pc:docMk/>
          <pc:sldMk cId="0" sldId="299"/>
        </pc:sldMkLst>
        <pc:spChg chg="mod">
          <ac:chgData name="Müller Crystel" userId="281c5f5a-c684-4aad-b2e3-691c5f4bbf8b" providerId="ADAL" clId="{62D12D06-F3B2-4290-9026-CF14CBE82F3E}" dt="2025-05-14T13:22:46.939" v="5297" actId="14100"/>
          <ac:spMkLst>
            <pc:docMk/>
            <pc:sldMk cId="0" sldId="299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2:54.401" v="5298"/>
          <ac:spMkLst>
            <pc:docMk/>
            <pc:sldMk cId="0" sldId="299"/>
            <ac:spMk id="2350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3:19.603" v="5332"/>
        <pc:sldMkLst>
          <pc:docMk/>
          <pc:sldMk cId="0" sldId="300"/>
        </pc:sldMkLst>
        <pc:spChg chg="mod">
          <ac:chgData name="Müller Crystel" userId="281c5f5a-c684-4aad-b2e3-691c5f4bbf8b" providerId="ADAL" clId="{62D12D06-F3B2-4290-9026-CF14CBE82F3E}" dt="2025-05-14T13:23:05.476" v="5331" actId="6549"/>
          <ac:spMkLst>
            <pc:docMk/>
            <pc:sldMk cId="0" sldId="30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3:19.603" v="5332"/>
          <ac:spMkLst>
            <pc:docMk/>
            <pc:sldMk cId="0" sldId="300"/>
            <ac:spMk id="279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6:01.156" v="7648"/>
        <pc:sldMkLst>
          <pc:docMk/>
          <pc:sldMk cId="0" sldId="301"/>
        </pc:sldMkLst>
        <pc:spChg chg="mod">
          <ac:chgData name="Müller Crystel" userId="281c5f5a-c684-4aad-b2e3-691c5f4bbf8b" providerId="ADAL" clId="{62D12D06-F3B2-4290-9026-CF14CBE82F3E}" dt="2025-05-14T13:23:45.554" v="5362" actId="20577"/>
          <ac:spMkLst>
            <pc:docMk/>
            <pc:sldMk cId="0" sldId="30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6:01.156" v="7648"/>
          <ac:spMkLst>
            <pc:docMk/>
            <pc:sldMk cId="0" sldId="301"/>
            <ac:spMk id="2524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6:51.342" v="7667" actId="313"/>
        <pc:sldMkLst>
          <pc:docMk/>
          <pc:sldMk cId="0" sldId="302"/>
        </pc:sldMkLst>
        <pc:spChg chg="mod">
          <ac:chgData name="Müller Crystel" userId="281c5f5a-c684-4aad-b2e3-691c5f4bbf8b" providerId="ADAL" clId="{62D12D06-F3B2-4290-9026-CF14CBE82F3E}" dt="2025-05-14T13:23:59.568" v="5365" actId="20577"/>
          <ac:spMkLst>
            <pc:docMk/>
            <pc:sldMk cId="0" sldId="302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4:06:51.342" v="7667" actId="313"/>
          <ac:spMkLst>
            <pc:docMk/>
            <pc:sldMk cId="0" sldId="302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07:08.796" v="7673" actId="6549"/>
        <pc:sldMkLst>
          <pc:docMk/>
          <pc:sldMk cId="0" sldId="303"/>
        </pc:sldMkLst>
        <pc:spChg chg="mod">
          <ac:chgData name="Müller Crystel" userId="281c5f5a-c684-4aad-b2e3-691c5f4bbf8b" providerId="ADAL" clId="{62D12D06-F3B2-4290-9026-CF14CBE82F3E}" dt="2025-05-14T14:07:08.796" v="7673" actId="6549"/>
          <ac:spMkLst>
            <pc:docMk/>
            <pc:sldMk cId="0" sldId="303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7:41.319" v="5590" actId="20577"/>
        <pc:sldMkLst>
          <pc:docMk/>
          <pc:sldMk cId="0" sldId="304"/>
        </pc:sldMkLst>
        <pc:spChg chg="mod">
          <ac:chgData name="Müller Crystel" userId="281c5f5a-c684-4aad-b2e3-691c5f4bbf8b" providerId="ADAL" clId="{62D12D06-F3B2-4290-9026-CF14CBE82F3E}" dt="2025-05-14T13:26:40.326" v="5552" actId="313"/>
          <ac:spMkLst>
            <pc:docMk/>
            <pc:sldMk cId="0" sldId="304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7:41.319" v="5590" actId="20577"/>
          <ac:spMkLst>
            <pc:docMk/>
            <pc:sldMk cId="0" sldId="304"/>
            <ac:spMk id="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7:38.260" v="5589" actId="6549"/>
          <ac:spMkLst>
            <pc:docMk/>
            <pc:sldMk cId="0" sldId="304"/>
            <ac:spMk id="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7:32.748" v="5584" actId="313"/>
          <ac:spMkLst>
            <pc:docMk/>
            <pc:sldMk cId="0" sldId="304"/>
            <ac:spMk id="6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8:27.683" v="5638" actId="14100"/>
        <pc:sldMkLst>
          <pc:docMk/>
          <pc:sldMk cId="0" sldId="305"/>
        </pc:sldMkLst>
        <pc:spChg chg="mod">
          <ac:chgData name="Müller Crystel" userId="281c5f5a-c684-4aad-b2e3-691c5f4bbf8b" providerId="ADAL" clId="{62D12D06-F3B2-4290-9026-CF14CBE82F3E}" dt="2025-05-14T13:28:27.683" v="5638" actId="14100"/>
          <ac:spMkLst>
            <pc:docMk/>
            <pc:sldMk cId="0" sldId="305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8:10.721" v="5627" actId="6549"/>
          <ac:spMkLst>
            <pc:docMk/>
            <pc:sldMk cId="0" sldId="305"/>
            <ac:spMk id="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28:17.224" v="5637" actId="14100"/>
          <ac:spMkLst>
            <pc:docMk/>
            <pc:sldMk cId="0" sldId="305"/>
            <ac:spMk id="17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8:36.455" v="5640" actId="14100"/>
        <pc:sldMkLst>
          <pc:docMk/>
          <pc:sldMk cId="0" sldId="306"/>
        </pc:sldMkLst>
        <pc:spChg chg="mod">
          <ac:chgData name="Müller Crystel" userId="281c5f5a-c684-4aad-b2e3-691c5f4bbf8b" providerId="ADAL" clId="{62D12D06-F3B2-4290-9026-CF14CBE82F3E}" dt="2025-05-14T13:28:36.455" v="5640" actId="14100"/>
          <ac:spMkLst>
            <pc:docMk/>
            <pc:sldMk cId="0" sldId="306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9:10.575" v="5689" actId="14100"/>
        <pc:sldMkLst>
          <pc:docMk/>
          <pc:sldMk cId="0" sldId="307"/>
        </pc:sldMkLst>
        <pc:spChg chg="mod">
          <ac:chgData name="Müller Crystel" userId="281c5f5a-c684-4aad-b2e3-691c5f4bbf8b" providerId="ADAL" clId="{62D12D06-F3B2-4290-9026-CF14CBE82F3E}" dt="2025-05-14T13:29:10.575" v="5689" actId="14100"/>
          <ac:spMkLst>
            <pc:docMk/>
            <pc:sldMk cId="0" sldId="307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9:06.670" v="5687" actId="14100"/>
        <pc:sldMkLst>
          <pc:docMk/>
          <pc:sldMk cId="0" sldId="308"/>
        </pc:sldMkLst>
        <pc:spChg chg="mod">
          <ac:chgData name="Müller Crystel" userId="281c5f5a-c684-4aad-b2e3-691c5f4bbf8b" providerId="ADAL" clId="{62D12D06-F3B2-4290-9026-CF14CBE82F3E}" dt="2025-05-14T13:29:06.670" v="5687" actId="14100"/>
          <ac:spMkLst>
            <pc:docMk/>
            <pc:sldMk cId="0" sldId="308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9:20.100" v="5693" actId="313"/>
        <pc:sldMkLst>
          <pc:docMk/>
          <pc:sldMk cId="0" sldId="309"/>
        </pc:sldMkLst>
        <pc:spChg chg="mod">
          <ac:chgData name="Müller Crystel" userId="281c5f5a-c684-4aad-b2e3-691c5f4bbf8b" providerId="ADAL" clId="{62D12D06-F3B2-4290-9026-CF14CBE82F3E}" dt="2025-05-14T13:29:20.100" v="5693" actId="313"/>
          <ac:spMkLst>
            <pc:docMk/>
            <pc:sldMk cId="0" sldId="309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29:30.373" v="5695" actId="14100"/>
        <pc:sldMkLst>
          <pc:docMk/>
          <pc:sldMk cId="0" sldId="310"/>
        </pc:sldMkLst>
        <pc:spChg chg="mod">
          <ac:chgData name="Müller Crystel" userId="281c5f5a-c684-4aad-b2e3-691c5f4bbf8b" providerId="ADAL" clId="{62D12D06-F3B2-4290-9026-CF14CBE82F3E}" dt="2025-05-14T13:29:30.373" v="5695" actId="14100"/>
          <ac:spMkLst>
            <pc:docMk/>
            <pc:sldMk cId="0" sldId="310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28:23.218" v="8830" actId="14100"/>
        <pc:sldMkLst>
          <pc:docMk/>
          <pc:sldMk cId="0" sldId="311"/>
        </pc:sldMkLst>
        <pc:spChg chg="mod">
          <ac:chgData name="Müller Crystel" userId="281c5f5a-c684-4aad-b2e3-691c5f4bbf8b" providerId="ADAL" clId="{62D12D06-F3B2-4290-9026-CF14CBE82F3E}" dt="2025-05-14T14:28:23.218" v="8830" actId="14100"/>
          <ac:spMkLst>
            <pc:docMk/>
            <pc:sldMk cId="0" sldId="311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22:30.290" v="8742" actId="20577"/>
        <pc:sldMkLst>
          <pc:docMk/>
          <pc:sldMk cId="0" sldId="312"/>
        </pc:sldMkLst>
        <pc:spChg chg="mod">
          <ac:chgData name="Müller Crystel" userId="281c5f5a-c684-4aad-b2e3-691c5f4bbf8b" providerId="ADAL" clId="{62D12D06-F3B2-4290-9026-CF14CBE82F3E}" dt="2025-05-14T14:22:30.290" v="8742" actId="20577"/>
          <ac:spMkLst>
            <pc:docMk/>
            <pc:sldMk cId="0" sldId="312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9:33.824" v="7490" actId="2711"/>
        <pc:sldMkLst>
          <pc:docMk/>
          <pc:sldMk cId="0" sldId="313"/>
        </pc:sldMkLst>
        <pc:spChg chg="mod">
          <ac:chgData name="Müller Crystel" userId="281c5f5a-c684-4aad-b2e3-691c5f4bbf8b" providerId="ADAL" clId="{62D12D06-F3B2-4290-9026-CF14CBE82F3E}" dt="2025-05-14T13:29:46.606" v="5698"/>
          <ac:spMkLst>
            <pc:docMk/>
            <pc:sldMk cId="0" sldId="313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9:33.824" v="7490" actId="2711"/>
          <ac:spMkLst>
            <pc:docMk/>
            <pc:sldMk cId="0" sldId="313"/>
            <ac:spMk id="208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0:27.668" v="5733" actId="6549"/>
          <ac:spMkLst>
            <pc:docMk/>
            <pc:sldMk cId="0" sldId="313"/>
            <ac:spMk id="208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0:33.873" v="5737" actId="20577"/>
          <ac:spMkLst>
            <pc:docMk/>
            <pc:sldMk cId="0" sldId="313"/>
            <ac:spMk id="208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0:43.439" v="5758" actId="14100"/>
          <ac:spMkLst>
            <pc:docMk/>
            <pc:sldMk cId="0" sldId="313"/>
            <ac:spMk id="208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1:04.443" v="5811" actId="6549"/>
          <ac:spMkLst>
            <pc:docMk/>
            <pc:sldMk cId="0" sldId="313"/>
            <ac:spMk id="208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1:18.466" v="5845" actId="20577"/>
          <ac:spMkLst>
            <pc:docMk/>
            <pc:sldMk cId="0" sldId="313"/>
            <ac:spMk id="209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1:33.586" v="5865" actId="20577"/>
          <ac:spMkLst>
            <pc:docMk/>
            <pc:sldMk cId="0" sldId="313"/>
            <ac:spMk id="2091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1:50.275" v="5906" actId="20577"/>
          <ac:spMkLst>
            <pc:docMk/>
            <pc:sldMk cId="0" sldId="313"/>
            <ac:spMk id="209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8:17.779" v="6207" actId="20577"/>
          <ac:spMkLst>
            <pc:docMk/>
            <pc:sldMk cId="0" sldId="313"/>
            <ac:spMk id="209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38:14.409" v="6204" actId="20577"/>
        <pc:sldMkLst>
          <pc:docMk/>
          <pc:sldMk cId="0" sldId="314"/>
        </pc:sldMkLst>
        <pc:spChg chg="mod">
          <ac:chgData name="Müller Crystel" userId="281c5f5a-c684-4aad-b2e3-691c5f4bbf8b" providerId="ADAL" clId="{62D12D06-F3B2-4290-9026-CF14CBE82F3E}" dt="2025-05-14T13:35:15.460" v="5950" actId="20577"/>
          <ac:spMkLst>
            <pc:docMk/>
            <pc:sldMk cId="0" sldId="314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5:23.550" v="5952" actId="6549"/>
          <ac:spMkLst>
            <pc:docMk/>
            <pc:sldMk cId="0" sldId="314"/>
            <ac:spMk id="2385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8:14.409" v="6204" actId="20577"/>
          <ac:spMkLst>
            <pc:docMk/>
            <pc:sldMk cId="0" sldId="314"/>
            <ac:spMk id="238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8:09.565" v="6201" actId="20577"/>
          <ac:spMkLst>
            <pc:docMk/>
            <pc:sldMk cId="0" sldId="314"/>
            <ac:spMk id="2389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9:23.155" v="7489" actId="14100"/>
        <pc:sldMkLst>
          <pc:docMk/>
          <pc:sldMk cId="0" sldId="315"/>
        </pc:sldMkLst>
        <pc:spChg chg="mod">
          <ac:chgData name="Müller Crystel" userId="281c5f5a-c684-4aad-b2e3-691c5f4bbf8b" providerId="ADAL" clId="{62D12D06-F3B2-4290-9026-CF14CBE82F3E}" dt="2025-05-14T13:59:23.155" v="7489" actId="14100"/>
          <ac:spMkLst>
            <pc:docMk/>
            <pc:sldMk cId="0" sldId="315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6:16.538" v="6032" actId="6549"/>
          <ac:spMkLst>
            <pc:docMk/>
            <pc:sldMk cId="0" sldId="315"/>
            <ac:spMk id="2586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8:05.216" v="6198" actId="20577"/>
          <ac:spMkLst>
            <pc:docMk/>
            <pc:sldMk cId="0" sldId="315"/>
            <ac:spMk id="2590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9:15.897" v="7488" actId="14100"/>
        <pc:sldMkLst>
          <pc:docMk/>
          <pc:sldMk cId="0" sldId="316"/>
        </pc:sldMkLst>
        <pc:spChg chg="mod">
          <ac:chgData name="Müller Crystel" userId="281c5f5a-c684-4aad-b2e3-691c5f4bbf8b" providerId="ADAL" clId="{62D12D06-F3B2-4290-9026-CF14CBE82F3E}" dt="2025-05-14T13:59:15.897" v="7488" actId="14100"/>
          <ac:spMkLst>
            <pc:docMk/>
            <pc:sldMk cId="0" sldId="316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7:49.490" v="6158" actId="6549"/>
          <ac:spMkLst>
            <pc:docMk/>
            <pc:sldMk cId="0" sldId="316"/>
            <ac:spMk id="278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38:02.565" v="6196" actId="20577"/>
          <ac:spMkLst>
            <pc:docMk/>
            <pc:sldMk cId="0" sldId="316"/>
            <ac:spMk id="2790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0:59.164" v="7956" actId="20577"/>
        <pc:sldMkLst>
          <pc:docMk/>
          <pc:sldMk cId="0" sldId="317"/>
        </pc:sldMkLst>
        <pc:spChg chg="mod">
          <ac:chgData name="Müller Crystel" userId="281c5f5a-c684-4aad-b2e3-691c5f4bbf8b" providerId="ADAL" clId="{62D12D06-F3B2-4290-9026-CF14CBE82F3E}" dt="2025-05-14T14:10:59.164" v="7956" actId="20577"/>
          <ac:spMkLst>
            <pc:docMk/>
            <pc:sldMk cId="0" sldId="317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9:10.400" v="7487" actId="113"/>
          <ac:spMkLst>
            <pc:docMk/>
            <pc:sldMk cId="0" sldId="317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1:14.905" v="7963" actId="14100"/>
        <pc:sldMkLst>
          <pc:docMk/>
          <pc:sldMk cId="0" sldId="318"/>
        </pc:sldMkLst>
        <pc:spChg chg="mod">
          <ac:chgData name="Müller Crystel" userId="281c5f5a-c684-4aad-b2e3-691c5f4bbf8b" providerId="ADAL" clId="{62D12D06-F3B2-4290-9026-CF14CBE82F3E}" dt="2025-05-14T14:11:14.905" v="7963" actId="14100"/>
          <ac:spMkLst>
            <pc:docMk/>
            <pc:sldMk cId="0" sldId="318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9:08.307" v="7485" actId="113"/>
          <ac:spMkLst>
            <pc:docMk/>
            <pc:sldMk cId="0" sldId="318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1:03.942" v="7958" actId="20577"/>
        <pc:sldMkLst>
          <pc:docMk/>
          <pc:sldMk cId="0" sldId="319"/>
        </pc:sldMkLst>
        <pc:spChg chg="mod">
          <ac:chgData name="Müller Crystel" userId="281c5f5a-c684-4aad-b2e3-691c5f4bbf8b" providerId="ADAL" clId="{62D12D06-F3B2-4290-9026-CF14CBE82F3E}" dt="2025-05-14T14:11:03.942" v="7958" actId="20577"/>
          <ac:spMkLst>
            <pc:docMk/>
            <pc:sldMk cId="0" sldId="319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9:06.394" v="7483" actId="113"/>
          <ac:spMkLst>
            <pc:docMk/>
            <pc:sldMk cId="0" sldId="319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1:05.436" v="7959" actId="20577"/>
        <pc:sldMkLst>
          <pc:docMk/>
          <pc:sldMk cId="0" sldId="320"/>
        </pc:sldMkLst>
        <pc:spChg chg="mod">
          <ac:chgData name="Müller Crystel" userId="281c5f5a-c684-4aad-b2e3-691c5f4bbf8b" providerId="ADAL" clId="{62D12D06-F3B2-4290-9026-CF14CBE82F3E}" dt="2025-05-14T14:11:05.436" v="7959" actId="20577"/>
          <ac:spMkLst>
            <pc:docMk/>
            <pc:sldMk cId="0" sldId="32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9:04.191" v="7481" actId="113"/>
          <ac:spMkLst>
            <pc:docMk/>
            <pc:sldMk cId="0" sldId="320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1:06.889" v="7960" actId="20577"/>
        <pc:sldMkLst>
          <pc:docMk/>
          <pc:sldMk cId="0" sldId="321"/>
        </pc:sldMkLst>
        <pc:spChg chg="mod">
          <ac:chgData name="Müller Crystel" userId="281c5f5a-c684-4aad-b2e3-691c5f4bbf8b" providerId="ADAL" clId="{62D12D06-F3B2-4290-9026-CF14CBE82F3E}" dt="2025-05-14T14:11:06.889" v="7960" actId="20577"/>
          <ac:spMkLst>
            <pc:docMk/>
            <pc:sldMk cId="0" sldId="32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9:01.908" v="7479" actId="113"/>
          <ac:spMkLst>
            <pc:docMk/>
            <pc:sldMk cId="0" sldId="321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1:08.253" v="7961" actId="20577"/>
        <pc:sldMkLst>
          <pc:docMk/>
          <pc:sldMk cId="0" sldId="322"/>
        </pc:sldMkLst>
        <pc:spChg chg="mod">
          <ac:chgData name="Müller Crystel" userId="281c5f5a-c684-4aad-b2e3-691c5f4bbf8b" providerId="ADAL" clId="{62D12D06-F3B2-4290-9026-CF14CBE82F3E}" dt="2025-05-14T14:11:08.253" v="7961" actId="20577"/>
          <ac:spMkLst>
            <pc:docMk/>
            <pc:sldMk cId="0" sldId="322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8:58.109" v="7477" actId="113"/>
          <ac:spMkLst>
            <pc:docMk/>
            <pc:sldMk cId="0" sldId="322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11:09.639" v="7962" actId="20577"/>
        <pc:sldMkLst>
          <pc:docMk/>
          <pc:sldMk cId="0" sldId="323"/>
        </pc:sldMkLst>
        <pc:spChg chg="mod">
          <ac:chgData name="Müller Crystel" userId="281c5f5a-c684-4aad-b2e3-691c5f4bbf8b" providerId="ADAL" clId="{62D12D06-F3B2-4290-9026-CF14CBE82F3E}" dt="2025-05-14T14:11:09.639" v="7962" actId="20577"/>
          <ac:spMkLst>
            <pc:docMk/>
            <pc:sldMk cId="0" sldId="323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8:54.493" v="7475" actId="113"/>
          <ac:spMkLst>
            <pc:docMk/>
            <pc:sldMk cId="0" sldId="323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4:28:39.491" v="8832" actId="14100"/>
        <pc:sldMkLst>
          <pc:docMk/>
          <pc:sldMk cId="0" sldId="324"/>
        </pc:sldMkLst>
        <pc:spChg chg="mod">
          <ac:chgData name="Müller Crystel" userId="281c5f5a-c684-4aad-b2e3-691c5f4bbf8b" providerId="ADAL" clId="{62D12D06-F3B2-4290-9026-CF14CBE82F3E}" dt="2025-05-14T14:28:39.491" v="8832" actId="14100"/>
          <ac:spMkLst>
            <pc:docMk/>
            <pc:sldMk cId="0" sldId="324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44:17.866" v="6395" actId="20577"/>
        <pc:sldMkLst>
          <pc:docMk/>
          <pc:sldMk cId="0" sldId="325"/>
        </pc:sldMkLst>
        <pc:spChg chg="mod">
          <ac:chgData name="Müller Crystel" userId="281c5f5a-c684-4aad-b2e3-691c5f4bbf8b" providerId="ADAL" clId="{62D12D06-F3B2-4290-9026-CF14CBE82F3E}" dt="2025-05-14T13:44:17.866" v="6395" actId="20577"/>
          <ac:spMkLst>
            <pc:docMk/>
            <pc:sldMk cId="0" sldId="325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44:22.203" v="6408" actId="20577"/>
        <pc:sldMkLst>
          <pc:docMk/>
          <pc:sldMk cId="0" sldId="326"/>
        </pc:sldMkLst>
        <pc:spChg chg="mod">
          <ac:chgData name="Müller Crystel" userId="281c5f5a-c684-4aad-b2e3-691c5f4bbf8b" providerId="ADAL" clId="{62D12D06-F3B2-4290-9026-CF14CBE82F3E}" dt="2025-05-14T13:44:22.203" v="6408" actId="20577"/>
          <ac:spMkLst>
            <pc:docMk/>
            <pc:sldMk cId="0" sldId="326"/>
            <ac:spMk id="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8:39.611" v="7473" actId="2711"/>
        <pc:sldMkLst>
          <pc:docMk/>
          <pc:sldMk cId="0" sldId="327"/>
        </pc:sldMkLst>
        <pc:spChg chg="mod">
          <ac:chgData name="Müller Crystel" userId="281c5f5a-c684-4aad-b2e3-691c5f4bbf8b" providerId="ADAL" clId="{62D12D06-F3B2-4290-9026-CF14CBE82F3E}" dt="2025-05-14T13:44:55.183" v="6418" actId="20577"/>
          <ac:spMkLst>
            <pc:docMk/>
            <pc:sldMk cId="0" sldId="327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44:58.849" v="6421" actId="313"/>
          <ac:spMkLst>
            <pc:docMk/>
            <pc:sldMk cId="0" sldId="327"/>
            <ac:spMk id="386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8:39.611" v="7473" actId="2711"/>
          <ac:spMkLst>
            <pc:docMk/>
            <pc:sldMk cId="0" sldId="327"/>
            <ac:spMk id="386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45:29.984" v="6450" actId="20577"/>
          <ac:spMkLst>
            <pc:docMk/>
            <pc:sldMk cId="0" sldId="327"/>
            <ac:spMk id="3867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48:24.975" v="6697" actId="6549"/>
        <pc:sldMkLst>
          <pc:docMk/>
          <pc:sldMk cId="0" sldId="328"/>
        </pc:sldMkLst>
        <pc:spChg chg="mod">
          <ac:chgData name="Müller Crystel" userId="281c5f5a-c684-4aad-b2e3-691c5f4bbf8b" providerId="ADAL" clId="{62D12D06-F3B2-4290-9026-CF14CBE82F3E}" dt="2025-05-14T13:45:42.672" v="6452" actId="14100"/>
          <ac:spMkLst>
            <pc:docMk/>
            <pc:sldMk cId="0" sldId="328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48:24.975" v="6697" actId="6549"/>
          <ac:spMkLst>
            <pc:docMk/>
            <pc:sldMk cId="0" sldId="328"/>
            <ac:spMk id="3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8:22.073" v="7472" actId="20577"/>
        <pc:sldMkLst>
          <pc:docMk/>
          <pc:sldMk cId="0" sldId="329"/>
        </pc:sldMkLst>
        <pc:spChg chg="mod">
          <ac:chgData name="Müller Crystel" userId="281c5f5a-c684-4aad-b2e3-691c5f4bbf8b" providerId="ADAL" clId="{62D12D06-F3B2-4290-9026-CF14CBE82F3E}" dt="2025-05-14T13:58:22.073" v="7472" actId="20577"/>
          <ac:spMkLst>
            <pc:docMk/>
            <pc:sldMk cId="0" sldId="329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48:52.449" v="6752" actId="6549"/>
          <ac:spMkLst>
            <pc:docMk/>
            <pc:sldMk cId="0" sldId="329"/>
            <ac:spMk id="1582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7:51.741" v="7463" actId="20577"/>
        <pc:sldMkLst>
          <pc:docMk/>
          <pc:sldMk cId="0" sldId="330"/>
        </pc:sldMkLst>
        <pc:spChg chg="mod">
          <ac:chgData name="Müller Crystel" userId="281c5f5a-c684-4aad-b2e3-691c5f4bbf8b" providerId="ADAL" clId="{62D12D06-F3B2-4290-9026-CF14CBE82F3E}" dt="2025-05-14T13:57:51.741" v="7463" actId="20577"/>
          <ac:spMkLst>
            <pc:docMk/>
            <pc:sldMk cId="0" sldId="330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0:40.039" v="6811" actId="20577"/>
          <ac:spMkLst>
            <pc:docMk/>
            <pc:sldMk cId="0" sldId="330"/>
            <ac:spMk id="190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7:39.681" v="7462"/>
          <ac:spMkLst>
            <pc:docMk/>
            <pc:sldMk cId="0" sldId="330"/>
            <ac:spMk id="1903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1:25.698" v="6866" actId="20577"/>
          <ac:spMkLst>
            <pc:docMk/>
            <pc:sldMk cId="0" sldId="330"/>
            <ac:spMk id="1904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1:43.274" v="6915" actId="6549"/>
          <ac:spMkLst>
            <pc:docMk/>
            <pc:sldMk cId="0" sldId="330"/>
            <ac:spMk id="1905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7:59.181" v="7465" actId="14100"/>
        <pc:sldMkLst>
          <pc:docMk/>
          <pc:sldMk cId="0" sldId="331"/>
        </pc:sldMkLst>
        <pc:spChg chg="mod">
          <ac:chgData name="Müller Crystel" userId="281c5f5a-c684-4aad-b2e3-691c5f4bbf8b" providerId="ADAL" clId="{62D12D06-F3B2-4290-9026-CF14CBE82F3E}" dt="2025-05-14T13:57:59.181" v="7465" actId="14100"/>
          <ac:spMkLst>
            <pc:docMk/>
            <pc:sldMk cId="0" sldId="331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3:14.055" v="6948" actId="6549"/>
          <ac:spMkLst>
            <pc:docMk/>
            <pc:sldMk cId="0" sldId="331"/>
            <ac:spMk id="253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3:27.367" v="6975" actId="6549"/>
          <ac:spMkLst>
            <pc:docMk/>
            <pc:sldMk cId="0" sldId="331"/>
            <ac:spMk id="2538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3:37.145" v="7000" actId="6549"/>
          <ac:spMkLst>
            <pc:docMk/>
            <pc:sldMk cId="0" sldId="331"/>
            <ac:spMk id="2539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7:24.228" v="7459" actId="20577"/>
          <ac:spMkLst>
            <pc:docMk/>
            <pc:sldMk cId="0" sldId="331"/>
            <ac:spMk id="2540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4:18.976" v="7092" actId="6549"/>
          <ac:spMkLst>
            <pc:docMk/>
            <pc:sldMk cId="0" sldId="331"/>
            <ac:spMk id="2541" creationId="{00000000-0000-0000-0000-000000000000}"/>
          </ac:spMkLst>
        </pc:spChg>
      </pc:sldChg>
      <pc:sldChg chg="modSp mod">
        <pc:chgData name="Müller Crystel" userId="281c5f5a-c684-4aad-b2e3-691c5f4bbf8b" providerId="ADAL" clId="{62D12D06-F3B2-4290-9026-CF14CBE82F3E}" dt="2025-05-14T13:58:13.517" v="7471" actId="14100"/>
        <pc:sldMkLst>
          <pc:docMk/>
          <pc:sldMk cId="0" sldId="332"/>
        </pc:sldMkLst>
        <pc:spChg chg="mod">
          <ac:chgData name="Müller Crystel" userId="281c5f5a-c684-4aad-b2e3-691c5f4bbf8b" providerId="ADAL" clId="{62D12D06-F3B2-4290-9026-CF14CBE82F3E}" dt="2025-05-14T13:58:13.517" v="7471" actId="14100"/>
          <ac:spMkLst>
            <pc:docMk/>
            <pc:sldMk cId="0" sldId="332"/>
            <ac:spMk id="2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6:21.043" v="7426" actId="6549"/>
          <ac:spMkLst>
            <pc:docMk/>
            <pc:sldMk cId="0" sldId="332"/>
            <ac:spMk id="2707" creationId="{00000000-0000-0000-0000-000000000000}"/>
          </ac:spMkLst>
        </pc:spChg>
        <pc:spChg chg="mod">
          <ac:chgData name="Müller Crystel" userId="281c5f5a-c684-4aad-b2e3-691c5f4bbf8b" providerId="ADAL" clId="{62D12D06-F3B2-4290-9026-CF14CBE82F3E}" dt="2025-05-14T13:56:31.456" v="7435" actId="14100"/>
          <ac:spMkLst>
            <pc:docMk/>
            <pc:sldMk cId="0" sldId="332"/>
            <ac:spMk id="2710" creationId="{00000000-0000-0000-0000-000000000000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32435" y="1005903"/>
            <a:ext cx="4900930" cy="6814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864870" y="1817116"/>
            <a:ext cx="4036060" cy="8112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</a:t>
            </a:r>
            <a:fld id="{81D60167-4931-47E6-BA6A-407CBD079E47}" type="slidenum">
              <a:rPr spc="-5" dirty="0"/>
              <a:t>‹N°›</a:t>
            </a:fld>
            <a:endParaRPr spc="-5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</a:t>
            </a:r>
            <a:fld id="{81D60167-4931-47E6-BA6A-407CBD079E47}" type="slidenum">
              <a:rPr spc="-5" dirty="0"/>
              <a:t>‹N°›</a:t>
            </a:fld>
            <a:endParaRPr spc="-5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88290" y="746315"/>
            <a:ext cx="2508123" cy="21416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2969387" y="746315"/>
            <a:ext cx="2508123" cy="21416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</a:t>
            </a:r>
            <a:fld id="{81D60167-4931-47E6-BA6A-407CBD079E47}" type="slidenum">
              <a:rPr spc="-5" dirty="0"/>
              <a:t>‹N°›</a:t>
            </a:fld>
            <a:endParaRPr spc="-5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</a:t>
            </a:r>
            <a:fld id="{81D60167-4931-47E6-BA6A-407CBD079E47}" type="slidenum">
              <a:rPr spc="-5" dirty="0"/>
              <a:t>‹N°›</a:t>
            </a:fld>
            <a:endParaRPr spc="-5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5759988" cy="323999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</a:t>
            </a:r>
            <a:fld id="{81D60167-4931-47E6-BA6A-407CBD079E47}" type="slidenum">
              <a:rPr spc="-5" dirty="0"/>
              <a:t>‹N°›</a:t>
            </a:fld>
            <a:endParaRPr spc="-5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2595" y="84604"/>
            <a:ext cx="5080609" cy="2076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59994" y="729342"/>
            <a:ext cx="5039995" cy="19558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960372" y="3017710"/>
            <a:ext cx="1845056" cy="1622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288290" y="3017710"/>
            <a:ext cx="1326134" cy="1622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4835550" y="2858774"/>
            <a:ext cx="596900" cy="3003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</a:t>
            </a:r>
            <a:fld id="{81D60167-4931-47E6-BA6A-407CBD079E47}" type="slidenum">
              <a:rPr spc="-5" dirty="0"/>
              <a:t>‹N°›</a:t>
            </a:fld>
            <a:endParaRPr spc="-5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" Target="slide72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5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conomist.com/finance-and-economics/2025/02/27/how-to-get-rich-in-2025" TargetMode="External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s://bsky.app/profile/mariusbrulhart.bsky.social/post/3ljczykc2sk2m" TargetMode="External"/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hyperlink" Target="https://doi.org/10.1162/rest_a_01313" TargetMode="External"/><Relationship Id="rId7" Type="http://schemas.openxmlformats.org/officeDocument/2006/relationships/hyperlink" Target="https://doi.org/10.1016/j.jpubeco.2023.104865" TargetMode="External"/><Relationship Id="rId2" Type="http://schemas.openxmlformats.org/officeDocument/2006/relationships/hyperlink" Target="https://doi.org/10.1162/rest_a_01466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doi.org/10.1257/aer.103.3.472" TargetMode="External"/><Relationship Id="rId5" Type="http://schemas.openxmlformats.org/officeDocument/2006/relationships/hyperlink" Target="https://direct.mit.edu/rest/article/99/5/793/58411/Volatile-Top-Income-Shares-in-Switzerland" TargetMode="External"/><Relationship Id="rId4" Type="http://schemas.openxmlformats.org/officeDocument/2006/relationships/hyperlink" Target="https://batz.ch/2021/12/wieviel-werden-wir-im-2022-vererben/" TargetMode="Externa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25.xml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5.xml"/><Relationship Id="rId5" Type="http://schemas.openxmlformats.org/officeDocument/2006/relationships/hyperlink" Target="http://www.kof.ethz.ch/" TargetMode="Externa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33567" y="512230"/>
            <a:ext cx="5098817" cy="250144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57203" y="158403"/>
            <a:ext cx="220193" cy="1439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02833" y="243415"/>
            <a:ext cx="27940" cy="58419"/>
          </a:xfrm>
          <a:custGeom>
            <a:avLst/>
            <a:gdLst/>
            <a:ahLst/>
            <a:cxnLst/>
            <a:rect l="l" t="t" r="r" b="b"/>
            <a:pathLst>
              <a:path w="27939" h="58420">
                <a:moveTo>
                  <a:pt x="0" y="58420"/>
                </a:moveTo>
                <a:lnTo>
                  <a:pt x="27649" y="58420"/>
                </a:lnTo>
                <a:lnTo>
                  <a:pt x="27649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02833" y="219285"/>
            <a:ext cx="83820" cy="24130"/>
          </a:xfrm>
          <a:custGeom>
            <a:avLst/>
            <a:gdLst/>
            <a:ahLst/>
            <a:cxnLst/>
            <a:rect l="l" t="t" r="r" b="b"/>
            <a:pathLst>
              <a:path w="83820" h="24129">
                <a:moveTo>
                  <a:pt x="0" y="24130"/>
                </a:moveTo>
                <a:lnTo>
                  <a:pt x="83538" y="24130"/>
                </a:lnTo>
                <a:lnTo>
                  <a:pt x="83538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02833" y="183725"/>
            <a:ext cx="27940" cy="35560"/>
          </a:xfrm>
          <a:custGeom>
            <a:avLst/>
            <a:gdLst/>
            <a:ahLst/>
            <a:cxnLst/>
            <a:rect l="l" t="t" r="r" b="b"/>
            <a:pathLst>
              <a:path w="27939" h="35560">
                <a:moveTo>
                  <a:pt x="0" y="35559"/>
                </a:moveTo>
                <a:lnTo>
                  <a:pt x="27649" y="35559"/>
                </a:lnTo>
                <a:lnTo>
                  <a:pt x="2764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2833" y="17166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3282" y="0"/>
                </a:lnTo>
              </a:path>
            </a:pathLst>
          </a:custGeom>
          <a:ln w="2413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7637" y="166945"/>
            <a:ext cx="475196" cy="13716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48613" y="166945"/>
            <a:ext cx="360680" cy="136525"/>
          </a:xfrm>
          <a:custGeom>
            <a:avLst/>
            <a:gdLst/>
            <a:ahLst/>
            <a:cxnLst/>
            <a:rect l="l" t="t" r="r" b="b"/>
            <a:pathLst>
              <a:path w="360680" h="136525">
                <a:moveTo>
                  <a:pt x="287511" y="0"/>
                </a:moveTo>
                <a:lnTo>
                  <a:pt x="27325" y="0"/>
                </a:lnTo>
                <a:lnTo>
                  <a:pt x="0" y="136056"/>
                </a:lnTo>
                <a:lnTo>
                  <a:pt x="103738" y="136056"/>
                </a:lnTo>
                <a:lnTo>
                  <a:pt x="110532" y="102048"/>
                </a:lnTo>
                <a:lnTo>
                  <a:pt x="49281" y="102048"/>
                </a:lnTo>
                <a:lnTo>
                  <a:pt x="52996" y="83339"/>
                </a:lnTo>
                <a:lnTo>
                  <a:pt x="114226" y="83339"/>
                </a:lnTo>
                <a:lnTo>
                  <a:pt x="120390" y="52720"/>
                </a:lnTo>
                <a:lnTo>
                  <a:pt x="59146" y="52720"/>
                </a:lnTo>
                <a:lnTo>
                  <a:pt x="62854" y="34010"/>
                </a:lnTo>
                <a:lnTo>
                  <a:pt x="280577" y="34010"/>
                </a:lnTo>
                <a:lnTo>
                  <a:pt x="287511" y="0"/>
                </a:lnTo>
                <a:close/>
              </a:path>
              <a:path w="360680" h="136525">
                <a:moveTo>
                  <a:pt x="202454" y="34010"/>
                </a:moveTo>
                <a:lnTo>
                  <a:pt x="159936" y="34010"/>
                </a:lnTo>
                <a:lnTo>
                  <a:pt x="139440" y="136056"/>
                </a:lnTo>
                <a:lnTo>
                  <a:pt x="181961" y="136056"/>
                </a:lnTo>
                <a:lnTo>
                  <a:pt x="202454" y="34010"/>
                </a:lnTo>
                <a:close/>
              </a:path>
              <a:path w="360680" h="136525">
                <a:moveTo>
                  <a:pt x="280577" y="34010"/>
                </a:moveTo>
                <a:lnTo>
                  <a:pt x="238152" y="34010"/>
                </a:lnTo>
                <a:lnTo>
                  <a:pt x="217658" y="136056"/>
                </a:lnTo>
                <a:lnTo>
                  <a:pt x="260188" y="136056"/>
                </a:lnTo>
                <a:lnTo>
                  <a:pt x="270681" y="83339"/>
                </a:lnTo>
                <a:lnTo>
                  <a:pt x="343900" y="83339"/>
                </a:lnTo>
                <a:lnTo>
                  <a:pt x="350053" y="52720"/>
                </a:lnTo>
                <a:lnTo>
                  <a:pt x="276763" y="52720"/>
                </a:lnTo>
                <a:lnTo>
                  <a:pt x="280577" y="34010"/>
                </a:lnTo>
                <a:close/>
              </a:path>
              <a:path w="360680" h="136525">
                <a:moveTo>
                  <a:pt x="343900" y="83339"/>
                </a:moveTo>
                <a:lnTo>
                  <a:pt x="301283" y="83339"/>
                </a:lnTo>
                <a:lnTo>
                  <a:pt x="290790" y="136056"/>
                </a:lnTo>
                <a:lnTo>
                  <a:pt x="333308" y="136056"/>
                </a:lnTo>
                <a:lnTo>
                  <a:pt x="343900" y="83339"/>
                </a:lnTo>
                <a:close/>
              </a:path>
              <a:path w="360680" h="136525">
                <a:moveTo>
                  <a:pt x="360646" y="0"/>
                </a:moveTo>
                <a:lnTo>
                  <a:pt x="318123" y="0"/>
                </a:lnTo>
                <a:lnTo>
                  <a:pt x="307372" y="52720"/>
                </a:lnTo>
                <a:lnTo>
                  <a:pt x="350053" y="52720"/>
                </a:lnTo>
                <a:lnTo>
                  <a:pt x="36064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922316"/>
            <a:ext cx="2849880" cy="1564640"/>
          </a:xfrm>
          <a:custGeom>
            <a:avLst/>
            <a:gdLst/>
            <a:ahLst/>
            <a:cxnLst/>
            <a:rect l="l" t="t" r="r" b="b"/>
            <a:pathLst>
              <a:path w="2849880" h="1564639">
                <a:moveTo>
                  <a:pt x="0" y="1564621"/>
                </a:moveTo>
                <a:lnTo>
                  <a:pt x="2849375" y="1564621"/>
                </a:lnTo>
                <a:lnTo>
                  <a:pt x="2849375" y="0"/>
                </a:lnTo>
                <a:lnTo>
                  <a:pt x="0" y="0"/>
                </a:lnTo>
                <a:lnTo>
                  <a:pt x="0" y="1564621"/>
                </a:lnTo>
                <a:close/>
              </a:path>
            </a:pathLst>
          </a:custGeom>
          <a:solidFill>
            <a:srgbClr val="0079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39700" y="1033722"/>
            <a:ext cx="2590799" cy="53476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lang="fr-CH" sz="1700" spc="-10" dirty="0">
                <a:solidFill>
                  <a:srgbClr val="FFFFFF"/>
                </a:solidFill>
              </a:rPr>
              <a:t>Plus riches que jamais, plus inégaux que jamais </a:t>
            </a:r>
            <a:r>
              <a:rPr sz="1700" spc="-5" dirty="0">
                <a:solidFill>
                  <a:srgbClr val="FFFFFF"/>
                </a:solidFill>
              </a:rPr>
              <a:t>?</a:t>
            </a:r>
            <a:endParaRPr sz="1700" dirty="0"/>
          </a:p>
        </p:txBody>
      </p:sp>
      <p:sp>
        <p:nvSpPr>
          <p:cNvPr id="12" name="object 12"/>
          <p:cNvSpPr txBox="1"/>
          <p:nvPr/>
        </p:nvSpPr>
        <p:spPr>
          <a:xfrm>
            <a:off x="485940" y="1640235"/>
            <a:ext cx="1555750" cy="704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ts val="1200"/>
              </a:lnSpc>
              <a:spcBef>
                <a:spcPts val="95"/>
              </a:spcBef>
            </a:pPr>
            <a:r>
              <a:rPr sz="1000" b="1" spc="-25" dirty="0">
                <a:solidFill>
                  <a:srgbClr val="FFFFFF"/>
                </a:solidFill>
                <a:latin typeface="Arial"/>
                <a:cs typeface="Arial"/>
              </a:rPr>
              <a:t>Dr. </a:t>
            </a:r>
            <a:r>
              <a:rPr sz="1000" b="1" spc="-5" dirty="0">
                <a:solidFill>
                  <a:srgbClr val="FFFFFF"/>
                </a:solidFill>
                <a:latin typeface="Arial"/>
                <a:cs typeface="Arial"/>
              </a:rPr>
              <a:t>Isabel Z.</a:t>
            </a:r>
            <a:r>
              <a:rPr sz="1000" b="1" spc="-1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Martínez</a:t>
            </a:r>
            <a:endParaRPr sz="1000" dirty="0">
              <a:latin typeface="Arial"/>
              <a:cs typeface="Arial"/>
            </a:endParaRPr>
          </a:p>
          <a:p>
            <a:pPr marL="15875">
              <a:lnSpc>
                <a:spcPts val="1200"/>
              </a:lnSpc>
            </a:pPr>
            <a:r>
              <a:rPr sz="1000" spc="-20" dirty="0">
                <a:solidFill>
                  <a:srgbClr val="FFFFFF"/>
                </a:solidFill>
                <a:latin typeface="Arial"/>
                <a:cs typeface="Arial"/>
              </a:rPr>
              <a:t>KOF </a:t>
            </a:r>
            <a:r>
              <a:rPr lang="fr-CH" sz="1000" spc="-5" dirty="0">
                <a:solidFill>
                  <a:srgbClr val="FFFFFF"/>
                </a:solidFill>
                <a:latin typeface="Arial"/>
                <a:cs typeface="Arial"/>
              </a:rPr>
              <a:t>EPF</a:t>
            </a:r>
            <a:r>
              <a:rPr sz="10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Arial"/>
                <a:cs typeface="Arial"/>
              </a:rPr>
              <a:t>Zurich</a:t>
            </a:r>
            <a:endParaRPr sz="1000" dirty="0">
              <a:latin typeface="Arial"/>
              <a:cs typeface="Arial"/>
            </a:endParaRPr>
          </a:p>
          <a:p>
            <a:pPr marL="12700">
              <a:lnSpc>
                <a:spcPts val="1200"/>
              </a:lnSpc>
              <a:spcBef>
                <a:spcPts val="560"/>
              </a:spcBef>
            </a:pPr>
            <a:r>
              <a:rPr lang="fr-CH" sz="1000" spc="-5" dirty="0">
                <a:solidFill>
                  <a:srgbClr val="FFFFFF"/>
                </a:solidFill>
                <a:latin typeface="Arial"/>
                <a:cs typeface="Arial"/>
              </a:rPr>
              <a:t>Assemblée annuelle de la CDAS, </a:t>
            </a:r>
            <a:r>
              <a:rPr sz="1000" spc="-5" dirty="0">
                <a:solidFill>
                  <a:srgbClr val="FFFFFF"/>
                </a:solidFill>
                <a:latin typeface="Arial"/>
                <a:cs typeface="Arial"/>
              </a:rPr>
              <a:t>15</a:t>
            </a:r>
            <a:r>
              <a:rPr lang="fr-CH" sz="1000" spc="-5" dirty="0">
                <a:solidFill>
                  <a:srgbClr val="FFFFFF"/>
                </a:solidFill>
                <a:latin typeface="Arial"/>
                <a:cs typeface="Arial"/>
              </a:rPr>
              <a:t> m</a:t>
            </a:r>
            <a:r>
              <a:rPr sz="1000" spc="-5" dirty="0">
                <a:solidFill>
                  <a:srgbClr val="FFFFFF"/>
                </a:solidFill>
                <a:latin typeface="Arial"/>
                <a:cs typeface="Arial"/>
              </a:rPr>
              <a:t>ai</a:t>
            </a:r>
            <a:r>
              <a:rPr sz="1000" spc="-1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fr-CH" sz="1000" spc="-190" dirty="0">
                <a:solidFill>
                  <a:srgbClr val="FFFFFF"/>
                </a:solidFill>
                <a:latin typeface="Arial"/>
                <a:cs typeface="Arial"/>
              </a:rPr>
              <a:t> </a:t>
            </a:r>
            <a:r>
              <a:rPr sz="1000" spc="-5" dirty="0">
                <a:solidFill>
                  <a:srgbClr val="FFFFFF"/>
                </a:solidFill>
                <a:latin typeface="Arial"/>
                <a:cs typeface="Arial"/>
              </a:rPr>
              <a:t>2025</a:t>
            </a:r>
            <a:endParaRPr sz="10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123866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Correction de l’absence d’actifs de la CP dans les données fiscales </a:t>
            </a:r>
            <a:br>
              <a:rPr lang="fr-CH" spc="-10" dirty="0"/>
            </a:br>
            <a:r>
              <a:rPr lang="fr-CH" spc="-30" dirty="0"/>
              <a:t>(top </a:t>
            </a:r>
            <a:r>
              <a:rPr lang="fr-CH" spc="-5" dirty="0"/>
              <a:t>1 %)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645164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21323" y="229226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21323" y="214709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1323" y="200192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323" y="185675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21323" y="171148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1323" y="156631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1323" y="142114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1323" y="127597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21323" y="113070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1323" y="98553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1323" y="84036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132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4036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5940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7844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9748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1653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3557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5471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7375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9279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1184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3088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4992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6896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8800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0704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2609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4513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6427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8331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0235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2140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4044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5948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7852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9756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1660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3565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5469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7383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9287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1191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3096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5000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6904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8808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0712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2616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4521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6425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8339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0243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2147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4052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5956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7860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9764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1668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3572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5477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7381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9295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1199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3103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5008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6912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8816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0720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2624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4528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86432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8337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0251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2155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4059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5963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7868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9772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1676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3580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5484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7388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9303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1207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3111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5015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6919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18824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0728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2632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4536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6440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8344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0259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2163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4067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5971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37875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39780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1684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3588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5492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47396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9300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1215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3119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5023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6927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8831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0735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2640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4544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66448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8352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70256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2171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4075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5979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7883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79787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1691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3596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85500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87404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9308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91212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93127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95031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6935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8839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0743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2647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045725" y="2144535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942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6456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8360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0264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2168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14083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15987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7891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9795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21699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3603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5508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27412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9316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31220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33134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35039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36943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8847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40751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42655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44559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46463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8368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0272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2176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4090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2132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4036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5940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7844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9748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1653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3557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5471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7375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9279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1184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3088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4992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6896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8800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00704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2609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4513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6427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08331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0235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12140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14044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15948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17852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19756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1660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3565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5469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7383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29287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31191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3096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5000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6904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38808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0712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2616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4521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6425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8339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0243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2147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4052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5956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7860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9764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1668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3572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65477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67381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69295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71199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73103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75008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76912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78816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80720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82624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4528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86432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8337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90251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92155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4059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95963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97868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9772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01676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03580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05484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07388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09303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11207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13111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15015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16919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18824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20728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22632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24536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26440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28344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30259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32163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34067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35971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37875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9780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1684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43588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5492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7396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49300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1215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3119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5023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6927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58831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60735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62640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64544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66448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68352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70256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72171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74075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75979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77883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79787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81691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83596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85500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87404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89308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91212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93127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95031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96935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98839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00743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02647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045725" y="1854374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06456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08360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10264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2168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14083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15987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17891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9795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21699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23603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25508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27412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29316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31220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33134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35039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36943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38847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40751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42655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44559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46463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48368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0272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2176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4090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2132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4036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5940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7844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9748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1653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3557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5471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7375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9279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1184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93088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4992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6896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8800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00704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2609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4513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6427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8331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10235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12140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14044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15948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7852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19756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21660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23565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5469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27383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9287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31191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33096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35000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36904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38808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0712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2616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4521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6425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8339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0243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147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4052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5956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7860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9764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61668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63572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65477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7381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9295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71199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73103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5008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6912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8816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80720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82624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4528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6432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8337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90251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92155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4059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5963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7868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9772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1676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3580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5484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7388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303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207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111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015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6919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18824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0728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2632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4536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6440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28344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0259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2163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067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5971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875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39780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1684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3588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5492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47396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9300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1215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3119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5023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6927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8831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0735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62640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64544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66448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68352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0256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72171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74075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75979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77883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79787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81691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83596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85500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87404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89308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91212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93127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95031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6935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98839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0743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2647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4552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6456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8360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10264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2168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14083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5987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17891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9795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21699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23603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5508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7412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9316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31220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3134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35039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6943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8847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0751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2655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559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6463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8368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50272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52176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54090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2132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4036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5940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844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9748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1653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3557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5471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7375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9279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1184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3088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4992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6896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8800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0704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02609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04513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06427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08331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0235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12140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14044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15948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17852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19756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21660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3565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25469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7383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9287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31191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33096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35000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6904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8808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0712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2616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4521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6425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8339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50243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2147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54052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55956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57860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59764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61668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63572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65477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67381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69295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71199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73103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75008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76912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78816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80720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82624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84528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86432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8337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90251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92155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94059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5963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7868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99772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01676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03580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5484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7388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09303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11207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13111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15015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16919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18824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20728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22632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24536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6440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28344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30259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32163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34067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35971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37875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39780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41684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43588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45492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47396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49300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51215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53119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55023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6927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8831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0735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62640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64544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66448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68352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70256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72171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74075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75979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77883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79787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81691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83596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85500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87404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89308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91212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93127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95031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96935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98839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0743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2647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4552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456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8360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264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2168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4083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5987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7891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9795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21699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23603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25508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27412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29316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31220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3134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35039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6943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8847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40751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42655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44559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46463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48368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50272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2176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54090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2132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4036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5940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7844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9748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81653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83557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85471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87375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9279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91184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93088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94992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96896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98800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00704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02609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04513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06427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08331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10235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12140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14044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5948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7852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9756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21660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3565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5469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7383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9287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314492" y="982465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5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33096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35000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36904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38808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40712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2616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4521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46425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48339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50243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52147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54052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55956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7860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59764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61668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63572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65477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67381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69295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71199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73103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75008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76912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78816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80720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82624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84528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86432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88337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90251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92155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94059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95963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97868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99772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01676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03580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05484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07388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09303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1207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13111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5015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16919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8824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20728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22632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24536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26440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28344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30259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32163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34067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35971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37875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39780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41684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43588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45492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47396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49300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51215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3119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55023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6927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8831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60735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62640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64544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66448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68352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70256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2171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4075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5979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7883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79787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1691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3596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5500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7404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9308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91212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93127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95031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96935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98839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0743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2647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45725" y="982465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6456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8360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10264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2168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14083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15987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17891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19795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21699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23603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25508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27412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29316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31220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3134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35039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36943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38847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40751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42655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44559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46463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48368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50272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52176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54090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81948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81948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881948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881948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881948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881948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881948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81948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881948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81948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81948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81948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81948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81948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81948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81948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81948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81948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81948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81948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881948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81948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81948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881948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881948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881948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81948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881948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881948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881948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881948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881948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81948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881948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881948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881948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881948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881948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81948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81948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881948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881948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881948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881948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81948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81948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881948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881948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881948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881948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81948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81948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881948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881948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81948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81948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81948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81948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81948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81948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81948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81948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81948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81948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881948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881948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881948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881948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881948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881948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81948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881948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881948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881948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881948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881948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881948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881948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881948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881948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881948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881948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81948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881948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881948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881948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881948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881948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81948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881948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881948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881948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881948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881948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881948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881948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314683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314683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314683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314683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314683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314683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314683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314683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314683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314683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314683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314683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314683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314683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314683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314683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314683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314683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314683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314683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314683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314683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314683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314683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314683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314683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314683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314683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314683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314683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314683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314683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314683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314683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314683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314683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314683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314683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14683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14683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14683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14683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14683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314683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314683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314683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314683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314683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314683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314683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314683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314683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314683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314683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314683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314683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314683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314683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314683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314683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314683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314683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14683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314683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314683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314683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314683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314683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314683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314683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314683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314683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314683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314683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314683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314683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314683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314683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314683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314683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314683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314683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314683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314683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314683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314683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314683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314683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314683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314683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314683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314683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314683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314683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14683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747418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747418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747418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747418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747418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747418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747418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747418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747418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747418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747418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747418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47418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47418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47418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47418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47418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47418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47418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47418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47418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47418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47418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47418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47418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47418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47418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47418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47418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47418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47418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47418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47418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47418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47418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47418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47418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47418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47418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47418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47418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47418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47418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47418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47418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47418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47418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47418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747418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747418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747418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747418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747418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747418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747418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747418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747418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747418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747418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747418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747418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747418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747418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747418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747418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747418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747418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747418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747418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747418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747418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47418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7418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47418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47418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747418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747418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747418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747418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747418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747418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747418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747418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747418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747418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747418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747418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747418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747418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747418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747418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747418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747418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747418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747418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747418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180255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180255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180255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180255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180255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180255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180255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180255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180255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180255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180255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180255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180255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180255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180255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180255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180255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180255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180255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180255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180255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180255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180255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180255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180255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180255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180255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180255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180255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180255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180255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180255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180255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180255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180255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180255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180255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180255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180255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180255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180255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180255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180255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2180255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2180255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180255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180255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180255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180255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180255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180255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180255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180255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180255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180255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180255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180255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180255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180255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180255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180255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180255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180255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180255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180255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180255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180255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180255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180255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180255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180255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180255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180255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180255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180255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180255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180255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180255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180255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180255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180255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180255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180255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180255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180255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180255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180255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180255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180255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180255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180255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180255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180255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180255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80255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80255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612990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612990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612990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612990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612990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612990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612990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612990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612990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612990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612990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612990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612990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612990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612990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612990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612990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612990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612990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612990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612990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612990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612990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612990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612990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612990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612990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612990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612990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612990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12990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12990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12990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612990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612990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612990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612990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612990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612990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612990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612990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612990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612990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612990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612990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612990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612990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612990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612990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612990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612990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612990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612990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612990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612990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612990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612990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612990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612990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612990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612990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612990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612990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612990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612990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612990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612990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612990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612990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612990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612990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612990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612990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612990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612990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612990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612990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612990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612990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612990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612990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612990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612990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612990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612990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612990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612990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612990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612990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612990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612990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612990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612990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612990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612990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612990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45725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45725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45725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45725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45725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45725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45725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45725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45725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45725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45725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45725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45725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45725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45725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45725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45725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45725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45725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45725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45725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45725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45725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45725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45725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45725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45725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45725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45725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45725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45725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45725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45725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45725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45725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45725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45725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45725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45725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45725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45725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45725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45725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45725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45725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45725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45725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45725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45725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45725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45725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45725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45725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45725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45725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45725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45725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45725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45725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45725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45725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45725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5725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45725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45725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45725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45725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45725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45725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45725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45725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45725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45725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45725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45725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45725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45725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45725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45725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45725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45725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45725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45725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45725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45725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45725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45725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45725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45725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45725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45725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45725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45725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478460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478460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478460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478460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478460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478460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478460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478460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478460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478460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478460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478460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478460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478460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478460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478460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478460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478460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478460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478460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478460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478460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478460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478460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478460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478460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478460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478460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478460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478460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478460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478460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478460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478460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478460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478460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478460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478460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478460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478460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478460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478460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478460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478460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478460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478460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478460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478460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478460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478460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478460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478460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478460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478460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478460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478460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478460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478460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478460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478460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478460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478460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478460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478460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478460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478460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478460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478460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478460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478460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478460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478460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478460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478460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478460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478460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478460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478460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478460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478460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478460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478460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478460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478460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478460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478460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478460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478460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478460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478460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478460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478460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478460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478460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478460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478460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054960" y="1082896"/>
            <a:ext cx="2315845" cy="395605"/>
          </a:xfrm>
          <a:custGeom>
            <a:avLst/>
            <a:gdLst/>
            <a:ahLst/>
            <a:cxnLst/>
            <a:rect l="l" t="t" r="r" b="b"/>
            <a:pathLst>
              <a:path w="2315845" h="395605">
                <a:moveTo>
                  <a:pt x="0" y="0"/>
                </a:moveTo>
                <a:lnTo>
                  <a:pt x="43304" y="127765"/>
                </a:lnTo>
                <a:lnTo>
                  <a:pt x="129912" y="296992"/>
                </a:lnTo>
                <a:lnTo>
                  <a:pt x="173114" y="249695"/>
                </a:lnTo>
                <a:lnTo>
                  <a:pt x="259722" y="173322"/>
                </a:lnTo>
                <a:lnTo>
                  <a:pt x="346228" y="136467"/>
                </a:lnTo>
                <a:lnTo>
                  <a:pt x="454438" y="180591"/>
                </a:lnTo>
                <a:lnTo>
                  <a:pt x="497742" y="190214"/>
                </a:lnTo>
                <a:lnTo>
                  <a:pt x="540944" y="64394"/>
                </a:lnTo>
                <a:lnTo>
                  <a:pt x="584248" y="181717"/>
                </a:lnTo>
                <a:lnTo>
                  <a:pt x="605849" y="151004"/>
                </a:lnTo>
                <a:lnTo>
                  <a:pt x="692458" y="276108"/>
                </a:lnTo>
                <a:lnTo>
                  <a:pt x="735761" y="242426"/>
                </a:lnTo>
                <a:lnTo>
                  <a:pt x="778963" y="256349"/>
                </a:lnTo>
                <a:lnTo>
                  <a:pt x="822268" y="222974"/>
                </a:lnTo>
                <a:lnTo>
                  <a:pt x="865571" y="193388"/>
                </a:lnTo>
                <a:lnTo>
                  <a:pt x="908774" y="149571"/>
                </a:lnTo>
                <a:lnTo>
                  <a:pt x="952078" y="139333"/>
                </a:lnTo>
                <a:lnTo>
                  <a:pt x="1211801" y="147831"/>
                </a:lnTo>
                <a:lnTo>
                  <a:pt x="1471421" y="395171"/>
                </a:lnTo>
                <a:lnTo>
                  <a:pt x="1687737" y="379815"/>
                </a:lnTo>
                <a:lnTo>
                  <a:pt x="1817650" y="344085"/>
                </a:lnTo>
                <a:lnTo>
                  <a:pt x="1947460" y="314601"/>
                </a:lnTo>
                <a:lnTo>
                  <a:pt x="1969062" y="341731"/>
                </a:lnTo>
                <a:lnTo>
                  <a:pt x="1990662" y="281226"/>
                </a:lnTo>
                <a:lnTo>
                  <a:pt x="2012365" y="255018"/>
                </a:lnTo>
                <a:lnTo>
                  <a:pt x="2033967" y="187757"/>
                </a:lnTo>
                <a:lnTo>
                  <a:pt x="2055670" y="239457"/>
                </a:lnTo>
                <a:lnTo>
                  <a:pt x="2077270" y="218163"/>
                </a:lnTo>
                <a:lnTo>
                  <a:pt x="2098872" y="207106"/>
                </a:lnTo>
                <a:lnTo>
                  <a:pt x="2120575" y="193285"/>
                </a:lnTo>
                <a:lnTo>
                  <a:pt x="2142175" y="180181"/>
                </a:lnTo>
                <a:lnTo>
                  <a:pt x="2163777" y="153256"/>
                </a:lnTo>
                <a:lnTo>
                  <a:pt x="2185480" y="135750"/>
                </a:lnTo>
                <a:lnTo>
                  <a:pt x="2207081" y="132167"/>
                </a:lnTo>
                <a:lnTo>
                  <a:pt x="2228682" y="124182"/>
                </a:lnTo>
                <a:lnTo>
                  <a:pt x="2250385" y="100635"/>
                </a:lnTo>
                <a:lnTo>
                  <a:pt x="2271986" y="104730"/>
                </a:lnTo>
                <a:lnTo>
                  <a:pt x="2293587" y="70537"/>
                </a:lnTo>
                <a:lnTo>
                  <a:pt x="2315290" y="81286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040980" y="1068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044903" y="1072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084284" y="11966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088207" y="12006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170893" y="13659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174815" y="13698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214094" y="13186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218017" y="13225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300703" y="12422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304626" y="1246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387209" y="12053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391132" y="12093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495419" y="124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499341" y="1253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538723" y="1259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542645" y="1263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581924" y="11333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585847" y="11372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625229" y="12506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629152" y="12545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646830" y="12199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650752" y="1223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733439" y="13450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737361" y="13489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776742" y="13113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780665" y="1315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819944" y="13252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823866" y="13291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863249" y="12918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867171" y="12958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906553" y="12623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910475" y="12662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949754" y="12184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953676" y="12224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993059" y="1208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996981" y="12121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252782" y="1216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256704" y="1220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512402" y="14640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516324" y="1468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728718" y="14487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732641" y="14526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858631" y="14130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862554" y="14169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988441" y="1139453"/>
            <a:ext cx="395789" cy="2991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054960" y="110388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070623" y="114882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086286" y="1193769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102973" y="123840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122731" y="128171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142490" y="132501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62248" y="136832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182006" y="14116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866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184872" y="1397907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20065"/>
                </a:moveTo>
                <a:lnTo>
                  <a:pt x="1709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211182" y="1367092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19860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228074" y="136248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4607"/>
                </a:moveTo>
                <a:lnTo>
                  <a:pt x="56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244659" y="1332284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281514" y="1302083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319289" y="1284474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10237"/>
                </a:moveTo>
                <a:lnTo>
                  <a:pt x="3173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364539" y="1269937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4">
                <a:moveTo>
                  <a:pt x="0" y="10237"/>
                </a:moveTo>
                <a:lnTo>
                  <a:pt x="318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409788" y="1271473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326" y="1146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454526" y="1287751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428" y="1146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499365" y="130402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09">
                <a:moveTo>
                  <a:pt x="0" y="0"/>
                </a:moveTo>
                <a:lnTo>
                  <a:pt x="10032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509398" y="1307714"/>
            <a:ext cx="21590" cy="8255"/>
          </a:xfrm>
          <a:custGeom>
            <a:avLst/>
            <a:gdLst/>
            <a:ahLst/>
            <a:cxnLst/>
            <a:rect l="l" t="t" r="r" b="b"/>
            <a:pathLst>
              <a:path w="21590" h="8255">
                <a:moveTo>
                  <a:pt x="0" y="0"/>
                </a:moveTo>
                <a:lnTo>
                  <a:pt x="21191" y="819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543898" y="132102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804" y="34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552703" y="1302288"/>
            <a:ext cx="8890" cy="22225"/>
          </a:xfrm>
          <a:custGeom>
            <a:avLst/>
            <a:gdLst/>
            <a:ahLst/>
            <a:cxnLst/>
            <a:rect l="l" t="t" r="r" b="b"/>
            <a:pathLst>
              <a:path w="8890" h="22225">
                <a:moveTo>
                  <a:pt x="0" y="22215"/>
                </a:moveTo>
                <a:lnTo>
                  <a:pt x="880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566830" y="125806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19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584439" y="1216087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09">
                <a:moveTo>
                  <a:pt x="0" y="28767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595904" y="121608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600818" y="123195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930" y="319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614946" y="12775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827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628971" y="132296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0"/>
                </a:moveTo>
                <a:lnTo>
                  <a:pt x="9828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649344" y="13382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660809" y="1338222"/>
            <a:ext cx="10795" cy="15875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0" y="0"/>
                </a:moveTo>
                <a:lnTo>
                  <a:pt x="10442" y="1525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679339" y="136524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706263" y="140456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733085" y="1443874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0" y="0"/>
                </a:moveTo>
                <a:lnTo>
                  <a:pt x="14332" y="209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747418" y="1461073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09">
                <a:moveTo>
                  <a:pt x="0" y="3787"/>
                </a:moveTo>
                <a:lnTo>
                  <a:pt x="70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766971" y="1441417"/>
            <a:ext cx="24130" cy="13335"/>
          </a:xfrm>
          <a:custGeom>
            <a:avLst/>
            <a:gdLst/>
            <a:ahLst/>
            <a:cxnLst/>
            <a:rect l="l" t="t" r="r" b="b"/>
            <a:pathLst>
              <a:path w="24130" h="13334">
                <a:moveTo>
                  <a:pt x="0" y="12899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790722" y="144141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630" y="307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808842" y="1451245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69">
                <a:moveTo>
                  <a:pt x="0" y="0"/>
                </a:moveTo>
                <a:lnTo>
                  <a:pt x="25081" y="1361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833924" y="146179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71"/>
                </a:moveTo>
                <a:lnTo>
                  <a:pt x="378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848871" y="1432101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887772" y="1414083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080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930258" y="1384496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90">
                <a:moveTo>
                  <a:pt x="0" y="20987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968238" y="1376203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5" h="1905">
                <a:moveTo>
                  <a:pt x="-3573" y="921"/>
                </a:moveTo>
                <a:lnTo>
                  <a:pt x="36845" y="921"/>
                </a:lnTo>
              </a:path>
            </a:pathLst>
          </a:custGeom>
          <a:ln w="8990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015638" y="137753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8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062422" y="1386646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109208" y="1395655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0" y="0"/>
                </a:moveTo>
                <a:lnTo>
                  <a:pt x="32759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155890" y="1404766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202675" y="1413878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249459" y="1422989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17301" y="33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266761" y="1426368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0" y="0"/>
                </a:moveTo>
                <a:lnTo>
                  <a:pt x="11465" y="1085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288567" y="1447048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323067" y="1479910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357567" y="151267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392067" y="1545533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262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426669" y="157829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461169" y="161115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495670" y="1643916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531398" y="167442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577671" y="168589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88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623944" y="169725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670217" y="1708619"/>
            <a:ext cx="32384" cy="8255"/>
          </a:xfrm>
          <a:custGeom>
            <a:avLst/>
            <a:gdLst/>
            <a:ahLst/>
            <a:cxnLst/>
            <a:rect l="l" t="t" r="r" b="b"/>
            <a:pathLst>
              <a:path w="32385" h="8255">
                <a:moveTo>
                  <a:pt x="0" y="0"/>
                </a:moveTo>
                <a:lnTo>
                  <a:pt x="32350" y="798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716490" y="1719982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69" h="6985">
                <a:moveTo>
                  <a:pt x="0" y="0"/>
                </a:moveTo>
                <a:lnTo>
                  <a:pt x="26207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742698" y="172643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6245" y="6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763173" y="1728377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35"/>
                </a:moveTo>
                <a:lnTo>
                  <a:pt x="36845" y="1535"/>
                </a:lnTo>
              </a:path>
            </a:pathLst>
          </a:custGeom>
          <a:ln w="10218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810572" y="1732779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86"/>
                </a:moveTo>
                <a:lnTo>
                  <a:pt x="36845" y="1586"/>
                </a:lnTo>
              </a:path>
            </a:pathLst>
          </a:custGeom>
          <a:ln w="10321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858074" y="1737283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5" h="1905">
                <a:moveTo>
                  <a:pt x="-3573" y="665"/>
                </a:moveTo>
                <a:lnTo>
                  <a:pt x="18110" y="665"/>
                </a:lnTo>
              </a:path>
            </a:pathLst>
          </a:custGeom>
          <a:ln w="8478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872610" y="1738614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73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905575" y="1738410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101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953281" y="173820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102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000885" y="17381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7" y="-3573"/>
                </a:moveTo>
                <a:lnTo>
                  <a:pt x="767" y="3573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002420" y="173810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601" y="706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024022" y="1736977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0" y="8189"/>
                </a:moveTo>
                <a:lnTo>
                  <a:pt x="39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034361" y="1701350"/>
            <a:ext cx="11430" cy="22860"/>
          </a:xfrm>
          <a:custGeom>
            <a:avLst/>
            <a:gdLst/>
            <a:ahLst/>
            <a:cxnLst/>
            <a:rect l="l" t="t" r="r" b="b"/>
            <a:pathLst>
              <a:path w="11430" h="22860">
                <a:moveTo>
                  <a:pt x="0" y="22829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045623" y="169551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83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060467" y="167739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73"/>
                </a:moveTo>
                <a:lnTo>
                  <a:pt x="685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067325" y="1655997"/>
            <a:ext cx="9525" cy="21590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0" y="21396"/>
                </a:moveTo>
                <a:lnTo>
                  <a:pt x="89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081761" y="16254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0" y="17301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088927" y="1625489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5835" y="133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100495" y="1651902"/>
            <a:ext cx="10160" cy="23495"/>
          </a:xfrm>
          <a:custGeom>
            <a:avLst/>
            <a:gdLst/>
            <a:ahLst/>
            <a:cxnLst/>
            <a:rect l="l" t="t" r="r" b="b"/>
            <a:pathLst>
              <a:path w="10160" h="23494">
                <a:moveTo>
                  <a:pt x="0" y="0"/>
                </a:moveTo>
                <a:lnTo>
                  <a:pt x="10135" y="232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110630" y="166899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6142"/>
                </a:moveTo>
                <a:lnTo>
                  <a:pt x="511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124963" y="1649138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8804"/>
                </a:moveTo>
                <a:lnTo>
                  <a:pt x="72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132231" y="1640027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10"/>
                </a:moveTo>
                <a:lnTo>
                  <a:pt x="198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163864" y="1623339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0" y="8599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175535" y="1617606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0" y="5733"/>
                </a:moveTo>
                <a:lnTo>
                  <a:pt x="179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204200" y="159334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0" y="15458"/>
                </a:moveTo>
                <a:lnTo>
                  <a:pt x="145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218737" y="158617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166"/>
                </a:moveTo>
                <a:lnTo>
                  <a:pt x="982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240133" y="15775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204"/>
                </a:moveTo>
                <a:lnTo>
                  <a:pt x="3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240440" y="1576860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358"/>
                </a:moveTo>
                <a:lnTo>
                  <a:pt x="25174" y="358"/>
                </a:lnTo>
              </a:path>
            </a:pathLst>
          </a:custGeom>
          <a:ln w="7864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262041" y="157368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173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285792" y="1547069"/>
            <a:ext cx="19685" cy="21590"/>
          </a:xfrm>
          <a:custGeom>
            <a:avLst/>
            <a:gdLst/>
            <a:ahLst/>
            <a:cxnLst/>
            <a:rect l="l" t="t" r="r" b="b"/>
            <a:pathLst>
              <a:path w="19685" h="21590">
                <a:moveTo>
                  <a:pt x="0" y="21191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305345" y="154706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0"/>
                </a:moveTo>
                <a:lnTo>
                  <a:pt x="3992" y="19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322238" y="1555054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4708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326946" y="1533658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30">
                <a:moveTo>
                  <a:pt x="0" y="23648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351312" y="1522704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563"/>
                </a:moveTo>
                <a:lnTo>
                  <a:pt x="22512" y="563"/>
                </a:lnTo>
              </a:path>
            </a:pathLst>
          </a:custGeom>
          <a:ln w="8273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040980" y="1089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044903" y="1093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084284" y="1214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088207" y="1218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170893" y="14039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174815" y="14079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214094" y="13531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218017" y="13570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300703" y="12821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304626" y="12860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387209" y="12544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391132" y="12583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495419" y="1293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499341" y="1297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538723" y="13105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542645" y="13144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581924" y="1202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585847" y="12060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625229" y="1341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629152" y="1345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646830" y="13242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650752" y="1328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733439" y="1450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737361" y="1454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776742" y="14274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780665" y="14313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819944" y="1450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823866" y="1454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863249" y="14162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867171" y="14202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906553" y="13994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910475" y="14034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949754" y="1364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953676" y="1368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993059" y="1361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996981" y="1365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252782" y="14123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256704" y="14163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512402" y="16592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516324" y="16631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728718" y="1712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732641" y="17163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858631" y="17246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862554" y="17285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988441" y="17241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992364" y="17280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010043" y="17311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013965" y="1735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031643" y="16873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035565" y="16912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053346" y="16634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057269" y="16673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074947" y="16115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078870" y="1615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096651" y="16611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00574" y="16650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18251" y="1635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22174" y="1639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39853" y="16253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43775" y="1629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61556" y="16093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65479" y="16132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83156" y="16023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87079" y="1606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204758" y="15793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208680" y="1583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26461" y="1563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230383" y="1567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248062" y="15628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251984" y="15668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269663" y="1556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273585" y="1560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291366" y="15330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295288" y="15370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312967" y="15433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316889" y="15472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334568" y="15100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338490" y="15139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356271" y="1508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360194" y="15126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054960" y="110705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070623" y="11520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076151" y="116776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3" y="3142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091814" y="12127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097343" y="122847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921" y="266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098264" y="1231137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0" y="0"/>
                </a:moveTo>
                <a:lnTo>
                  <a:pt x="12387" y="278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116486" y="127208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135835" y="13155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142592" y="133085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62043" y="137446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168800" y="138971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513" y="3040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189991" y="1393914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0" y="25696"/>
                </a:moveTo>
                <a:lnTo>
                  <a:pt x="212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220396" y="13811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231657" y="1349688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089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268614" y="13391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281514" y="1309147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0987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319289" y="129194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9725"/>
                </a:moveTo>
                <a:lnTo>
                  <a:pt x="3194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364846" y="128713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61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380816" y="127669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6244"/>
                </a:moveTo>
                <a:lnTo>
                  <a:pt x="2037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401188" y="127669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363" y="409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426065" y="128549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441831" y="129112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486774" y="1306997"/>
            <a:ext cx="22860" cy="8255"/>
          </a:xfrm>
          <a:custGeom>
            <a:avLst/>
            <a:gdLst/>
            <a:ahLst/>
            <a:cxnLst/>
            <a:rect l="l" t="t" r="r" b="b"/>
            <a:pathLst>
              <a:path w="22859" h="8255">
                <a:moveTo>
                  <a:pt x="0" y="0"/>
                </a:moveTo>
                <a:lnTo>
                  <a:pt x="22624" y="798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509398" y="131498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599" y="358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531203" y="13239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149" y="92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546560" y="133044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142" y="25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552703" y="1308226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24774"/>
                </a:moveTo>
                <a:lnTo>
                  <a:pt x="99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568058" y="12927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574303" y="124854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4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592116" y="1226018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0" y="9316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595904" y="1226018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0"/>
                </a:moveTo>
                <a:lnTo>
                  <a:pt x="6552" y="223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606551" y="126195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611260" y="127792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624773" y="13236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629483" y="133965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19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649856" y="135624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0" y="8292"/>
                </a:moveTo>
                <a:lnTo>
                  <a:pt x="109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660809" y="13562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0" y="0"/>
                </a:moveTo>
                <a:lnTo>
                  <a:pt x="10954" y="1638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679646" y="138439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688962" y="139831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715477" y="143793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228" y="194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724690" y="145175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753356" y="146762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40">
                <a:moveTo>
                  <a:pt x="0" y="15151"/>
                </a:moveTo>
                <a:lnTo>
                  <a:pt x="297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795636" y="14667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809968" y="1475099"/>
            <a:ext cx="24130" cy="14604"/>
          </a:xfrm>
          <a:custGeom>
            <a:avLst/>
            <a:gdLst/>
            <a:ahLst/>
            <a:cxnLst/>
            <a:rect l="l" t="t" r="r" b="b"/>
            <a:pathLst>
              <a:path w="24130" h="14605">
                <a:moveTo>
                  <a:pt x="0" y="0"/>
                </a:moveTo>
                <a:lnTo>
                  <a:pt x="23955" y="142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833924" y="14857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3583"/>
                </a:moveTo>
                <a:lnTo>
                  <a:pt x="419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849074" y="14749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861872" y="1452883"/>
            <a:ext cx="15875" cy="13335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0" y="12899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877228" y="144848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402"/>
                </a:moveTo>
                <a:lnTo>
                  <a:pt x="1248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903129" y="1437731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6040"/>
                </a:moveTo>
                <a:lnTo>
                  <a:pt x="1740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920532" y="142831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943260" y="141787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956260" y="1402924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40"/>
                </a:moveTo>
                <a:lnTo>
                  <a:pt x="74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963734" y="1402309"/>
            <a:ext cx="24130" cy="635"/>
          </a:xfrm>
          <a:custGeom>
            <a:avLst/>
            <a:gdLst/>
            <a:ahLst/>
            <a:cxnLst/>
            <a:rect l="l" t="t" r="r" b="b"/>
            <a:pathLst>
              <a:path w="24130" h="634">
                <a:moveTo>
                  <a:pt x="-3573" y="307"/>
                </a:moveTo>
                <a:lnTo>
                  <a:pt x="27324" y="307"/>
                </a:lnTo>
              </a:path>
            </a:pathLst>
          </a:custGeom>
          <a:ln w="776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001817" y="140190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018196" y="140435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064675" y="141490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111153" y="142544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3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127430" y="142913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173908" y="143967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190185" y="144336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236663" y="1453907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80" h="6984">
                <a:moveTo>
                  <a:pt x="0" y="0"/>
                </a:moveTo>
                <a:lnTo>
                  <a:pt x="30097" y="68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266761" y="14607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278636" y="14725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290512" y="1484313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648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324295" y="15178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336069" y="1529665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369852" y="156324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403738" y="15968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415510" y="160849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1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449396" y="16421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6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461169" y="1653950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494953" y="168742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529555" y="17196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545525" y="17246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60">
                <a:moveTo>
                  <a:pt x="0" y="0"/>
                </a:moveTo>
                <a:lnTo>
                  <a:pt x="31838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590980" y="173892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606949" y="1743938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60">
                <a:moveTo>
                  <a:pt x="0" y="0"/>
                </a:moveTo>
                <a:lnTo>
                  <a:pt x="31735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652404" y="1758169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60">
                <a:moveTo>
                  <a:pt x="0" y="0"/>
                </a:moveTo>
                <a:lnTo>
                  <a:pt x="31735" y="1003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697756" y="177250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713726" y="1777518"/>
            <a:ext cx="29209" cy="9525"/>
          </a:xfrm>
          <a:custGeom>
            <a:avLst/>
            <a:gdLst/>
            <a:ahLst/>
            <a:cxnLst/>
            <a:rect l="l" t="t" r="r" b="b"/>
            <a:pathLst>
              <a:path w="29210" h="9525">
                <a:moveTo>
                  <a:pt x="0" y="0"/>
                </a:moveTo>
                <a:lnTo>
                  <a:pt x="28971" y="91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742698" y="178662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866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759795" y="178918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776276" y="1791747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0"/>
                </a:moveTo>
                <a:lnTo>
                  <a:pt x="32862" y="50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823369" y="179891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0"/>
                </a:moveTo>
                <a:lnTo>
                  <a:pt x="32964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870358" y="180618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872610" y="180659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887045" y="1807002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63"/>
                </a:moveTo>
                <a:lnTo>
                  <a:pt x="36947" y="563"/>
                </a:lnTo>
              </a:path>
            </a:pathLst>
          </a:custGeom>
          <a:ln w="8273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34751" y="18085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51336" y="1809050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11"/>
                </a:moveTo>
                <a:lnTo>
                  <a:pt x="36947" y="511"/>
                </a:lnTo>
              </a:path>
            </a:pathLst>
          </a:custGeom>
          <a:ln w="8170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99042" y="181048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689" y="-3573"/>
                </a:moveTo>
                <a:lnTo>
                  <a:pt x="1689" y="3676"/>
                </a:lnTo>
              </a:path>
            </a:pathLst>
          </a:custGeom>
          <a:ln w="337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3002420" y="1810585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0"/>
                </a:moveTo>
                <a:lnTo>
                  <a:pt x="21601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3024022" y="180864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063"/>
                </a:moveTo>
                <a:lnTo>
                  <a:pt x="327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3033440" y="179369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040606" y="1770351"/>
            <a:ext cx="5080" cy="10795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0" y="10442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045623" y="1753766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16584"/>
                </a:moveTo>
                <a:lnTo>
                  <a:pt x="140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068247" y="17401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074492" y="169602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0917"/>
                </a:moveTo>
                <a:lnTo>
                  <a:pt x="123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092306" y="169930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693" y="308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110425" y="1743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4" y="6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110630" y="174250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43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20356" y="1715375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15766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132231" y="170954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5834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56904" y="17009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169802" y="168732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606"/>
                </a:moveTo>
                <a:lnTo>
                  <a:pt x="57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175535" y="168087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6449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197136" y="167831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55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209012" y="165681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085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218737" y="1645350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39" h="12064">
                <a:moveTo>
                  <a:pt x="0" y="11466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246173" y="16400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262757" y="1633270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6245"/>
                </a:moveTo>
                <a:lnTo>
                  <a:pt x="2088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283642" y="162456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702"/>
                </a:moveTo>
                <a:lnTo>
                  <a:pt x="75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300636" y="161197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313740" y="161279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0"/>
                </a:moveTo>
                <a:lnTo>
                  <a:pt x="13205" y="70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326946" y="1604195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15663"/>
                </a:moveTo>
                <a:lnTo>
                  <a:pt x="962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3344145" y="158474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269"/>
                </a:moveTo>
                <a:lnTo>
                  <a:pt x="44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3348547" y="1581979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-3573" y="1382"/>
                </a:moveTo>
                <a:lnTo>
                  <a:pt x="25276" y="1382"/>
                </a:lnTo>
              </a:path>
            </a:pathLst>
          </a:custGeom>
          <a:ln w="991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040980" y="1093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44903" y="10970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084284" y="1217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088207" y="12210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170893" y="14118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174815" y="14157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214094" y="13596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218017" y="13635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300703" y="1289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304626" y="1293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387209" y="1262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391132" y="1266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495419" y="13010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499341" y="13049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538723" y="1319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542645" y="1322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581924" y="12120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585847" y="12159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625229" y="13585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629152" y="13624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646830" y="1342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650752" y="1346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733439" y="1471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737361" y="1475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776742" y="14497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780665" y="14536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819944" y="14753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823866" y="14792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863249" y="14389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867171" y="1442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906553" y="1423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910475" y="14276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949754" y="13889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953676" y="1392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993059" y="1387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996981" y="1391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252782" y="14467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256704" y="1450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512402" y="1704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516324" y="17085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28718" y="17726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732641" y="17765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858631" y="1792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862554" y="17965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988441" y="17966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992364" y="18005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3010043" y="18017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3013965" y="18056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3031643" y="17563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035565" y="176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3053346" y="17307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3057269" y="1734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3074947" y="16770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3078870" y="16809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3096651" y="17299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3100574" y="1733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118251" y="17013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3122174" y="1705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139853" y="16910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3143775" y="16949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3161556" y="16733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165479" y="16772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183156" y="16668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3187079" y="16708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3204758" y="164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3208680" y="164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3226461" y="16261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3230383" y="16300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3248062" y="16257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3251984" y="16296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3269663" y="16192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3273585" y="1623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3291366" y="1594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3295288" y="15983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3312967" y="16058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3316889" y="16098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3334568" y="1570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3338490" y="15746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356271" y="15679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3360194" y="15719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1323" y="642781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04841" y="243753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04841" y="22922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04841" y="214709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04841" y="200192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04841" y="185675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04841" y="171148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04841" y="156631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04841" y="142114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04841" y="127597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04841" y="113070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04841" y="98553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04841" y="84036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04841" y="69519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688256" y="243753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 txBox="1"/>
          <p:nvPr/>
        </p:nvSpPr>
        <p:spPr>
          <a:xfrm>
            <a:off x="612966" y="2373972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688256" y="21470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 txBox="1"/>
          <p:nvPr/>
        </p:nvSpPr>
        <p:spPr>
          <a:xfrm>
            <a:off x="566961" y="2083531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688256" y="18567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 txBox="1"/>
          <p:nvPr/>
        </p:nvSpPr>
        <p:spPr>
          <a:xfrm>
            <a:off x="566961" y="1793193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688256" y="15663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 txBox="1"/>
          <p:nvPr/>
        </p:nvSpPr>
        <p:spPr>
          <a:xfrm>
            <a:off x="566961" y="150275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688256" y="12759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 txBox="1"/>
          <p:nvPr/>
        </p:nvSpPr>
        <p:spPr>
          <a:xfrm>
            <a:off x="566961" y="1212413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688256" y="98553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 txBox="1"/>
          <p:nvPr/>
        </p:nvSpPr>
        <p:spPr>
          <a:xfrm>
            <a:off x="566961" y="92197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688256" y="6951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 txBox="1"/>
          <p:nvPr/>
        </p:nvSpPr>
        <p:spPr>
          <a:xfrm>
            <a:off x="566961" y="631635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9" name="object 1869"/>
          <p:cNvSpPr txBox="1"/>
          <p:nvPr/>
        </p:nvSpPr>
        <p:spPr>
          <a:xfrm>
            <a:off x="447259" y="1169606"/>
            <a:ext cx="108585" cy="793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21323" y="248985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881948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 txBox="1"/>
          <p:nvPr/>
        </p:nvSpPr>
        <p:spPr>
          <a:xfrm>
            <a:off x="777237" y="2507777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1314683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 txBox="1"/>
          <p:nvPr/>
        </p:nvSpPr>
        <p:spPr>
          <a:xfrm>
            <a:off x="1209972" y="2507777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1747418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180255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612990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 txBox="1"/>
          <p:nvPr/>
        </p:nvSpPr>
        <p:spPr>
          <a:xfrm>
            <a:off x="2508280" y="2507777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3045725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3478460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 txBox="1"/>
          <p:nvPr/>
        </p:nvSpPr>
        <p:spPr>
          <a:xfrm>
            <a:off x="2941015" y="2507777"/>
            <a:ext cx="64262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sz="650" dirty="0">
                <a:latin typeface="Arial"/>
                <a:cs typeface="Arial"/>
              </a:rPr>
              <a:t>2005	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698521" y="2678045"/>
            <a:ext cx="2599055" cy="149860"/>
          </a:xfrm>
          <a:custGeom>
            <a:avLst/>
            <a:gdLst/>
            <a:ahLst/>
            <a:cxnLst/>
            <a:rect l="l" t="t" r="r" b="b"/>
            <a:pathLst>
              <a:path w="2599054" h="149860">
                <a:moveTo>
                  <a:pt x="0" y="0"/>
                </a:moveTo>
                <a:lnTo>
                  <a:pt x="2598913" y="0"/>
                </a:lnTo>
                <a:lnTo>
                  <a:pt x="2598913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31867" y="2752752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810741" y="27387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814664" y="2742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507760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555363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602968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650675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586633" y="27387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590557" y="2742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457381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504986" y="27527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521672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569379" y="27527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586065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3670" y="2752752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536255" y="27387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540178" y="2742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 txBox="1"/>
          <p:nvPr/>
        </p:nvSpPr>
        <p:spPr>
          <a:xfrm>
            <a:off x="954628" y="2699349"/>
            <a:ext cx="4298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5" dirty="0">
                <a:latin typeface="Arial"/>
                <a:cs typeface="Arial"/>
              </a:rPr>
              <a:t>CH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1" name="object 1901"/>
          <p:cNvSpPr txBox="1"/>
          <p:nvPr/>
        </p:nvSpPr>
        <p:spPr>
          <a:xfrm>
            <a:off x="1642707" y="2507777"/>
            <a:ext cx="683260" cy="296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sz="650" dirty="0">
                <a:latin typeface="Arial"/>
                <a:cs typeface="Arial"/>
              </a:rPr>
              <a:t>1945	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00330">
              <a:lnSpc>
                <a:spcPct val="100000"/>
              </a:lnSpc>
            </a:pP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-4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(prop.)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" name="object 1902"/>
          <p:cNvSpPr txBox="1"/>
          <p:nvPr/>
        </p:nvSpPr>
        <p:spPr>
          <a:xfrm>
            <a:off x="2680142" y="2699349"/>
            <a:ext cx="5695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-4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3" name="object 1903"/>
          <p:cNvSpPr txBox="1"/>
          <p:nvPr/>
        </p:nvSpPr>
        <p:spPr>
          <a:xfrm>
            <a:off x="3619512" y="587052"/>
            <a:ext cx="1966714" cy="1299843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5875" marR="5080">
              <a:lnSpc>
                <a:spcPct val="101499"/>
              </a:lnSpc>
              <a:spcBef>
                <a:spcPts val="80"/>
              </a:spcBef>
            </a:pPr>
            <a:r>
              <a:rPr lang="fr-CH" sz="800" spc="5" dirty="0">
                <a:latin typeface="Arial"/>
                <a:cs typeface="Arial"/>
              </a:rPr>
              <a:t>Critique </a:t>
            </a:r>
            <a:r>
              <a:rPr sz="800" spc="5" dirty="0">
                <a:latin typeface="Arial"/>
                <a:cs typeface="Arial"/>
              </a:rPr>
              <a:t>: </a:t>
            </a:r>
            <a:r>
              <a:rPr lang="fr-CH" sz="800" spc="5" dirty="0">
                <a:latin typeface="Arial"/>
                <a:cs typeface="Arial"/>
              </a:rPr>
              <a:t>les actifs de la CP manquent dans les statistiques fiscales. </a:t>
            </a:r>
            <a:r>
              <a:rPr lang="fr-CH" sz="800" spc="-5" dirty="0">
                <a:latin typeface="Arial"/>
                <a:cs typeface="Arial"/>
              </a:rPr>
              <a:t>Celles-ci changent-elles le niveau et la tendance </a:t>
            </a:r>
            <a:r>
              <a:rPr sz="800" spc="-20" dirty="0">
                <a:latin typeface="Arial"/>
                <a:cs typeface="Arial"/>
              </a:rPr>
              <a:t>?</a:t>
            </a:r>
            <a:endParaRPr sz="800" dirty="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600"/>
              </a:spcBef>
            </a:pPr>
            <a:r>
              <a:rPr lang="fr-CH" sz="800" spc="-5" dirty="0">
                <a:latin typeface="Arial"/>
                <a:cs typeface="Arial"/>
              </a:rPr>
              <a:t>Deux approches </a:t>
            </a:r>
            <a:r>
              <a:rPr sz="800" spc="-5" dirty="0">
                <a:latin typeface="Arial"/>
                <a:cs typeface="Arial"/>
              </a:rPr>
              <a:t>:</a:t>
            </a:r>
            <a:endParaRPr sz="800" dirty="0">
              <a:latin typeface="Arial"/>
              <a:cs typeface="Arial"/>
            </a:endParaRPr>
          </a:p>
          <a:p>
            <a:pPr marL="293370" marR="97790" indent="-164465">
              <a:lnSpc>
                <a:spcPct val="101499"/>
              </a:lnSpc>
              <a:spcBef>
                <a:spcPts val="395"/>
              </a:spcBef>
              <a:buAutoNum type="arabicPeriod"/>
              <a:tabLst>
                <a:tab pos="294005" algn="l"/>
              </a:tabLst>
            </a:pPr>
            <a:r>
              <a:rPr lang="fr-CH" sz="800" spc="-15" dirty="0">
                <a:latin typeface="Arial"/>
                <a:cs typeface="Arial"/>
              </a:rPr>
              <a:t>Actifs CP équitablement répartis entre tous les contribuables</a:t>
            </a:r>
            <a:endParaRPr sz="800" dirty="0">
              <a:latin typeface="Arial"/>
              <a:cs typeface="Arial"/>
            </a:endParaRPr>
          </a:p>
          <a:p>
            <a:pPr marL="293370" marR="5080" indent="-164465">
              <a:lnSpc>
                <a:spcPct val="101499"/>
              </a:lnSpc>
              <a:spcBef>
                <a:spcPts val="400"/>
              </a:spcBef>
              <a:buAutoNum type="arabicPeriod"/>
              <a:tabLst>
                <a:tab pos="294005" algn="l"/>
              </a:tabLst>
            </a:pPr>
            <a:r>
              <a:rPr lang="fr-CH" sz="800" spc="-15" dirty="0">
                <a:latin typeface="Arial"/>
                <a:cs typeface="Arial"/>
              </a:rPr>
              <a:t>Actifs CP répartis de manière proportionnelle à la concentration des revenus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904" name="object 1904"/>
          <p:cNvSpPr txBox="1"/>
          <p:nvPr/>
        </p:nvSpPr>
        <p:spPr>
          <a:xfrm>
            <a:off x="3623271" y="2004131"/>
            <a:ext cx="180848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→</a:t>
            </a:r>
            <a:r>
              <a:rPr sz="900" spc="-114" dirty="0">
                <a:latin typeface="Lucida Sans Unicode"/>
                <a:cs typeface="Lucida Sans Unicode"/>
              </a:rPr>
              <a:t> </a:t>
            </a:r>
            <a:r>
              <a:rPr lang="fr-CH" sz="900" spc="5" dirty="0">
                <a:latin typeface="Arial"/>
                <a:cs typeface="Arial"/>
              </a:rPr>
              <a:t>Les deux sous-estiment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905" name="object 1905"/>
          <p:cNvSpPr txBox="1"/>
          <p:nvPr/>
        </p:nvSpPr>
        <p:spPr>
          <a:xfrm>
            <a:off x="3623271" y="2143310"/>
            <a:ext cx="1808480" cy="2813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499"/>
              </a:lnSpc>
              <a:spcBef>
                <a:spcPts val="80"/>
              </a:spcBef>
            </a:pPr>
            <a:r>
              <a:rPr lang="fr-CH" sz="900" spc="-10" dirty="0">
                <a:latin typeface="Arial"/>
                <a:cs typeface="Arial"/>
              </a:rPr>
              <a:t>l’inégalité des richesses </a:t>
            </a:r>
            <a:r>
              <a:rPr sz="900" spc="-10" dirty="0">
                <a:latin typeface="Arial"/>
                <a:cs typeface="Arial"/>
              </a:rPr>
              <a:t>! </a:t>
            </a:r>
            <a:r>
              <a:rPr sz="900" spc="-15" dirty="0">
                <a:latin typeface="Arial"/>
                <a:cs typeface="Arial"/>
              </a:rPr>
              <a:t>(“lower bound </a:t>
            </a:r>
            <a:r>
              <a:rPr sz="900" spc="-10" dirty="0">
                <a:latin typeface="Arial"/>
                <a:cs typeface="Arial"/>
              </a:rPr>
              <a:t>estimate”)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 txBox="1"/>
          <p:nvPr/>
        </p:nvSpPr>
        <p:spPr>
          <a:xfrm>
            <a:off x="1860473" y="2915162"/>
            <a:ext cx="3571875" cy="225062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 et BNS</a:t>
            </a:r>
            <a:endParaRPr lang="fr-CH" sz="800" dirty="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  <a:spcBef>
                <a:spcPts val="130"/>
              </a:spcBef>
              <a:tabLst>
                <a:tab pos="403225" algn="l"/>
              </a:tabLst>
            </a:pPr>
            <a:r>
              <a:rPr lang="fr-CH" sz="400" spc="-5" dirty="0">
                <a:latin typeface="Arial"/>
                <a:cs typeface="Arial"/>
              </a:rPr>
              <a:t>15.05.2025	7</a:t>
            </a:r>
            <a:endParaRPr lang="fr-CH"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669206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Correction de l’absence d’actifs de la CP dans les données fiscales </a:t>
            </a:r>
            <a:r>
              <a:rPr lang="fr-CH" spc="-30" dirty="0"/>
              <a:t>(top</a:t>
            </a:r>
            <a:r>
              <a:rPr lang="fr-CH" spc="5" dirty="0"/>
              <a:t> </a:t>
            </a:r>
            <a:r>
              <a:rPr lang="fr-CH" spc="-5" dirty="0"/>
              <a:t>0,01 %)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571225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21323" y="227647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21323" y="218935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1323" y="210223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323" y="2015109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21323" y="192798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1323" y="184086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1323" y="175374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1323" y="166662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21323" y="157949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1323" y="149237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1323" y="140525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1323" y="131813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21323" y="123101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21323" y="114388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21323" y="105676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21323" y="96964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21323" y="88252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1323" y="79540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21323" y="70827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21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40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940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84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974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165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3557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47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73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927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11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30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49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68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880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0704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260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451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642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833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02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21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40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5948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7852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97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166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3565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546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738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928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119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30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50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369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3880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071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261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4521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642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833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024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214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4052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59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7860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9764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166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3572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5477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738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929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11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31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50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69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88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8072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262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452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86432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8833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025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215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40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959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78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99772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1676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358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0548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738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930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120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311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15015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1691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8824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0728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26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45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644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834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3025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32163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3406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3597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78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9780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16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35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454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473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4930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121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3119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502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692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883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607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26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645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6644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835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702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7217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74075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7597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7788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7978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81691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835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855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874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8930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1212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312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95031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9693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8839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0743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2647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45725" y="218495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064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0836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1026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216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14083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15987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789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1979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16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36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55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74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293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3122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313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3503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694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3884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40751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2655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445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464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483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5027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217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409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1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40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5940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784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974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165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3557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547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73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927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911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30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949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68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880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0704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260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451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0642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0833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102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121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40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15948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17852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197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2166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3565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546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738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928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3119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330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350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369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3880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071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261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4521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642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833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024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5214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4052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59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7860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9764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6166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3572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65477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738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6929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711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731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750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769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788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8072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8262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452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86432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8833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9025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9215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40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959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978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9772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01676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358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0548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0738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930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1120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311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15015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1691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8824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20728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226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245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644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834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3025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32163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3406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3597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78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9780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16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35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454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73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930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5121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3119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502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692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883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607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626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645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644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835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702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7217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4075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597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788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978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81691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835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855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874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8930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91212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9312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95031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9693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98839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00743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02647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045725" y="2012726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64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836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1026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216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4083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5987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1789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1979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216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236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255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74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293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3122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313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3503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3694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884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40751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42655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45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64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483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027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217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409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1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40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5940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784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74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165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3557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547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73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927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11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30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49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68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9880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0704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260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451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642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833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02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21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40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5948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7852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97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166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3565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546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738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928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119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30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350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369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3880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071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261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4521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642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833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024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14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4052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59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7860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9764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6166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63572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5477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738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6929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711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731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750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769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788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8072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8262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8452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86432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8833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9025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9215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940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959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978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99772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01676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0358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548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0738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0930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1120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1311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5015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691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18824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20728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226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245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2644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2834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3025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32163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3406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597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378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39780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416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435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54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473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4930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5121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53119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5502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5692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5883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607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626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645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644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6835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702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7217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74075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7597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7788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7978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81691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835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855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874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8930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1212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9312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5031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693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8839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00743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02647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045725" y="1838482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064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836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1026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1216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14083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5987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789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1979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216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236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55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74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93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3122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3313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503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694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884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751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2655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45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64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83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5027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5217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5409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21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40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5940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784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974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165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83557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8547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873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8927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11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30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49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68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880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00704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0260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0451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0642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833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102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121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140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5948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7852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97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166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3565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546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738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928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3119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30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350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69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880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4071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261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44521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4642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833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5024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5214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540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559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57860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59764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6166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63572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65477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6738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6929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711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731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750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769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788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8072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8262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8452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86432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833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9025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9215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940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59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978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9772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1676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0358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0548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0738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0930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1120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1311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15015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1691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18824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20728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226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245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2644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2834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3025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32163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3406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3597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378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39780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416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435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454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473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4930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121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53119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502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692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883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607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626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645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6644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835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702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7217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74075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7597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7788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7978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81691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835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855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874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8930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91212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9312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95031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9693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98839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0743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2647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45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4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836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1026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1216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14083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15987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1789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1979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216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236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255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274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293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122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3313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3503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3694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3884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40751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42655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445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464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483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5027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5217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5409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21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40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5940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784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974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8165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83557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8547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873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927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911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930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949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968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880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00704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0260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0451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0642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0833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102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21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40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15948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17852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97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166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3565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546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738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928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3119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330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350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369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880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071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4261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44521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4642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4833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5024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5214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540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559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57860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59764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6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63572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65477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6738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6929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11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731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750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769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788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8072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8262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8452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86432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8833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9025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9215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940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959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978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99772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01676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0358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548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0738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0930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1120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1311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15015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1691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18824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20728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226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245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2644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2834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3025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32163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3406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3597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378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39780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416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435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454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473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4930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5121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3119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5502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5692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883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607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626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645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6644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6835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02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7217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4075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7597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7788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7978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1691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35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55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74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930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91212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9312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95031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9693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98839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0743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2647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45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64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836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1026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1216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14083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15987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1789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1979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216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236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255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274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293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3122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3313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503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3694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884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40751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42655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445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464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483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5027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5217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5409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21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40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5940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784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974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165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3557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547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73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927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11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930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49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968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9880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00704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0260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0451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0642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0833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102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121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140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15948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17852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197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2166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23565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2546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2738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928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3119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330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350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369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3880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4071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261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4521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4642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4833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5024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5214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540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559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57860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59764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6166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63572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65477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6738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6929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711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731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750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769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788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8072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262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8452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86432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8833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9025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9215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940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959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978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99772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01676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0358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0548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0738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0930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1120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1311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15015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1691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18824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20728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226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245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2644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2834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3025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32163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3406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3597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378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39780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416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435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454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473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4930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121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3119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502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692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883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607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626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645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6644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6835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702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217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74075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7597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7788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7978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81691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835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855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874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8930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91212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9312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95031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9693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98839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0743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2647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45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64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836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1026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1216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14083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15987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1789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1979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216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236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255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274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293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3122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3313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3503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3694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3884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40751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42655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445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464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483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5027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5217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5409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721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740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5940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784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7974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165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3557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547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73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927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11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30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49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68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880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00704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0260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0451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0642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0833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102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21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40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5948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7852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97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2166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23565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2546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2738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2928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3119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330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50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369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3880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4071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4261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44521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4642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4833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5024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5214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540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559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7860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59764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6166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63572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65477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6738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6929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11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31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50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69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8072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8262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8452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86432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8833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9025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9215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940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959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978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9772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01676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0358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0548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0738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20930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1120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1311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15015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1691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18824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20728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226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245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2644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2834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3025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32163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3406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3597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378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39780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416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435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454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473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4930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5121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53119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5502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5692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5883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607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626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645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6644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6835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702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7217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74075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7597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7788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7978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1691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35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55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74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30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91212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312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5031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693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8839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0743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2647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45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64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836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1026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1216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14083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15987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1789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1979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216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236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255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274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293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3122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3313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3503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3694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3884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40751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42655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445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464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483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5027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5217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5409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721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740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75940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7784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7974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165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3557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547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73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927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911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930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949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968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9880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00704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0260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0451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0642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0833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102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121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40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15948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17852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197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166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3565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546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738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928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119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30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50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69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880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4071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4261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44521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4642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4833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024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214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4052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59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7860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764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6166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3572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5477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738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6929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711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731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750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769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788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8072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8262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8452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86432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8833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9025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9215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940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959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978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99772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01676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0358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0548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0738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0930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1120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1311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5015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691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18824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20728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226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245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2644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2834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3025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32163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3406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3597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378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39780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416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435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454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473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4930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5121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53119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5502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5692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5883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607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626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645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6644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6835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702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7217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74075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7597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7788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7978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81691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835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855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874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8930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91212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9312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95031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9693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98839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0743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2647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45725" y="965652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64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836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1026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1216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14083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15987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1789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1979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216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236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55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74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93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3122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3313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3503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3694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3884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40751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42655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445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464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483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5027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5217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5409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721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740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75940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7784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7974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165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3557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547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873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927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911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930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949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968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9880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00704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0260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0451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0642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0833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102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121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140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15948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17852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197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2166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23565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2546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2738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2928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3119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330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350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369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3880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4071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4261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44521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4642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4833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5024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5214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54052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559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57860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59764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6166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3572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65477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6738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6929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711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731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750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769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788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8072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8262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8452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86432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8833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9025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9215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940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959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978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99772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01676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0358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0548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0738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0930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1120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1311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15015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1691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18824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20728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226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245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2644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834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025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32163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3406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3597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378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39780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416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435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454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473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4930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5121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53119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5502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5692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5883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07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26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45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644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835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702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7217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74075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7597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7788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7978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81691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835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855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874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8930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91212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9312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95031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9693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98839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0743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2647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45725" y="793018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4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36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1026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1216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4083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15987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789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1979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216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236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55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274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93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3122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3313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3503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3694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3884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40751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42655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445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464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483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5027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5217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5409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88194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88194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88194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88194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88194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88194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88194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88194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88194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88194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88194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88194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88194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88194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8194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8194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88194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8194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88194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88194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88194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88194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8194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88194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88194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8194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8194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88194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8194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88194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88194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88194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88194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8194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88194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88194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88194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88194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88194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8194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88194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88194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88194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88194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88194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88194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88194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88194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88194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88194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88194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88194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88194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88194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88194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8194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88194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88194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88194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88194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88194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88194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8194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88194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88194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88194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88194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88194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88194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88194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88194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88194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88194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88194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88194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88194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88194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88194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88194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88194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88194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88194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88194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88194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88194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88194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88194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88194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88194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88194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88194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88194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88194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88194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88194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88194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314683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314683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314683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314683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314683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314683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314683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314683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314683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314683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314683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314683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314683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314683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314683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314683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314683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314683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314683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314683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314683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314683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314683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314683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314683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314683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314683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314683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314683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314683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314683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314683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314683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314683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314683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314683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314683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314683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314683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314683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314683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314683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314683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314683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314683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314683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314683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314683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314683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314683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314683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314683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314683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314683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314683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314683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314683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314683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314683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314683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314683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314683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314683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314683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314683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314683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314683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314683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314683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314683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314683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314683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314683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314683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314683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314683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314683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314683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314683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314683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314683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314683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314683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314683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314683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314683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314683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314683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314683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314683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314683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314683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314683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314683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314683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314683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74741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74741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74741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74741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74741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74741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74741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74741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74741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74741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74741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74741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74741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74741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74741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74741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74741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74741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74741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74741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74741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74741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74741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74741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74741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74741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74741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74741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74741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74741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74741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4741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74741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74741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74741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74741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74741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74741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74741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74741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74741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74741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74741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74741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74741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74741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74741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74741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74741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74741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74741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74741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74741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74741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74741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74741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74741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74741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74741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74741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74741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74741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74741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74741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74741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74741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74741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74741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74741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74741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74741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74741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74741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74741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74741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74741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74741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74741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74741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74741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74741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74741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74741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74741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74741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74741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74741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74741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74741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74741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74741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74741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74741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74741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74741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74741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18025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18025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18025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18025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18025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18025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8025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18025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18025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18025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18025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180255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18025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8025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18025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18025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18025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18025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18025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18025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180255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18025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18025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18025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18025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18025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18025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18025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18025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180255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18025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18025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18025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18025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18025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18025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18025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18025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18025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18025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18025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18025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18025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18025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18025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18025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18025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18025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18025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18025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18025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18025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18025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18025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18025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18025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18025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18025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18025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18025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18025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18025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18025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18025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18025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18025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18025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18025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18025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18025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18025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18025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18025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18025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18025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180255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18025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18025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18025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18025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18025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18025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18025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18025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180255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18025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18025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18025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18025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18025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18025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18025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18025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18025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18025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18025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61299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61299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61299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61299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61299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61299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61299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61299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61299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61299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61299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61299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61299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61299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61299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61299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61299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61299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61299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61299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61299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61299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61299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61299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61299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61299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61299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61299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61299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61299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61299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61299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61299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61299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61299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61299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61299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61299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61299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61299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61299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61299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61299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61299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61299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61299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61299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1299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1299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1299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1299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1299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1299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61299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1299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61299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1299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1299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61299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1299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61299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1299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1299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1299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1299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1299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1299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1299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1299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1299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1299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1299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1299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1299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1299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1299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1299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1299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1299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1299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1299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1299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1299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1299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1299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1299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1299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1299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1299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1299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1299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1299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1299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1299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1299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1299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304572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304572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304572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304572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304572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304572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304572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04572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304572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304572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304572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304572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304572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304572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04572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304572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304572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304572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304572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304572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304572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304572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304572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304572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304572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304572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304572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304572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304572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304572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304572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304572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304572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304572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304572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304572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304572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304572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304572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304572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304572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304572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304572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304572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304572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304572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304572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304572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304572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304572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304572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304572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304572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304572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304572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04572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04572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04572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04572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04572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04572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04572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04572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04572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04572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04572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304572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304572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304572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304572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304572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304572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304572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04572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04572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04572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04572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04572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04572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04572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04572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04572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304572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304572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04572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04572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04572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304572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304572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304572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304572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347846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347846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347846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347846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347846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347846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347846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347846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47846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47846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47846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47846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47846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47846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47846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47846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347846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347846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347846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47846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47846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47846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47846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47846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347846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47846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347846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347846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47846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47846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347846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347846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347846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347846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47846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47846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347846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347846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347846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47846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47846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347846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47846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47846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47846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347846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347846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47846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47846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47846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47846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7846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47846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47846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47846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47846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47846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47846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47846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347846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347846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347846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47846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47846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47846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47846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47846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347846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347846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347846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347846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347846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347846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347846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347846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347846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347846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47846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47846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47846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47846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47846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47846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47846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47846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47846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47846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47846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47846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47846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47846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47846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47846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47846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47846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47846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054960" y="1181665"/>
            <a:ext cx="2315845" cy="823594"/>
          </a:xfrm>
          <a:custGeom>
            <a:avLst/>
            <a:gdLst/>
            <a:ahLst/>
            <a:cxnLst/>
            <a:rect l="l" t="t" r="r" b="b"/>
            <a:pathLst>
              <a:path w="2315845" h="823594">
                <a:moveTo>
                  <a:pt x="0" y="708851"/>
                </a:moveTo>
                <a:lnTo>
                  <a:pt x="43304" y="702811"/>
                </a:lnTo>
                <a:lnTo>
                  <a:pt x="129912" y="823000"/>
                </a:lnTo>
                <a:lnTo>
                  <a:pt x="173114" y="810818"/>
                </a:lnTo>
                <a:lnTo>
                  <a:pt x="259722" y="738541"/>
                </a:lnTo>
                <a:lnTo>
                  <a:pt x="346228" y="662680"/>
                </a:lnTo>
                <a:lnTo>
                  <a:pt x="454438" y="783791"/>
                </a:lnTo>
                <a:lnTo>
                  <a:pt x="497742" y="796894"/>
                </a:lnTo>
                <a:lnTo>
                  <a:pt x="540944" y="728917"/>
                </a:lnTo>
                <a:lnTo>
                  <a:pt x="584248" y="761985"/>
                </a:lnTo>
                <a:lnTo>
                  <a:pt x="605849" y="727176"/>
                </a:lnTo>
                <a:lnTo>
                  <a:pt x="692458" y="753282"/>
                </a:lnTo>
                <a:lnTo>
                  <a:pt x="735761" y="703630"/>
                </a:lnTo>
                <a:lnTo>
                  <a:pt x="778963" y="727176"/>
                </a:lnTo>
                <a:lnTo>
                  <a:pt x="822268" y="705370"/>
                </a:lnTo>
                <a:lnTo>
                  <a:pt x="865571" y="678445"/>
                </a:lnTo>
                <a:lnTo>
                  <a:pt x="908774" y="645276"/>
                </a:lnTo>
                <a:lnTo>
                  <a:pt x="952078" y="627871"/>
                </a:lnTo>
                <a:lnTo>
                  <a:pt x="1211801" y="601766"/>
                </a:lnTo>
                <a:lnTo>
                  <a:pt x="1471421" y="730657"/>
                </a:lnTo>
                <a:lnTo>
                  <a:pt x="1687737" y="617430"/>
                </a:lnTo>
                <a:lnTo>
                  <a:pt x="1817650" y="546893"/>
                </a:lnTo>
                <a:lnTo>
                  <a:pt x="1947460" y="423017"/>
                </a:lnTo>
                <a:lnTo>
                  <a:pt x="1969062" y="479734"/>
                </a:lnTo>
                <a:lnTo>
                  <a:pt x="1990662" y="348385"/>
                </a:lnTo>
                <a:lnTo>
                  <a:pt x="2012365" y="313782"/>
                </a:lnTo>
                <a:lnTo>
                  <a:pt x="2033967" y="170149"/>
                </a:lnTo>
                <a:lnTo>
                  <a:pt x="2055670" y="270477"/>
                </a:lnTo>
                <a:lnTo>
                  <a:pt x="2077270" y="230243"/>
                </a:lnTo>
                <a:lnTo>
                  <a:pt x="2098872" y="222258"/>
                </a:lnTo>
                <a:lnTo>
                  <a:pt x="2120575" y="191750"/>
                </a:lnTo>
                <a:lnTo>
                  <a:pt x="2142175" y="183969"/>
                </a:lnTo>
                <a:lnTo>
                  <a:pt x="2163777" y="147421"/>
                </a:lnTo>
                <a:lnTo>
                  <a:pt x="2185480" y="128891"/>
                </a:lnTo>
                <a:lnTo>
                  <a:pt x="2207081" y="128686"/>
                </a:lnTo>
                <a:lnTo>
                  <a:pt x="2228682" y="115275"/>
                </a:lnTo>
                <a:lnTo>
                  <a:pt x="2250385" y="64189"/>
                </a:lnTo>
                <a:lnTo>
                  <a:pt x="2271986" y="70639"/>
                </a:lnTo>
                <a:lnTo>
                  <a:pt x="2293587" y="0"/>
                </a:lnTo>
                <a:lnTo>
                  <a:pt x="2315290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040980" y="1876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044903" y="1880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084284" y="18704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088207" y="18744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170893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174815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214094" y="1978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218017" y="1982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300703" y="19062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304626" y="19101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387209" y="18303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391132" y="1834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495419" y="1951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499341" y="19553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538723" y="19645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542645" y="1968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581924" y="1896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585847" y="19005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625229" y="1929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629152" y="1933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646830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650752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733439" y="1920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737361" y="1924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776742" y="18713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780665" y="1875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819944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823866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863249" y="1873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867171" y="1876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906553" y="1846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910475" y="1850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949754" y="18129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953676" y="18168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993059" y="17955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996981" y="17994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252782" y="1769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256704" y="17733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512402" y="18983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516324" y="19022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728718" y="1785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732641" y="1789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858631" y="1714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862554" y="17185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988441" y="1590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992364" y="1594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3010043" y="16474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3013965" y="16513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3031643" y="1516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3035565" y="15199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3053346" y="1481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3057269" y="1485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3074947" y="1337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3078870" y="1341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3096651" y="14381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3100574" y="14420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3118251" y="13979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3122174" y="1401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3139853" y="1389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3143775" y="1393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3161556" y="1359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3165479" y="1363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3183156" y="1351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187079" y="1355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204758" y="1315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208680" y="13190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3226461" y="1296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3230383" y="1300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3248062" y="12963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3251984" y="130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3269663" y="12829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3273585" y="1286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3291366" y="1231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3295288" y="12357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3312967" y="1238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3316889" y="1242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3334568" y="1167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3338490" y="1171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3356271" y="1176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3360194" y="1180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054960" y="1893281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100414" y="189491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127338" y="193423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154262" y="1973544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181187" y="201285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685" y="55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184872" y="2010297"/>
            <a:ext cx="26034" cy="8255"/>
          </a:xfrm>
          <a:custGeom>
            <a:avLst/>
            <a:gdLst/>
            <a:ahLst/>
            <a:cxnLst/>
            <a:rect l="l" t="t" r="r" b="b"/>
            <a:pathLst>
              <a:path w="26034" h="8255">
                <a:moveTo>
                  <a:pt x="0" y="8088"/>
                </a:moveTo>
                <a:lnTo>
                  <a:pt x="254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223979" y="200466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330"/>
                </a:moveTo>
                <a:lnTo>
                  <a:pt x="409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228074" y="1986648"/>
            <a:ext cx="22860" cy="18415"/>
          </a:xfrm>
          <a:custGeom>
            <a:avLst/>
            <a:gdLst/>
            <a:ahLst/>
            <a:cxnLst/>
            <a:rect l="l" t="t" r="r" b="b"/>
            <a:pathLst>
              <a:path w="22859" h="18414">
                <a:moveTo>
                  <a:pt x="0" y="18017"/>
                </a:moveTo>
                <a:lnTo>
                  <a:pt x="2282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262062" y="1957163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577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299429" y="1936176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080"/>
                </a:moveTo>
                <a:lnTo>
                  <a:pt x="152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314683" y="1927576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0" y="8599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336693" y="1897786"/>
            <a:ext cx="26034" cy="20955"/>
          </a:xfrm>
          <a:custGeom>
            <a:avLst/>
            <a:gdLst/>
            <a:ahLst/>
            <a:cxnLst/>
            <a:rect l="l" t="t" r="r" b="b"/>
            <a:pathLst>
              <a:path w="26034" h="20955">
                <a:moveTo>
                  <a:pt x="0" y="20782"/>
                </a:moveTo>
                <a:lnTo>
                  <a:pt x="260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373855" y="186799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409891" y="1876082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442650" y="1910685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475410" y="194528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508170" y="19799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228" y="12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509398" y="1981222"/>
            <a:ext cx="30480" cy="10795"/>
          </a:xfrm>
          <a:custGeom>
            <a:avLst/>
            <a:gdLst/>
            <a:ahLst/>
            <a:cxnLst/>
            <a:rect l="l" t="t" r="r" b="b"/>
            <a:pathLst>
              <a:path w="30480" h="10794">
                <a:moveTo>
                  <a:pt x="0" y="0"/>
                </a:moveTo>
                <a:lnTo>
                  <a:pt x="29893" y="104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552703" y="1996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552703" y="196924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580446" y="1935972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2170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595904" y="19359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4811" y="48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610953" y="1950713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644225" y="1950816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1090"/>
                </a:moveTo>
                <a:lnTo>
                  <a:pt x="1658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660809" y="195081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142" y="21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680465" y="1957573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725509" y="197303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908" y="747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747418" y="1973544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6960"/>
                </a:moveTo>
                <a:lnTo>
                  <a:pt x="747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765231" y="1940886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801573" y="1946210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842933" y="194610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885827" y="1926553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616"/>
                </a:moveTo>
                <a:lnTo>
                  <a:pt x="304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928722" y="1901779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4">
                <a:moveTo>
                  <a:pt x="0" y="17813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969774" y="1887138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16047" y="188570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63651" y="18858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111255" y="188601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158859" y="188611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206566" y="188631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254169" y="188642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266761" y="1886422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631" y="92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298088" y="190198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340778" y="192317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383365" y="194436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426055" y="1965559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468643" y="198675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511332" y="2007942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0" y="0"/>
                </a:moveTo>
                <a:lnTo>
                  <a:pt x="15049" y="747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526382" y="2012344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3071"/>
                </a:moveTo>
                <a:lnTo>
                  <a:pt x="16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556684" y="200343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603470" y="199453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4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650152" y="198572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696937" y="197681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743824" y="196893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790814" y="196146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837905" y="1953990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883872" y="193423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8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926971" y="191396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970070" y="189369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009996" y="1901881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0"/>
                </a:moveTo>
                <a:lnTo>
                  <a:pt x="14025" y="1709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024022" y="1908023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0954"/>
                </a:moveTo>
                <a:lnTo>
                  <a:pt x="27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030266" y="186185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9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3041937" y="1833186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0" y="1484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3045623" y="1818854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5">
                <a:moveTo>
                  <a:pt x="0" y="14332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3065176" y="18047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64"/>
                </a:moveTo>
                <a:lnTo>
                  <a:pt x="21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3067325" y="1775549"/>
            <a:ext cx="6350" cy="29209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9177"/>
                </a:moveTo>
                <a:lnTo>
                  <a:pt x="63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3076642" y="172896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7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3086879" y="1705523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52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088927" y="1705523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0" y="0"/>
                </a:moveTo>
                <a:lnTo>
                  <a:pt x="6245" y="2272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098959" y="17419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112268" y="1753231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28870"/>
                </a:moveTo>
                <a:lnTo>
                  <a:pt x="1668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139602" y="1740024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0" y="5016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3153832" y="1725896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14127"/>
                </a:moveTo>
                <a:lnTo>
                  <a:pt x="115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174511" y="17136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28"/>
                </a:moveTo>
                <a:lnTo>
                  <a:pt x="10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175535" y="1709926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3197136" y="170204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7883"/>
                </a:moveTo>
                <a:lnTo>
                  <a:pt x="59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3211571" y="168095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972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3218737" y="1668156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4" h="13335">
                <a:moveTo>
                  <a:pt x="0" y="12797"/>
                </a:moveTo>
                <a:lnTo>
                  <a:pt x="169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3248835" y="166518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09"/>
                </a:moveTo>
                <a:lnTo>
                  <a:pt x="16779" y="409"/>
                </a:lnTo>
              </a:path>
            </a:pathLst>
          </a:custGeom>
          <a:ln w="7966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3262041" y="1657714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4" h="8889">
                <a:moveTo>
                  <a:pt x="0" y="8291"/>
                </a:moveTo>
                <a:lnTo>
                  <a:pt x="1832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3288659" y="1617276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3315583" y="16204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362" y="62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3326946" y="1607550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5">
                <a:moveTo>
                  <a:pt x="0" y="19144"/>
                </a:moveTo>
                <a:lnTo>
                  <a:pt x="72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3339231" y="1569363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4878"/>
                </a:moveTo>
                <a:lnTo>
                  <a:pt x="93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3348547" y="156854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8"/>
                </a:moveTo>
                <a:lnTo>
                  <a:pt x="67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3369431" y="156659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9" y="-3573"/>
                </a:moveTo>
                <a:lnTo>
                  <a:pt x="409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040980" y="18842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044903" y="1888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084284" y="187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088207" y="188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170893" y="2004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174815" y="2008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214094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218017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300703" y="1922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304626" y="1926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387209" y="1852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391132" y="1856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495419" y="19672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499341" y="1971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538723" y="19823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542645" y="1986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581924" y="19219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585847" y="1925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625229" y="19643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629152" y="19682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646830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650752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733439" y="1966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737361" y="19704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776742" y="1925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780665" y="1929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19944" y="1951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23866" y="1955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63249" y="1929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67171" y="19338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906553" y="1910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910475" y="1914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949754" y="1883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953676" y="1887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993059" y="18717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996981" y="1875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252782" y="18724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256704" y="1876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512402" y="2001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516324" y="2005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728718" y="1960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732641" y="1964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858631" y="1939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862554" y="1943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988441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992364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010043" y="1904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013965" y="1908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031643" y="18192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035565" y="1823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053346" y="1790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057269" y="1794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074947" y="16915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078870" y="16954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096651" y="1770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100574" y="1774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118251" y="1733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122174" y="1737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139853" y="17260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143775" y="1729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161556" y="1699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165479" y="1703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183156" y="16959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187079" y="16998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204758" y="16669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3208680" y="1670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226461" y="1650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230383" y="1654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248062" y="16520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251984" y="16559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269663" y="1642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273585" y="16462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291366" y="1600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3295288" y="1604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3312967" y="16127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3316889" y="1616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3334568" y="1555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3338490" y="15593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3356271" y="1552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3360194" y="1556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054960" y="189420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100414" y="18958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109832" y="190966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136450" y="19491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145868" y="196299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172485" y="2002414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2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184872" y="201715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209237" y="20120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716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225105" y="20066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21"/>
                </a:moveTo>
                <a:lnTo>
                  <a:pt x="29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228074" y="1987876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0" y="18734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263086" y="19775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276190" y="194795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313454" y="19382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314683" y="1918363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19">
                <a:moveTo>
                  <a:pt x="0" y="19860"/>
                </a:moveTo>
                <a:lnTo>
                  <a:pt x="2497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350821" y="19080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433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363925" y="187833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401188" y="18694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401188" y="18694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412655" y="18815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445414" y="191611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478174" y="19506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489743" y="1962794"/>
            <a:ext cx="19685" cy="20955"/>
          </a:xfrm>
          <a:custGeom>
            <a:avLst/>
            <a:gdLst/>
            <a:ahLst/>
            <a:cxnLst/>
            <a:rect l="l" t="t" r="r" b="b"/>
            <a:pathLst>
              <a:path w="19684" h="20955">
                <a:moveTo>
                  <a:pt x="0" y="0"/>
                </a:moveTo>
                <a:lnTo>
                  <a:pt x="19655" y="2078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509398" y="198357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402" y="153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527211" y="19899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542874" y="199565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9828" y="34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552703" y="1980505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0" y="18632"/>
                </a:moveTo>
                <a:lnTo>
                  <a:pt x="1341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574508" y="194180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603480" y="19469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615151" y="1958801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443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647603" y="19707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658045" y="19562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80"/>
                </a:moveTo>
                <a:lnTo>
                  <a:pt x="27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660809" y="1956242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39" h="10160">
                <a:moveTo>
                  <a:pt x="0" y="0"/>
                </a:moveTo>
                <a:lnTo>
                  <a:pt x="27333" y="96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701656" y="1970575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15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746497" y="19864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3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747418" y="19857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758883" y="195327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794407" y="19486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8638" y="1957266"/>
            <a:ext cx="25400" cy="15875"/>
          </a:xfrm>
          <a:custGeom>
            <a:avLst/>
            <a:gdLst/>
            <a:ahLst/>
            <a:cxnLst/>
            <a:rect l="l" t="t" r="r" b="b"/>
            <a:pathLst>
              <a:path w="25400" h="15875">
                <a:moveTo>
                  <a:pt x="0" y="0"/>
                </a:moveTo>
                <a:lnTo>
                  <a:pt x="25286" y="1535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33924" y="19709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38"/>
                </a:moveTo>
                <a:lnTo>
                  <a:pt x="33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850098" y="1950816"/>
            <a:ext cx="27305" cy="13970"/>
          </a:xfrm>
          <a:custGeom>
            <a:avLst/>
            <a:gdLst/>
            <a:ahLst/>
            <a:cxnLst/>
            <a:rect l="l" t="t" r="r" b="b"/>
            <a:pathLst>
              <a:path w="27305" h="13969">
                <a:moveTo>
                  <a:pt x="0" y="13718"/>
                </a:moveTo>
                <a:lnTo>
                  <a:pt x="271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877228" y="194969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2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892993" y="19430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908350" y="1932081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323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920532" y="1921435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4" h="10794">
                <a:moveTo>
                  <a:pt x="0" y="10646"/>
                </a:moveTo>
                <a:lnTo>
                  <a:pt x="1699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949606" y="19126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963836" y="1896557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496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009905" y="1893691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057508" y="18942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074196" y="18944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121902" y="18949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138589" y="189502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845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186192" y="189563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233899" y="18961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250483" y="1896353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-3573" y="102"/>
                </a:moveTo>
                <a:lnTo>
                  <a:pt x="19851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266761" y="1896557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253" y="77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294812" y="19107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309655" y="1918363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9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352038" y="193996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0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394524" y="19616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409368" y="196924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1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451853" y="19908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466698" y="1998421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509182" y="2020023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17199" y="880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526382" y="2026472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354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554330" y="202370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570710" y="201572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617699" y="201285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634182" y="200497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8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681171" y="1996886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728161" y="19941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744643" y="1987160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4709"/>
                </a:moveTo>
                <a:lnTo>
                  <a:pt x="330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791838" y="19848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808319" y="1978253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855514" y="1973851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4" h="2539">
                <a:moveTo>
                  <a:pt x="0" y="2456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872610" y="1967094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6757"/>
                </a:moveTo>
                <a:lnTo>
                  <a:pt x="1463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900149" y="196013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915300" y="1940067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2958605" y="19331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2973858" y="1913858"/>
            <a:ext cx="28575" cy="13335"/>
          </a:xfrm>
          <a:custGeom>
            <a:avLst/>
            <a:gdLst/>
            <a:ahLst/>
            <a:cxnLst/>
            <a:rect l="l" t="t" r="r" b="b"/>
            <a:pathLst>
              <a:path w="28575" h="13335">
                <a:moveTo>
                  <a:pt x="0" y="13206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002420" y="1913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3012761" y="1926246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0"/>
                </a:moveTo>
                <a:lnTo>
                  <a:pt x="11261" y="134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3024022" y="1924404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3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3031290" y="190812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3035385" y="186195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3048899" y="18471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3058932" y="1824484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158"/>
                </a:moveTo>
                <a:lnTo>
                  <a:pt x="83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3067325" y="1805545"/>
            <a:ext cx="4445" cy="19050"/>
          </a:xfrm>
          <a:custGeom>
            <a:avLst/>
            <a:gdLst/>
            <a:ahLst/>
            <a:cxnLst/>
            <a:rect l="l" t="t" r="r" b="b"/>
            <a:pathLst>
              <a:path w="4444" h="19050">
                <a:moveTo>
                  <a:pt x="0" y="18939"/>
                </a:moveTo>
                <a:lnTo>
                  <a:pt x="4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3074390" y="175896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3084525" y="17426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3088006" y="1724668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399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3088927" y="1724668"/>
            <a:ext cx="7620" cy="28575"/>
          </a:xfrm>
          <a:custGeom>
            <a:avLst/>
            <a:gdLst/>
            <a:ahLst/>
            <a:cxnLst/>
            <a:rect l="l" t="t" r="r" b="b"/>
            <a:pathLst>
              <a:path w="7619" h="28575">
                <a:moveTo>
                  <a:pt x="0" y="0"/>
                </a:moveTo>
                <a:lnTo>
                  <a:pt x="7574" y="2825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3100290" y="17667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3104590" y="1782818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0"/>
                </a:moveTo>
                <a:lnTo>
                  <a:pt x="6040" y="222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3110630" y="1796228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880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3122813" y="1767153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5"/>
                </a:moveTo>
                <a:lnTo>
                  <a:pt x="941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3132231" y="176223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0" y="4914"/>
                </a:moveTo>
                <a:lnTo>
                  <a:pt x="134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3157415" y="17531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3167857" y="173244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520"/>
                </a:moveTo>
                <a:lnTo>
                  <a:pt x="76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3175535" y="1728968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5" h="3810">
                <a:moveTo>
                  <a:pt x="0" y="3480"/>
                </a:moveTo>
                <a:lnTo>
                  <a:pt x="207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3205121" y="1716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215052" y="16995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5016"/>
                </a:moveTo>
                <a:lnTo>
                  <a:pt x="36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218737" y="1683001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4">
                <a:moveTo>
                  <a:pt x="0" y="16584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254466" y="1683922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757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3262041" y="1674708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726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3283642" y="16728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4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3291116" y="16581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9"/>
                </a:moveTo>
                <a:lnTo>
                  <a:pt x="11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3298793" y="1632836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12591"/>
                </a:moveTo>
                <a:lnTo>
                  <a:pt x="65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3305345" y="163283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0" y="0"/>
                </a:moveTo>
                <a:lnTo>
                  <a:pt x="16687" y="94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3330017" y="16346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3335751" y="1590146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1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3359603" y="1584003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-3573" y="767"/>
                </a:moveTo>
                <a:lnTo>
                  <a:pt x="14221" y="767"/>
                </a:lnTo>
              </a:path>
            </a:pathLst>
          </a:custGeom>
          <a:ln w="8683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040980" y="1885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044903" y="1889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084284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088207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170893" y="20066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174815" y="20105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214094" y="19926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218017" y="1996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300703" y="19242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304626" y="19281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387209" y="1855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391132" y="1859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495419" y="1969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499341" y="1973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38723" y="1985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42645" y="1989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81924" y="19251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85847" y="19290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625229" y="1969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629152" y="1973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646830" y="19422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650752" y="19461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733439" y="1972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737361" y="1976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776742" y="1932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780665" y="1936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819944" y="19586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823866" y="1962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863249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867171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906553" y="1918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910475" y="19220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949754" y="1891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953676" y="1894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993059" y="18796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996981" y="18835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252782" y="1882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256704" y="1886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512402" y="20148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516324" y="20187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728718" y="1978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732641" y="19820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858631" y="1959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862554" y="1963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988441" y="18998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992364" y="19038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3010043" y="1925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3013965" y="1929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3031643" y="18393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035565" y="18432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053346" y="1810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3057269" y="1814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3074947" y="17106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3078870" y="17146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3096651" y="17910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3100574" y="17949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3118251" y="175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3122174" y="1757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3139853" y="1745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3143775" y="1749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3161556" y="1718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3165479" y="1722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3183156" y="1714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3187079" y="1718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3204758" y="1685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208680" y="1689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3226461" y="16689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3230383" y="1672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248062" y="16704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3251984" y="16743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269663" y="1660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273585" y="1664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291366" y="1618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295288" y="1622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312967" y="1631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316889" y="1634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334568" y="1573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338490" y="1577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356271" y="1570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360194" y="15739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721323" y="568842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704841" y="23635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704841" y="227647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704841" y="218935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704841" y="21022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704841" y="201510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704841" y="192798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704841" y="18408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704841" y="17537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704841" y="166662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704841" y="157949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704841" y="149237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704841" y="140525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704841" y="131813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704841" y="123101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704841" y="114388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704841" y="105676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704841" y="96964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704841" y="88252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704841" y="7954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704841" y="70827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704841" y="6212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688256" y="236359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688256" y="21893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688256" y="201510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688256" y="184086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688256" y="16666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 txBox="1"/>
          <p:nvPr/>
        </p:nvSpPr>
        <p:spPr>
          <a:xfrm>
            <a:off x="612966" y="1603056"/>
            <a:ext cx="71755" cy="821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688256" y="14923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 txBox="1"/>
          <p:nvPr/>
        </p:nvSpPr>
        <p:spPr>
          <a:xfrm>
            <a:off x="566961" y="142881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688256" y="13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 txBox="1"/>
          <p:nvPr/>
        </p:nvSpPr>
        <p:spPr>
          <a:xfrm>
            <a:off x="566961" y="1254568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688256" y="11438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 txBox="1"/>
          <p:nvPr/>
        </p:nvSpPr>
        <p:spPr>
          <a:xfrm>
            <a:off x="566961" y="1080325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688256" y="9696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 txBox="1"/>
          <p:nvPr/>
        </p:nvSpPr>
        <p:spPr>
          <a:xfrm>
            <a:off x="566961" y="906081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688256" y="7954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 txBox="1"/>
          <p:nvPr/>
        </p:nvSpPr>
        <p:spPr>
          <a:xfrm>
            <a:off x="566961" y="731836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688256" y="6212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 txBox="1"/>
          <p:nvPr/>
        </p:nvSpPr>
        <p:spPr>
          <a:xfrm>
            <a:off x="566961" y="557695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>
            <a:off x="447259" y="1038162"/>
            <a:ext cx="108585" cy="908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0.01%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21323" y="2415911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88194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1314683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174741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18025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61299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04572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 txBox="1"/>
          <p:nvPr/>
        </p:nvSpPr>
        <p:spPr>
          <a:xfrm>
            <a:off x="777237" y="2433838"/>
            <a:ext cx="23736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  <a:tab pos="877569" algn="l"/>
                <a:tab pos="1310640" algn="l"/>
                <a:tab pos="1743075" algn="l"/>
                <a:tab pos="2176145" algn="l"/>
              </a:tabLst>
            </a:pPr>
            <a:r>
              <a:rPr sz="650" dirty="0">
                <a:latin typeface="Arial"/>
                <a:cs typeface="Arial"/>
              </a:rPr>
              <a:t>1905	1925	1945	1965	1985	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347846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 txBox="1"/>
          <p:nvPr/>
        </p:nvSpPr>
        <p:spPr>
          <a:xfrm>
            <a:off x="3373750" y="2433838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731867" y="2678813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810741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814664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1507760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1555363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1602968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165067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1586633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1590557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457381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504986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521672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569379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58606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633670" y="267881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536255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540178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 txBox="1"/>
          <p:nvPr/>
        </p:nvSpPr>
        <p:spPr>
          <a:xfrm>
            <a:off x="698521" y="2604105"/>
            <a:ext cx="259905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268605">
              <a:lnSpc>
                <a:spcPct val="100000"/>
              </a:lnSpc>
              <a:spcBef>
                <a:spcPts val="285"/>
              </a:spcBef>
              <a:tabLst>
                <a:tab pos="1044575" algn="l"/>
                <a:tab pos="1993900" algn="l"/>
              </a:tabLst>
            </a:pPr>
            <a:r>
              <a:rPr sz="500" spc="15" dirty="0">
                <a:latin typeface="Arial"/>
                <a:cs typeface="Arial"/>
              </a:rPr>
              <a:t>CH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(prop.)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-2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3772573" y="605467"/>
            <a:ext cx="164020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6525" indent="-12446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7160" algn="l"/>
              </a:tabLst>
            </a:pPr>
            <a:r>
              <a:rPr lang="fr-CH" sz="900" spc="-10" dirty="0">
                <a:latin typeface="Arial"/>
                <a:cs typeface="Arial"/>
              </a:rPr>
              <a:t>Tendance à la hausse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3900360" y="744646"/>
            <a:ext cx="12685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10" dirty="0">
                <a:latin typeface="Arial"/>
                <a:cs typeface="Arial"/>
              </a:rPr>
              <a:t>persistant au sommet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3772573" y="934435"/>
            <a:ext cx="139128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Part de gâteau toujours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3896601" y="1073614"/>
            <a:ext cx="938316" cy="56618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plus grande </a:t>
            </a:r>
            <a:r>
              <a:rPr sz="900" spc="-5" dirty="0">
                <a:latin typeface="Arial"/>
                <a:cs typeface="Arial"/>
              </a:rPr>
              <a:t>:</a:t>
            </a:r>
            <a:endParaRPr sz="900" dirty="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15"/>
              </a:spcBef>
            </a:pPr>
            <a:r>
              <a:rPr lang="fr-CH" sz="900" spc="-5" dirty="0">
                <a:latin typeface="Arial"/>
                <a:cs typeface="Arial"/>
              </a:rPr>
              <a:t>depuis </a:t>
            </a:r>
            <a:r>
              <a:rPr sz="900" spc="-5" dirty="0">
                <a:latin typeface="Arial"/>
                <a:cs typeface="Arial"/>
              </a:rPr>
              <a:t>1981</a:t>
            </a:r>
            <a:r>
              <a:rPr sz="900" spc="-5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+160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00" spc="-5" dirty="0">
                <a:latin typeface="Arial"/>
                <a:cs typeface="Arial"/>
              </a:rPr>
              <a:t>(+128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avec CP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 txBox="1"/>
          <p:nvPr/>
        </p:nvSpPr>
        <p:spPr>
          <a:xfrm>
            <a:off x="1860473" y="2915162"/>
            <a:ext cx="3571875" cy="37382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 et BNS</a:t>
            </a:r>
            <a:endParaRPr lang="fr-CH" sz="8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endParaRPr sz="800" dirty="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  <a:spcBef>
                <a:spcPts val="130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8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4" y="84604"/>
            <a:ext cx="4978706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40" dirty="0"/>
              <a:t>Top 0,01 % des fortunes, données fiscales et les 300 plus riches d’après BILANZ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715720" y="596536"/>
            <a:ext cx="2834640" cy="1842770"/>
          </a:xfrm>
          <a:custGeom>
            <a:avLst/>
            <a:gdLst/>
            <a:ahLst/>
            <a:cxnLst/>
            <a:rect l="l" t="t" r="r" b="b"/>
            <a:pathLst>
              <a:path w="2834640" h="1842770">
                <a:moveTo>
                  <a:pt x="0" y="0"/>
                </a:moveTo>
                <a:lnTo>
                  <a:pt x="2834373" y="0"/>
                </a:lnTo>
                <a:lnTo>
                  <a:pt x="2834373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13338" y="230178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3338" y="221466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13338" y="212754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3338" y="2040420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3338" y="195329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3338" y="186617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3338" y="1779054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13338" y="169193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3338" y="160480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13338" y="151768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13338" y="143056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13338" y="134344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13338" y="125632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13338" y="116919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13338" y="108207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13338" y="99495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13338" y="90783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13338" y="82071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13338" y="73358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13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323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14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046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895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08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276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46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65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8481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03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228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41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609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8002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990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18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37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56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7533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9437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134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32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514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705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895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086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277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46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65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84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039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229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42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36105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38010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39914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181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37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56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75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94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1349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325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515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7061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8965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0870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27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46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65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84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0401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2305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42299" y="2210262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61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8017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79921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1826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374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856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875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894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13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326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9516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706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98973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087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278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0469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6600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8504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040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2313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14217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1612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8025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1992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18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373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5652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7556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29460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313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33269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351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70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898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08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278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446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4660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48512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041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23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42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61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803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993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1841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637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65649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7564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69468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71372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73276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751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770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789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8089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8279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847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86616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88520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0424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2328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942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961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80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999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1849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3753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05657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0757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09476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138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132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151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70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189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090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280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470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66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2852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3043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233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34240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61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380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399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18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4376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45665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47569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4948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138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329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51965" y="221466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13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23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514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7046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895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08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276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46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65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88481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03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9228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41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609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98002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9990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18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037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056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07533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09437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134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132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1514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1705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1895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086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277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46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65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84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3039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3229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342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36105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38010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39914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181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37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56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75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94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1349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325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515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7061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8965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0870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627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46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665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684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70401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72305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742299" y="2038037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761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8017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9921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1826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8374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856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875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94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13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9326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9516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706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8973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087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0278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0469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6600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08504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040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12313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14217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612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18025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1992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218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373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5652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27556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29460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313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33269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51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70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3898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08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4278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46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660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48512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041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23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42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61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803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993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61841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37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5649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67564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69468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1372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3276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51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70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789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8089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8279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847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86616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88520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90424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92328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942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961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980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999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01849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3753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5657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0757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09476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138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32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151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170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189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2090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2280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470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266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2852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043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3233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34240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61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380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399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18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376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45665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47569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4948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138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5329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51965" y="2040420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3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323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514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7046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895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08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276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46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65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88481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03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228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941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9609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98002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9990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18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37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56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7533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9437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134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32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514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705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1895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086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277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46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265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284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3039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3229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342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36105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38010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39914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181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37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56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75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94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1349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325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515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7061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8965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0870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27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646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665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684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70401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72305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742299" y="1863793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761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78017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79921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81826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8374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856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875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894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913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9326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9516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9706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8973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087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0278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0469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06600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08504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040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2313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14217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1612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18025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1992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218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2373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25652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27556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29460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13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33269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351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370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3898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08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4278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446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4660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48512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5041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523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542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561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5803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5993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1841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637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65649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67564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69468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71372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73276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751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770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789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8089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8279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847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86616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88520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0424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2328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42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961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980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999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01849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3753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05657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0757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09476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138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32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151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170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189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090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280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470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266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2852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043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233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4240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361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380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399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8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376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5665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7569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948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5138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329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551965" y="1866176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13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323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514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7046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95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808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8276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846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865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88481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03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228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941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9609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98002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9990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18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037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056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7533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09437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134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32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514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1705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1895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086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277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46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65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84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039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229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342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36105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38010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39914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181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437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456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475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494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51349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5325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5515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57061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58965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60870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627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646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665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684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70401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72305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7420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761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78017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79921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1826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8374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856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875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894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913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326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9516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9706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98973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0087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0278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0469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06600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08504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1040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12313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14217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1612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18025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1992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218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2373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25652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27556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29460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313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33269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351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370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3898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408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4278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446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660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48512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041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23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542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561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5803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993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1841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637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65649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67564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69468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71372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73276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751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770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789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8089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8279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847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86616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88520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90424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92328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942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961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980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999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184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753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5657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7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9476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1138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132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151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170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189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2090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2280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2470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66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2852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3043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3233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34240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361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380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399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418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4376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45665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47569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4948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5138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5329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551965" y="1691931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13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323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514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7046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895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08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8276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846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65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8481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03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9228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941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9609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98002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9990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018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037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056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07533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09437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134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132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1514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1705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1895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086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277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46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65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84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039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3229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342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36105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38010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39914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4181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437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456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475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494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51349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5325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5515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57061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58965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60870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627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646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665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684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70401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72305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7420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761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78017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79921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81826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8374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856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875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894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913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9326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9516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9706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98973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0087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0278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0469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06600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08504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1040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12313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14217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1612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18025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1992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218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2373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25652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27556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29460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313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33269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351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370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3898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408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4278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446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4660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48512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041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523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542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561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5803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993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61841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637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65649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67564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69468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71372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73276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751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770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789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089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9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47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6616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8520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90424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92328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942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961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980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999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184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753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5657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757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9476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1138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132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151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170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189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2090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2280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2470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266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2852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043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233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4240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361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380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399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418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4376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45665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47569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4948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5138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5329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551965" y="1517687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13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323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514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7046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895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08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276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846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65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8481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03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228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941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609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98002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990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018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037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056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07533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09437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1134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132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1514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1705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1895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2086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2277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246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265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284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3039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3229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342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36105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38010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39914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4181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437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456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475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494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51349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5325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5515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57061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58965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60870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627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646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665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684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70401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72305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7420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761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78017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79921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81826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8374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856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875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894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913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9326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9516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9706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98973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087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278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0469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06600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08504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1040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12313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14217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1612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18025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1992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218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2373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25652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27556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29460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313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33269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351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370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3898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408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4278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446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4660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48512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041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23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42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1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803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993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61841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637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65649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67564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69468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71372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73276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751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770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789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089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8279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847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86616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88520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90424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92328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942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961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980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999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184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753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5657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757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9476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1138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132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151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170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189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090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2280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2470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266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2852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3043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3233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34240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361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380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399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418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4376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45665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47569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4948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5138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5329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551965" y="134344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13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7323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7514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77046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7895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08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276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46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865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88481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903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9228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941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9609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98002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9990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018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037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056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07533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09437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134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132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1514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705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895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2086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2277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246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265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284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3039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3229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342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36105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38010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39914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4181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437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456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475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494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51349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5325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5515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57061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58965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60870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627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646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665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684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0401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2305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420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1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017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9921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81826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8374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856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875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894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13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9326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9516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9706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98973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0087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0278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469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06600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08504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1040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12313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14217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1612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18025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1992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218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2373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25652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27556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29460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313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33269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351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370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3898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408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4278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446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4660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48512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5041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523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542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561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5803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5993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61841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637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65649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67564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69468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71372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73276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751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770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789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089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279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47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86616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88520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24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92328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942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961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980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999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84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753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5657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757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9476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1138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132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151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170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189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2090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2280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2470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266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2852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3043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3233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34240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361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380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399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418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4376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45665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47569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4948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5138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5329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551965" y="1169199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713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7323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7514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77046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7895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808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276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46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65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8481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903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9228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941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9609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98002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9990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018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037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056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07533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09437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1134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132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1514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1705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1895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086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277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46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65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84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39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229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42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36105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38010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39914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4181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437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456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475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94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51349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5325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5515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57061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58965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60870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627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646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665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684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70401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72305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742299" y="990963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761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78017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79921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81826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8374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856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875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94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913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9326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9516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9706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98973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0087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0278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0469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6600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08504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1040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12313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14217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612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8025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992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218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2373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25652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7556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29460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313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33269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351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370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3898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408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278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46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660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8512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5041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523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42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561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5803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5993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1841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37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5649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67564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69468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1372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73276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751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770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789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089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279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47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86616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88520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90424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2328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942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961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980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999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1849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753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5657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757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9476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1138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132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151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170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189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2090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2280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2470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266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2852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3043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3233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34240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361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380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399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418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4376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45665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47569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4948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5138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5329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551965" y="994955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713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7323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7514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7046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7895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08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8276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46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65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8481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903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9228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941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9609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8002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9990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018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037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056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07533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09437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1134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132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1514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1705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1895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2086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2277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246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265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284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3039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3229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342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36105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38010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39914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4181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437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456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475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494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51349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5325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5515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57061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58965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60870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627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646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665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684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70401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72305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742299" y="818329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761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78017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79921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81826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8374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856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875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894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913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9326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9516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9706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98973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0087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0278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0469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06600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08504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1040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12313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14217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1612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18025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1992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18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373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5652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7556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9460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313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33269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351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370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3898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408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4278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446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4660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48512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5041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523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542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561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5803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5993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1841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637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65649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7564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9468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71372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73276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751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770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789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8089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8279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847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86616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88520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90424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92328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942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961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980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999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1849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753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5657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757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9476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1138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132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151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170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189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2090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2280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2470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266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2852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3043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3233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34240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361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380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399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418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4376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45665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47569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4948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5138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329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551965" y="820711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713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7323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7514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77046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895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08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276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846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65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88481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903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9228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941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9609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98002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9990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018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037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056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07533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9437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134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32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1514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1705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1895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2086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2277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246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265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84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3039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3229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342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36105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38010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39914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4181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437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456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475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494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51349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5325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515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57061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58965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60870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627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646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665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684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70401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72305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742299" y="644187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761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78017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79921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81826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8374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856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875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894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913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9326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9516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9706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98973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0087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0278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0469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06600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08504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1040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12313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14217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1612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18025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1992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2218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22373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225652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27556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29460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313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33269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351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370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3898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408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4278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446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4660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48512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5041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523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542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561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5803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5993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61841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637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65649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67564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69468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71372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73276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751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770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789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8089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8279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847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86616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88520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90424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92328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942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961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980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999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01849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03753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05657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0757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09476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1138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132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151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170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189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2090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2280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2470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266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2852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3043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3233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34240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361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380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399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18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376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5665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569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948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5138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5329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551965" y="646570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87427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87427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87427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87427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87427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87427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87427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87427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87427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87427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87427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87427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87427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87427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87427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7427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87427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87427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87427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87427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87427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87427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87427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87427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87427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87427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87427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87427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87427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87427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87427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87427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87427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87427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87427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87427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87427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87427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87427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87427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87427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87427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87427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87427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87427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87427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87427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87427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87427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87427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87427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87427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87427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87427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87427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87427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87427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87427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87427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87427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87427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87427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87427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87427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87427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87427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87427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87427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87427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87427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87427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7427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87427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87427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87427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87427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87427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87427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87427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87427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87427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87427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87427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87427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87427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87427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87427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87427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87427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87427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87427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87427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87427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87427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87427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87427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308233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308233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308233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308233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308233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308233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308233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308233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308233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308233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308233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308233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308233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308233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308233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308233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308233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308233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308233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308233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308233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308233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308233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308233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308233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308233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308233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308233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308233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308233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308233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308233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308233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308233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308233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308233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308233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308233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308233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308233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308233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308233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308233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308233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308233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308233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308233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308233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308233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308233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308233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308233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308233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308233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308233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308233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308233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308233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308233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308233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308233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308233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308233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308233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308233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308233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308233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308233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308233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308233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308233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308233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308233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308233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308233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308233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308233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308233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308233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308233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308233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308233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308233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308233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308233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308233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308233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308233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308233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308233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308233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308233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308233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308233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308233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308233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742299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742299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742299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742299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742299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742299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742299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742299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742299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742299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742299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742299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1742299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742299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742299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742299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742299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742299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742299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742299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742299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742299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742299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742299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742299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742299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742299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742299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742299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742299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742299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742299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742299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742299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742299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742299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742299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742299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742299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742299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742299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742299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742299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742299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742299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742299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742299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742299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742299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742299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742299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742299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742299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742299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742299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742299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742299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742299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742299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742299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742299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742299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742299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742299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742299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742299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742299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742299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742299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742299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742299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742299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742299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742299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742299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742299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742299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742299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742299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742299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742299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742299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742299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742299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742299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742299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742299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742299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742299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742299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176365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176365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176365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176365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176365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176365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176365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176365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176365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176365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176365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176365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176365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176365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176365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176365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176365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176365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176365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176365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176365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176365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176365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176365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176365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176365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176365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176365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176365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176365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176365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176365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176365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176365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176365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176365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176365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176365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176365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176365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176365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176365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176365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176365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176365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176365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176365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176365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176365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176365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176365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176365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176365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176365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176365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176365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176365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176365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176365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176365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176365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176365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176365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176365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176365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176365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176365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176365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176365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176365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176365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176365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176365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176365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176365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176365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176365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176365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176365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176365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176365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176365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176365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176365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176365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176365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176365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176365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176365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176365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176365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176365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176365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176365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176365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176365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10328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10328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10328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10328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10328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10328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10328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10328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10328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10328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10328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10328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10328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10328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10328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10328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10328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610328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610328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610328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610328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610328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610328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610328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610328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610328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610328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610328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610328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610328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610328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610328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610328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610328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610328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610328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610328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610328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610328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610328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610328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610328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610328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610328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610328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610328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610328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610328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610328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610328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610328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610328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610328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610328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610328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610328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610328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610328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610328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610328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610328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610328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610328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610328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610328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610328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610328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610328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610328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610328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610328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610328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610328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610328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610328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610328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610328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610328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610328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610328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610328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610328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610328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610328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610328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610328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610328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610328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610328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610328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610328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610328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610328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610328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610328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610328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044394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044394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044394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044394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044394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3044394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3044394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3044394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3044394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3044394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3044394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3044394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3044394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3044394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3044394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044394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044394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044394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044394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044394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044394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044394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044394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044394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044394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044394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044394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044394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044394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044394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044394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044394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044394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044394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044394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044394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044394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044394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044394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044394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044394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044394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044394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044394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044394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3044394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044394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044394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3044394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3044394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3044394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3044394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3044394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3044394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044394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044394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044394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3044394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044394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044394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044394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044394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044394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044394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044394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044394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044394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044394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3044394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3044394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3044394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3044394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3044394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3044394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3044394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3044394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3044394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3044394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3044394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3044394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3044394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3044394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3044394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3044394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3044394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3044394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3044394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3044394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3044394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3044394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3044394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3044394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3044394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3044394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3044394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3044394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347846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347846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47846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47846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47846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347846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347846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347846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347846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347846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347846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347846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347846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347846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347846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347846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347846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347846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347846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347846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347846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347846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347846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347846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347846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347846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347846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347846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347846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347846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347846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347846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347846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347846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347846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347846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347846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347846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347846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347846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347846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347846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347846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347846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347846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347846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347846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347846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347846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347846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347846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347846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347846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347846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347846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347846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347846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347846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347846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347846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347846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347846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347846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347846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347846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47846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47846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347846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347846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347846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347846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347846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47846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347846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347846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347846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347846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47846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47846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47846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347846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347846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347846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347846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347846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347846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47846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47846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47846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47846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347846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47846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47846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347846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347846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347846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047794" y="1206976"/>
            <a:ext cx="2322195" cy="823594"/>
          </a:xfrm>
          <a:custGeom>
            <a:avLst/>
            <a:gdLst/>
            <a:ahLst/>
            <a:cxnLst/>
            <a:rect l="l" t="t" r="r" b="b"/>
            <a:pathLst>
              <a:path w="2322195" h="823594">
                <a:moveTo>
                  <a:pt x="0" y="708851"/>
                </a:moveTo>
                <a:lnTo>
                  <a:pt x="43406" y="702811"/>
                </a:lnTo>
                <a:lnTo>
                  <a:pt x="130219" y="823000"/>
                </a:lnTo>
                <a:lnTo>
                  <a:pt x="173626" y="810818"/>
                </a:lnTo>
                <a:lnTo>
                  <a:pt x="260439" y="738541"/>
                </a:lnTo>
                <a:lnTo>
                  <a:pt x="347252" y="662680"/>
                </a:lnTo>
                <a:lnTo>
                  <a:pt x="455769" y="783791"/>
                </a:lnTo>
                <a:lnTo>
                  <a:pt x="499175" y="796894"/>
                </a:lnTo>
                <a:lnTo>
                  <a:pt x="542581" y="728917"/>
                </a:lnTo>
                <a:lnTo>
                  <a:pt x="585988" y="761985"/>
                </a:lnTo>
                <a:lnTo>
                  <a:pt x="607692" y="727176"/>
                </a:lnTo>
                <a:lnTo>
                  <a:pt x="694505" y="753282"/>
                </a:lnTo>
                <a:lnTo>
                  <a:pt x="737912" y="703630"/>
                </a:lnTo>
                <a:lnTo>
                  <a:pt x="781216" y="727176"/>
                </a:lnTo>
                <a:lnTo>
                  <a:pt x="824622" y="705370"/>
                </a:lnTo>
                <a:lnTo>
                  <a:pt x="868029" y="678445"/>
                </a:lnTo>
                <a:lnTo>
                  <a:pt x="911435" y="645276"/>
                </a:lnTo>
                <a:lnTo>
                  <a:pt x="954842" y="627871"/>
                </a:lnTo>
                <a:lnTo>
                  <a:pt x="1215282" y="601766"/>
                </a:lnTo>
                <a:lnTo>
                  <a:pt x="1475721" y="730657"/>
                </a:lnTo>
                <a:lnTo>
                  <a:pt x="1692754" y="617430"/>
                </a:lnTo>
                <a:lnTo>
                  <a:pt x="1822973" y="546893"/>
                </a:lnTo>
                <a:lnTo>
                  <a:pt x="1953091" y="423017"/>
                </a:lnTo>
                <a:lnTo>
                  <a:pt x="1974795" y="479734"/>
                </a:lnTo>
                <a:lnTo>
                  <a:pt x="1996498" y="348385"/>
                </a:lnTo>
                <a:lnTo>
                  <a:pt x="2018201" y="313782"/>
                </a:lnTo>
                <a:lnTo>
                  <a:pt x="2039905" y="170149"/>
                </a:lnTo>
                <a:lnTo>
                  <a:pt x="2061607" y="270477"/>
                </a:lnTo>
                <a:lnTo>
                  <a:pt x="2083310" y="230243"/>
                </a:lnTo>
                <a:lnTo>
                  <a:pt x="2105014" y="222258"/>
                </a:lnTo>
                <a:lnTo>
                  <a:pt x="2126717" y="191750"/>
                </a:lnTo>
                <a:lnTo>
                  <a:pt x="2148420" y="183969"/>
                </a:lnTo>
                <a:lnTo>
                  <a:pt x="2170124" y="147421"/>
                </a:lnTo>
                <a:lnTo>
                  <a:pt x="2191827" y="128891"/>
                </a:lnTo>
                <a:lnTo>
                  <a:pt x="2213530" y="128686"/>
                </a:lnTo>
                <a:lnTo>
                  <a:pt x="2235234" y="115275"/>
                </a:lnTo>
                <a:lnTo>
                  <a:pt x="2256937" y="64189"/>
                </a:lnTo>
                <a:lnTo>
                  <a:pt x="2278640" y="70639"/>
                </a:lnTo>
                <a:lnTo>
                  <a:pt x="2300344" y="0"/>
                </a:lnTo>
                <a:lnTo>
                  <a:pt x="2322047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033814" y="1901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037737" y="1905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077221" y="18958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081143" y="18997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164034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167956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207441" y="20038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211363" y="20077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294254" y="1931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298176" y="1935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381066" y="1855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384989" y="1859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489583" y="19767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493506" y="1980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532990" y="19898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536912" y="19938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576396" y="19219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580319" y="19258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619803" y="19549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623726" y="1958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641507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645429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728319" y="19462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732242" y="19502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771726" y="189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775648" y="19005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15030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18953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58437" y="18983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62359" y="19022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901843" y="18714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905766" y="1875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945250" y="18382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949173" y="18421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988657" y="1820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992579" y="1824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249096" y="1794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253018" y="17986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509536" y="1923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513458" y="19275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726568" y="18104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730491" y="1814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856788" y="17398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860711" y="1743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986906" y="1616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990828" y="1619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008610" y="1672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012531" y="1676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030312" y="15413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034234" y="1545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052015" y="150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055938" y="1510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3073719" y="1363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077641" y="1367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095422" y="1463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099345" y="14673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117125" y="14232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121048" y="14271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138829" y="14152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142751" y="14191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160532" y="1384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164455" y="1388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182235" y="13769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186158" y="1380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203939" y="13404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207861" y="13443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225642" y="13218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229564" y="1325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247345" y="13216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251268" y="13256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269049" y="1308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272971" y="1312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3290751" y="12571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294675" y="1261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312454" y="1263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316378" y="1267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334158" y="11929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338081" y="11969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355862" y="1202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359784" y="12060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047794" y="191859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093350" y="192023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43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120172" y="195944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147096" y="1998753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4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174123" y="203796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0" y="0"/>
                </a:moveTo>
                <a:lnTo>
                  <a:pt x="3890" y="57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178013" y="2035710"/>
            <a:ext cx="25400" cy="8255"/>
          </a:xfrm>
          <a:custGeom>
            <a:avLst/>
            <a:gdLst/>
            <a:ahLst/>
            <a:cxnLst/>
            <a:rect l="l" t="t" r="r" b="b"/>
            <a:pathLst>
              <a:path w="25400" h="8255">
                <a:moveTo>
                  <a:pt x="0" y="7985"/>
                </a:moveTo>
                <a:lnTo>
                  <a:pt x="2518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216813" y="202997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433"/>
                </a:moveTo>
                <a:lnTo>
                  <a:pt x="46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221420" y="2012266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59" h="17780">
                <a:moveTo>
                  <a:pt x="0" y="17710"/>
                </a:moveTo>
                <a:lnTo>
                  <a:pt x="2241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254999" y="1982782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292365" y="1961488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490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308233" y="1953297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8190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329732" y="1923609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366893" y="189392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403031" y="190067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435893" y="1935279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2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468653" y="1969780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4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501515" y="2004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47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503563" y="2006533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09" h="10160">
                <a:moveTo>
                  <a:pt x="0" y="0"/>
                </a:moveTo>
                <a:lnTo>
                  <a:pt x="28664" y="100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545639" y="20212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330" y="4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546970" y="1995682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5">
                <a:moveTo>
                  <a:pt x="0" y="26003"/>
                </a:moveTo>
                <a:lnTo>
                  <a:pt x="1863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573894" y="1961283"/>
            <a:ext cx="16510" cy="22860"/>
          </a:xfrm>
          <a:custGeom>
            <a:avLst/>
            <a:gdLst/>
            <a:ahLst/>
            <a:cxnLst/>
            <a:rect l="l" t="t" r="r" b="b"/>
            <a:pathLst>
              <a:path w="16509" h="22860">
                <a:moveTo>
                  <a:pt x="0" y="22829"/>
                </a:moveTo>
                <a:lnTo>
                  <a:pt x="1648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590375" y="19612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787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604299" y="1974899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637775" y="1976127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22421"/>
                </a:moveTo>
                <a:lnTo>
                  <a:pt x="1771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655486" y="197612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03" y="15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673504" y="1982270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718548" y="1997729"/>
            <a:ext cx="24130" cy="8255"/>
          </a:xfrm>
          <a:custGeom>
            <a:avLst/>
            <a:gdLst/>
            <a:ahLst/>
            <a:cxnLst/>
            <a:rect l="l" t="t" r="r" b="b"/>
            <a:pathLst>
              <a:path w="24130" h="8255">
                <a:moveTo>
                  <a:pt x="0" y="0"/>
                </a:moveTo>
                <a:lnTo>
                  <a:pt x="23751" y="80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742299" y="200018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629"/>
                </a:moveTo>
                <a:lnTo>
                  <a:pt x="604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758781" y="1967528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794919" y="1970497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36278" y="197234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79173" y="1952785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514"/>
                </a:moveTo>
                <a:lnTo>
                  <a:pt x="304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922170" y="1928318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80">
                <a:moveTo>
                  <a:pt x="0" y="17710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963017" y="1913064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009188" y="19110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056792" y="1911118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104396" y="191132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152000" y="191142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199706" y="19116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247310" y="191163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0" y="0"/>
                </a:moveTo>
                <a:lnTo>
                  <a:pt x="15766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263076" y="191173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765" y="77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291638" y="1925861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334328" y="194705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377017" y="196824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4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419708" y="1989334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462398" y="2010526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505088" y="203161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426" y="91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23515" y="2038372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354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550132" y="2029465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596918" y="202066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1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43702" y="201175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90487" y="2002950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737272" y="199967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614"/>
                </a:moveTo>
                <a:lnTo>
                  <a:pt x="3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740548" y="1994965"/>
            <a:ext cx="29845" cy="5080"/>
          </a:xfrm>
          <a:custGeom>
            <a:avLst/>
            <a:gdLst/>
            <a:ahLst/>
            <a:cxnLst/>
            <a:rect l="l" t="t" r="r" b="b"/>
            <a:pathLst>
              <a:path w="29844" h="5080">
                <a:moveTo>
                  <a:pt x="0" y="4709"/>
                </a:moveTo>
                <a:lnTo>
                  <a:pt x="2968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784262" y="1987491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831354" y="198001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323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877729" y="196159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920829" y="194132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963929" y="192115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005185" y="1923199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0" y="0"/>
                </a:moveTo>
                <a:lnTo>
                  <a:pt x="17404" y="2108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022589" y="193845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83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3027503" y="189228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8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3039275" y="1858497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1996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3044292" y="184826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0" y="10237"/>
                </a:moveTo>
                <a:lnTo>
                  <a:pt x="778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060672" y="183003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60"/>
                </a:moveTo>
                <a:lnTo>
                  <a:pt x="532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3065995" y="1805876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4" h="24764">
                <a:moveTo>
                  <a:pt x="0" y="2416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3074287" y="175939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084525" y="173083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537"/>
                </a:moveTo>
                <a:lnTo>
                  <a:pt x="31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3087699" y="1730835"/>
            <a:ext cx="5080" cy="18415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0" y="0"/>
                </a:moveTo>
                <a:lnTo>
                  <a:pt x="4811" y="1781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3096297" y="176236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3108890" y="180833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11" y="18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109402" y="1782944"/>
            <a:ext cx="15875" cy="27305"/>
          </a:xfrm>
          <a:custGeom>
            <a:avLst/>
            <a:gdLst/>
            <a:ahLst/>
            <a:cxnLst/>
            <a:rect l="l" t="t" r="r" b="b"/>
            <a:pathLst>
              <a:path w="15875" h="27305">
                <a:moveTo>
                  <a:pt x="0" y="27232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3133664" y="1765335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757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152808" y="175530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032"/>
                </a:moveTo>
                <a:lnTo>
                  <a:pt x="82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170212" y="173892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0" y="5323"/>
                </a:moveTo>
                <a:lnTo>
                  <a:pt x="429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3174511" y="1735237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196214" y="17316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583"/>
                </a:moveTo>
                <a:lnTo>
                  <a:pt x="26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207476" y="1706264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5">
                <a:moveTo>
                  <a:pt x="0" y="14025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3217918" y="1696743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521"/>
                </a:moveTo>
                <a:lnTo>
                  <a:pt x="126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3242590" y="1690088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614"/>
                </a:moveTo>
                <a:lnTo>
                  <a:pt x="22307" y="614"/>
                </a:lnTo>
              </a:path>
            </a:pathLst>
          </a:custGeom>
          <a:ln w="8376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3261324" y="1685380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5937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3285383" y="164760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4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310055" y="1643099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0" y="0"/>
                </a:moveTo>
                <a:lnTo>
                  <a:pt x="16379" y="890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326434" y="1638287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0" y="13717"/>
                </a:moveTo>
                <a:lnTo>
                  <a:pt x="52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336672" y="159467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1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348138" y="15945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11" y="-3573"/>
                </a:moveTo>
                <a:lnTo>
                  <a:pt x="511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363391" y="159191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9"/>
                </a:moveTo>
                <a:lnTo>
                  <a:pt x="64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033814" y="1909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037737" y="1913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077221" y="19030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081143" y="19069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164034" y="20297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167956" y="20336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207441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211363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294254" y="1947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298176" y="1951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381066" y="18783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384989" y="1882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489583" y="1992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493506" y="19964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32990" y="20077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36912" y="20116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76396" y="19473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80319" y="19512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619803" y="1989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623726" y="1993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64150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64542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728319" y="1991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732242" y="1995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771726" y="19510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775648" y="1955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815030" y="1976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818953" y="1980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858437" y="1955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862359" y="19592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901843" y="19360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05766" y="19399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45250" y="19088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949173" y="19127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988657" y="1897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992579" y="1900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249096" y="18977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253018" y="19016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509536" y="2026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513458" y="2030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726568" y="19856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730491" y="1989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856788" y="1965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860711" y="1968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986906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990828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008610" y="19303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3012531" y="19342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3030312" y="1844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034234" y="1848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052015" y="1816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055938" y="1819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3073719" y="17168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3077641" y="17207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3095422" y="1796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3099345" y="1800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3117125" y="17590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3121048" y="17629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3138829" y="1751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3142751" y="17552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3160532" y="1724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3164455" y="1728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3182235" y="1721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3186158" y="1725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3203939" y="169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3207861" y="1696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3225642" y="16759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3229564" y="16798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3247345" y="1677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3251268" y="16812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3269049" y="1667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3272971" y="16715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3290751" y="1626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3294675" y="1630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3312454" y="16380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3316378" y="1641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3334158" y="15806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3338081" y="1584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3355862" y="1577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3359784" y="1581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047794" y="1919514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093350" y="19210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102666" y="193487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129488" y="19743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138804" y="1988208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165626" y="2027622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3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178013" y="204246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202174" y="20373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81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218144" y="20319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1023"/>
                </a:moveTo>
                <a:lnTo>
                  <a:pt x="32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221420" y="2013392"/>
            <a:ext cx="23495" cy="19050"/>
          </a:xfrm>
          <a:custGeom>
            <a:avLst/>
            <a:gdLst/>
            <a:ahLst/>
            <a:cxnLst/>
            <a:rect l="l" t="t" r="r" b="b"/>
            <a:pathLst>
              <a:path w="23494" h="19050">
                <a:moveTo>
                  <a:pt x="0" y="18529"/>
                </a:moveTo>
                <a:lnTo>
                  <a:pt x="234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256125" y="20030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269229" y="1973568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306697" y="19635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228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308233" y="1943981"/>
            <a:ext cx="24765" cy="19685"/>
          </a:xfrm>
          <a:custGeom>
            <a:avLst/>
            <a:gdLst/>
            <a:ahLst/>
            <a:cxnLst/>
            <a:rect l="l" t="t" r="r" b="b"/>
            <a:pathLst>
              <a:path w="24765" h="19685">
                <a:moveTo>
                  <a:pt x="0" y="19553"/>
                </a:moveTo>
                <a:lnTo>
                  <a:pt x="245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343962" y="193364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357066" y="1904055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394534" y="18947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09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395046" y="18947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126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406103" y="19063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438862" y="194080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471724" y="1975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483191" y="1987491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5" h="21589">
                <a:moveTo>
                  <a:pt x="0" y="0"/>
                </a:moveTo>
                <a:lnTo>
                  <a:pt x="20372" y="2139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503563" y="2008888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3583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520660" y="20150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1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536322" y="20206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647" y="378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546970" y="2006635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0" y="17813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568263" y="196804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027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597337" y="1971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609110" y="1983396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340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641563" y="19969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652005" y="19815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197"/>
                </a:moveTo>
                <a:lnTo>
                  <a:pt x="348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655486" y="1981553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0"/>
                </a:moveTo>
                <a:lnTo>
                  <a:pt x="26309" y="92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695309" y="199557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740252" y="20113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742299" y="20119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20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752946" y="197940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788264" y="19732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802495" y="1981963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69" h="16510">
                <a:moveTo>
                  <a:pt x="0" y="0"/>
                </a:moveTo>
                <a:lnTo>
                  <a:pt x="26514" y="159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829010" y="19969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843854" y="1976127"/>
            <a:ext cx="28575" cy="14604"/>
          </a:xfrm>
          <a:custGeom>
            <a:avLst/>
            <a:gdLst/>
            <a:ahLst/>
            <a:cxnLst/>
            <a:rect l="l" t="t" r="r" b="b"/>
            <a:pathLst>
              <a:path w="28575" h="14605">
                <a:moveTo>
                  <a:pt x="0" y="14333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872416" y="1975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510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886748" y="19689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902105" y="1957392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5938"/>
                </a:moveTo>
                <a:lnTo>
                  <a:pt x="1371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915823" y="1947667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0" y="9725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1943669" y="19388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1957796" y="193036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819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959229" y="1922278"/>
            <a:ext cx="31115" cy="8255"/>
          </a:xfrm>
          <a:custGeom>
            <a:avLst/>
            <a:gdLst/>
            <a:ahLst/>
            <a:cxnLst/>
            <a:rect l="l" t="t" r="r" b="b"/>
            <a:pathLst>
              <a:path w="31114" h="8255">
                <a:moveTo>
                  <a:pt x="0" y="8087"/>
                </a:moveTo>
                <a:lnTo>
                  <a:pt x="306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2003762" y="1918899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051366" y="191941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068053" y="19196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2115759" y="1920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132344" y="192033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2180050" y="192084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227654" y="19214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2244341" y="1921664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-3573" y="102"/>
                </a:moveTo>
                <a:lnTo>
                  <a:pt x="22308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263076" y="192186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0"/>
                </a:moveTo>
                <a:lnTo>
                  <a:pt x="13104" y="65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288874" y="19349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303718" y="1942548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04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2346203" y="1964047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2388586" y="19856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2403533" y="199322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446018" y="20148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460862" y="2022300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2503246" y="204390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19" h="10794">
                <a:moveTo>
                  <a:pt x="0" y="0"/>
                </a:moveTo>
                <a:lnTo>
                  <a:pt x="20269" y="102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523515" y="205229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0" y="1842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548187" y="204953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564567" y="204164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2611557" y="20388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2628039" y="203089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2675028" y="202291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2721916" y="202014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738398" y="201738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740548" y="2013085"/>
            <a:ext cx="31115" cy="4445"/>
          </a:xfrm>
          <a:custGeom>
            <a:avLst/>
            <a:gdLst/>
            <a:ahLst/>
            <a:cxnLst/>
            <a:rect l="l" t="t" r="r" b="b"/>
            <a:pathLst>
              <a:path w="31114" h="4444">
                <a:moveTo>
                  <a:pt x="0" y="4299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785490" y="201073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802074" y="2004178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849269" y="1999163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0" y="2968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870767" y="199424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491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894314" y="19872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909465" y="1967426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922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952769" y="19603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967920" y="1940398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008153" y="1947770"/>
            <a:ext cx="14604" cy="17780"/>
          </a:xfrm>
          <a:custGeom>
            <a:avLst/>
            <a:gdLst/>
            <a:ahLst/>
            <a:cxnLst/>
            <a:rect l="l" t="t" r="r" b="b"/>
            <a:pathLst>
              <a:path w="14605" h="17780">
                <a:moveTo>
                  <a:pt x="0" y="0"/>
                </a:moveTo>
                <a:lnTo>
                  <a:pt x="14435" y="1719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022589" y="1954423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54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028731" y="19382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032825" y="189197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044599" y="18763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054632" y="1849796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0" y="15048"/>
                </a:moveTo>
                <a:lnTo>
                  <a:pt x="113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065995" y="1835667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12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072137" y="178908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082273" y="17728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085753" y="1749979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8907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087699" y="1749979"/>
            <a:ext cx="6350" cy="23495"/>
          </a:xfrm>
          <a:custGeom>
            <a:avLst/>
            <a:gdLst/>
            <a:ahLst/>
            <a:cxnLst/>
            <a:rect l="l" t="t" r="r" b="b"/>
            <a:pathLst>
              <a:path w="6350" h="23494">
                <a:moveTo>
                  <a:pt x="0" y="0"/>
                </a:moveTo>
                <a:lnTo>
                  <a:pt x="6347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097731" y="17872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102030" y="1803317"/>
            <a:ext cx="7620" cy="27305"/>
          </a:xfrm>
          <a:custGeom>
            <a:avLst/>
            <a:gdLst/>
            <a:ahLst/>
            <a:cxnLst/>
            <a:rect l="l" t="t" r="r" b="b"/>
            <a:pathLst>
              <a:path w="7619" h="27305">
                <a:moveTo>
                  <a:pt x="0" y="0"/>
                </a:moveTo>
                <a:lnTo>
                  <a:pt x="7371" y="2702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109402" y="182573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607"/>
                </a:moveTo>
                <a:lnTo>
                  <a:pt x="25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119127" y="1792465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0" y="20884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131105" y="178929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173"/>
                </a:moveTo>
                <a:lnTo>
                  <a:pt x="87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153116" y="17824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163659" y="175776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13513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174511" y="1755098"/>
            <a:ext cx="15875" cy="3175"/>
          </a:xfrm>
          <a:custGeom>
            <a:avLst/>
            <a:gdLst/>
            <a:ahLst/>
            <a:cxnLst/>
            <a:rect l="l" t="t" r="r" b="b"/>
            <a:pathLst>
              <a:path w="15875" h="3175">
                <a:moveTo>
                  <a:pt x="0" y="2661"/>
                </a:moveTo>
                <a:lnTo>
                  <a:pt x="157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201129" y="17455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211059" y="172489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214"/>
                </a:moveTo>
                <a:lnTo>
                  <a:pt x="68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217918" y="171148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69">
                <a:moveTo>
                  <a:pt x="0" y="13410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248426" y="170882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60"/>
                </a:moveTo>
                <a:lnTo>
                  <a:pt x="16472" y="460"/>
                </a:lnTo>
              </a:path>
            </a:pathLst>
          </a:custGeom>
          <a:ln w="806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261324" y="17013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8395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288045" y="168814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8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295722" y="1658148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17301"/>
                </a:moveTo>
                <a:lnTo>
                  <a:pt x="90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304731" y="1658148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0"/>
                </a:moveTo>
                <a:lnTo>
                  <a:pt x="12080" y="67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327663" y="16650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1"/>
                </a:moveTo>
                <a:lnTo>
                  <a:pt x="7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333498" y="162047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2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353871" y="160931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2354"/>
                </a:moveTo>
                <a:lnTo>
                  <a:pt x="159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1033814" y="1910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1037737" y="1914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1077221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1081143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1164034" y="2031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1167956" y="2035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1207441" y="2017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1211363" y="2021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1294254" y="19495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1298176" y="1953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1381066" y="18807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1384989" y="18846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1489583" y="19949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1493506" y="19988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1532990" y="2010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1536912" y="2014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1576396" y="1950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1580319" y="1954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1619803" y="1994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1623726" y="1998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1641507" y="19675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1645429" y="19714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1728319" y="19980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1732242" y="20020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1771726" y="1957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1775648" y="1961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1815030" y="1983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1818953" y="1987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185843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186235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1901843" y="1943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1905766" y="1947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945250" y="1916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949173" y="19203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1988657" y="19049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1992579" y="19088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2249096" y="1907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2253018" y="1911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2509536" y="2040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2513458" y="2044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2726568" y="2003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2730491" y="2007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2856788" y="19851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860711" y="19891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2986906" y="19251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2990828" y="19291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3008610" y="19509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3012531" y="1954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3030312" y="1864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3034234" y="1868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3052015" y="18358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3055938" y="18397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073719" y="17359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077641" y="17399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095422" y="1816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099345" y="1820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117125" y="17784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3121048" y="17824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3138829" y="1770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3142751" y="1774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3160532" y="1743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3164455" y="1747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3182235" y="1740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3186158" y="1744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3203939" y="1710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3207861" y="1714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3225642" y="16942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3229564" y="16981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3247345" y="1695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3251268" y="16996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3269049" y="1686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272971" y="1689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3290751" y="164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3294675" y="164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312454" y="1656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316378" y="1660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334158" y="1598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338081" y="1602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355862" y="15953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359784" y="1599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2914174" y="711578"/>
            <a:ext cx="434340" cy="301625"/>
          </a:xfrm>
          <a:custGeom>
            <a:avLst/>
            <a:gdLst/>
            <a:ahLst/>
            <a:cxnLst/>
            <a:rect l="l" t="t" r="r" b="b"/>
            <a:pathLst>
              <a:path w="434339" h="301625">
                <a:moveTo>
                  <a:pt x="0" y="235567"/>
                </a:moveTo>
                <a:lnTo>
                  <a:pt x="21600" y="97257"/>
                </a:lnTo>
                <a:lnTo>
                  <a:pt x="43304" y="149878"/>
                </a:lnTo>
                <a:lnTo>
                  <a:pt x="65007" y="301395"/>
                </a:lnTo>
                <a:lnTo>
                  <a:pt x="86710" y="288905"/>
                </a:lnTo>
                <a:lnTo>
                  <a:pt x="108414" y="262799"/>
                </a:lnTo>
                <a:lnTo>
                  <a:pt x="130117" y="250104"/>
                </a:lnTo>
                <a:lnTo>
                  <a:pt x="151820" y="168101"/>
                </a:lnTo>
                <a:lnTo>
                  <a:pt x="173524" y="0"/>
                </a:lnTo>
                <a:lnTo>
                  <a:pt x="195227" y="171070"/>
                </a:lnTo>
                <a:lnTo>
                  <a:pt x="216930" y="268122"/>
                </a:lnTo>
                <a:lnTo>
                  <a:pt x="238634" y="238331"/>
                </a:lnTo>
                <a:lnTo>
                  <a:pt x="260337" y="272115"/>
                </a:lnTo>
                <a:lnTo>
                  <a:pt x="282040" y="277746"/>
                </a:lnTo>
                <a:lnTo>
                  <a:pt x="303744" y="210996"/>
                </a:lnTo>
                <a:lnTo>
                  <a:pt x="325446" y="222770"/>
                </a:lnTo>
                <a:lnTo>
                  <a:pt x="347149" y="251640"/>
                </a:lnTo>
                <a:lnTo>
                  <a:pt x="368853" y="251128"/>
                </a:lnTo>
                <a:lnTo>
                  <a:pt x="390556" y="199633"/>
                </a:lnTo>
                <a:lnTo>
                  <a:pt x="412259" y="209359"/>
                </a:lnTo>
                <a:lnTo>
                  <a:pt x="433963" y="231062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2902218" y="93518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5"/>
                </a:lnTo>
                <a:lnTo>
                  <a:pt x="15405" y="23915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2906140" y="93911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2923818" y="79687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2927741" y="80080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2945521" y="8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2949444" y="85342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2967225" y="949726"/>
            <a:ext cx="89023" cy="752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054038" y="86772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057961" y="8716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075741" y="6996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3079664" y="70354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3097445" y="87069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4"/>
                </a:lnTo>
                <a:lnTo>
                  <a:pt x="15405" y="23914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101367" y="87461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3119148" y="899255"/>
            <a:ext cx="240946" cy="1020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713338" y="594153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696753" y="23889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696753" y="230178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696753" y="221466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696753" y="212754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696753" y="20404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696753" y="195329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696753" y="186617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696753" y="177905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696753" y="16919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696753" y="160480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696753" y="151768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696753" y="143056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696753" y="134344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696753" y="125632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696753" y="116919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696753" y="10820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696753" y="9949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696753" y="90783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696753" y="8207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696753" y="73358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696753" y="6465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680271" y="238890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680271" y="221466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680271" y="20404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680271" y="18661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680271" y="16919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680271" y="15176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680271" y="13434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680271" y="11691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680271" y="99495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680271" y="82071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680271" y="64657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 txBox="1"/>
          <p:nvPr/>
        </p:nvSpPr>
        <p:spPr>
          <a:xfrm>
            <a:off x="447259" y="1063474"/>
            <a:ext cx="108585" cy="908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0.01%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713338" y="244122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87427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308233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1742299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2176365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2610328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3044394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347846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 txBox="1"/>
          <p:nvPr/>
        </p:nvSpPr>
        <p:spPr>
          <a:xfrm>
            <a:off x="558975" y="583006"/>
            <a:ext cx="3024505" cy="2000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  <a:spcBef>
                <a:spcPts val="275"/>
              </a:spcBef>
              <a:tabLst>
                <a:tab pos="656590" algn="l"/>
                <a:tab pos="1090930" algn="l"/>
                <a:tab pos="1525270" algn="l"/>
                <a:tab pos="1958975" algn="l"/>
                <a:tab pos="2393315" algn="l"/>
                <a:tab pos="2827020" algn="l"/>
              </a:tabLst>
            </a:pPr>
            <a:r>
              <a:rPr sz="650" dirty="0">
                <a:latin typeface="Arial"/>
                <a:cs typeface="Arial"/>
              </a:rPr>
              <a:t>1905	1925	1945	1965	1985	2005	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507771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280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83880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87803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26032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130792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135563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140323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1336432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1340354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2181381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2228985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224567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2293378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2310065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2357669" y="2704124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399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2257593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2261516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3076335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178" y="0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3154467" y="269216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6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6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3158390" y="26960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3209" y="2858"/>
                </a:moveTo>
                <a:lnTo>
                  <a:pt x="16068" y="5716"/>
                </a:lnTo>
                <a:lnTo>
                  <a:pt x="16068" y="10351"/>
                </a:lnTo>
                <a:lnTo>
                  <a:pt x="13209" y="13211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1"/>
                </a:lnTo>
                <a:lnTo>
                  <a:pt x="0" y="10351"/>
                </a:lnTo>
                <a:lnTo>
                  <a:pt x="0" y="5716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 txBox="1"/>
          <p:nvPr/>
        </p:nvSpPr>
        <p:spPr>
          <a:xfrm>
            <a:off x="474425" y="2629417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261620">
              <a:lnSpc>
                <a:spcPct val="100000"/>
              </a:lnSpc>
              <a:spcBef>
                <a:spcPts val="285"/>
              </a:spcBef>
              <a:tabLst>
                <a:tab pos="1014094" algn="l"/>
                <a:tab pos="1934845" algn="l"/>
                <a:tab pos="2829560" algn="l"/>
              </a:tabLst>
            </a:pPr>
            <a:r>
              <a:rPr sz="500" spc="15" dirty="0">
                <a:latin typeface="Arial"/>
                <a:cs typeface="Arial"/>
              </a:rPr>
              <a:t>CH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(prop.)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(avg.)	Bilanz</a:t>
            </a:r>
            <a:endParaRPr sz="500">
              <a:latin typeface="Arial"/>
              <a:cs typeface="Arial"/>
            </a:endParaRPr>
          </a:p>
        </p:txBody>
      </p:sp>
      <p:sp>
        <p:nvSpPr>
          <p:cNvPr id="2707" name="object 2707"/>
          <p:cNvSpPr txBox="1"/>
          <p:nvPr/>
        </p:nvSpPr>
        <p:spPr>
          <a:xfrm>
            <a:off x="3747173" y="659213"/>
            <a:ext cx="1661160" cy="19187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61925" marR="304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Les données discales </a:t>
            </a:r>
            <a:r>
              <a:rPr lang="fr-CH" sz="900" i="1" spc="-5" dirty="0">
                <a:latin typeface="Arial"/>
                <a:cs typeface="Arial"/>
              </a:rPr>
              <a:t>sous-estiment</a:t>
            </a:r>
            <a:r>
              <a:rPr lang="fr-CH" sz="900" spc="-5" dirty="0">
                <a:latin typeface="Arial"/>
                <a:cs typeface="Arial"/>
              </a:rPr>
              <a:t> peut-être la  concentration des fortunes au sommet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Personnes imposées forfaitairement</a:t>
            </a:r>
            <a:endParaRPr lang="fr-CH" sz="900" dirty="0">
              <a:latin typeface="Arial"/>
              <a:cs typeface="Arial"/>
            </a:endParaRPr>
          </a:p>
          <a:p>
            <a:pPr marL="442595" marR="323850" lvl="1" indent="-132715">
              <a:lnSpc>
                <a:spcPct val="101499"/>
              </a:lnSpc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Double comptage des biens immobiliers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Évasion fiscale ?</a:t>
            </a:r>
            <a:endParaRPr lang="fr-CH" sz="900" dirty="0">
              <a:latin typeface="Arial"/>
              <a:cs typeface="Arial"/>
            </a:endParaRPr>
          </a:p>
          <a:p>
            <a:pPr marL="165735" marR="452755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Les 300 plus riches d’après BILANZ : surestimation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 txBox="1"/>
          <p:nvPr/>
        </p:nvSpPr>
        <p:spPr>
          <a:xfrm>
            <a:off x="2523208" y="2866533"/>
            <a:ext cx="2896694" cy="276358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 Baselgia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(2024) Föllmi &amp; </a:t>
            </a:r>
            <a:r>
              <a:rPr sz="800" dirty="0">
                <a:latin typeface="Arial"/>
                <a:cs typeface="Arial"/>
              </a:rPr>
              <a:t>Martínez</a:t>
            </a:r>
            <a:r>
              <a:rPr sz="800" spc="-12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(2017)</a:t>
            </a:r>
            <a:endParaRPr sz="800" dirty="0">
              <a:latin typeface="Arial"/>
              <a:cs typeface="Arial"/>
            </a:endParaRPr>
          </a:p>
          <a:p>
            <a:pPr marR="17780" algn="r">
              <a:lnSpc>
                <a:spcPct val="100000"/>
              </a:lnSpc>
              <a:spcBef>
                <a:spcPts val="515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8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21670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40" dirty="0"/>
              <a:t>Top </a:t>
            </a:r>
            <a:r>
              <a:rPr spc="-5" dirty="0"/>
              <a:t>0</a:t>
            </a:r>
            <a:r>
              <a:rPr lang="fr-CH" spc="-5" dirty="0"/>
              <a:t>,</a:t>
            </a:r>
            <a:r>
              <a:rPr spc="-5" dirty="0"/>
              <a:t>01</a:t>
            </a:r>
            <a:r>
              <a:rPr lang="fr-CH" spc="-5" dirty="0"/>
              <a:t> </a:t>
            </a:r>
            <a:r>
              <a:rPr spc="-5" dirty="0"/>
              <a:t>%</a:t>
            </a:r>
            <a:r>
              <a:rPr lang="fr-CH" spc="-5" dirty="0"/>
              <a:t> des</a:t>
            </a:r>
            <a:r>
              <a:rPr spc="-5" dirty="0"/>
              <a:t> </a:t>
            </a:r>
            <a:r>
              <a:rPr lang="fr-CH" spc="-15" dirty="0"/>
              <a:t>fortunes d’après </a:t>
            </a:r>
            <a:r>
              <a:rPr lang="fr-CH" spc="-15" dirty="0" err="1"/>
              <a:t>Bilanz</a:t>
            </a:r>
            <a:r>
              <a:rPr lang="fr-CH" spc="-15" dirty="0"/>
              <a:t> </a:t>
            </a:r>
            <a:r>
              <a:rPr spc="-10" dirty="0"/>
              <a:t>(CH) </a:t>
            </a:r>
            <a:r>
              <a:rPr lang="fr-CH" spc="-5" dirty="0"/>
              <a:t>et </a:t>
            </a:r>
            <a:r>
              <a:rPr spc="-10" dirty="0"/>
              <a:t>Forbes</a:t>
            </a:r>
            <a:r>
              <a:rPr spc="55" dirty="0"/>
              <a:t> </a:t>
            </a:r>
            <a:r>
              <a:rPr spc="-10" dirty="0"/>
              <a:t>(USA)</a:t>
            </a:r>
          </a:p>
        </p:txBody>
      </p:sp>
      <p:sp>
        <p:nvSpPr>
          <p:cNvPr id="3" name="object 3"/>
          <p:cNvSpPr/>
          <p:nvPr/>
        </p:nvSpPr>
        <p:spPr>
          <a:xfrm>
            <a:off x="652631" y="683656"/>
            <a:ext cx="2899410" cy="1843405"/>
          </a:xfrm>
          <a:custGeom>
            <a:avLst/>
            <a:gdLst/>
            <a:ahLst/>
            <a:cxnLst/>
            <a:rect l="l" t="t" r="r" b="b"/>
            <a:pathLst>
              <a:path w="2899410" h="1843405">
                <a:moveTo>
                  <a:pt x="0" y="1843069"/>
                </a:moveTo>
                <a:lnTo>
                  <a:pt x="2898799" y="1843069"/>
                </a:lnTo>
                <a:lnTo>
                  <a:pt x="2898799" y="0"/>
                </a:lnTo>
                <a:lnTo>
                  <a:pt x="0" y="0"/>
                </a:lnTo>
                <a:lnTo>
                  <a:pt x="0" y="1843069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50248" y="2128140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50248" y="1779507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50248" y="1430874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50248" y="1082241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50248" y="733711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35933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02371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68706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35041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01376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02686" y="826911"/>
            <a:ext cx="2665730" cy="336550"/>
          </a:xfrm>
          <a:custGeom>
            <a:avLst/>
            <a:gdLst/>
            <a:ahLst/>
            <a:cxnLst/>
            <a:rect l="l" t="t" r="r" b="b"/>
            <a:pathLst>
              <a:path w="2665729" h="336550">
                <a:moveTo>
                  <a:pt x="0" y="207500"/>
                </a:moveTo>
                <a:lnTo>
                  <a:pt x="133246" y="139289"/>
                </a:lnTo>
                <a:lnTo>
                  <a:pt x="266493" y="190908"/>
                </a:lnTo>
                <a:lnTo>
                  <a:pt x="399739" y="336137"/>
                </a:lnTo>
                <a:lnTo>
                  <a:pt x="533088" y="309406"/>
                </a:lnTo>
                <a:lnTo>
                  <a:pt x="666335" y="264956"/>
                </a:lnTo>
                <a:lnTo>
                  <a:pt x="799581" y="252871"/>
                </a:lnTo>
                <a:lnTo>
                  <a:pt x="932828" y="156905"/>
                </a:lnTo>
                <a:lnTo>
                  <a:pt x="1066177" y="0"/>
                </a:lnTo>
                <a:lnTo>
                  <a:pt x="1199424" y="167966"/>
                </a:lnTo>
                <a:lnTo>
                  <a:pt x="1332670" y="270487"/>
                </a:lnTo>
                <a:lnTo>
                  <a:pt x="1465917" y="234948"/>
                </a:lnTo>
                <a:lnTo>
                  <a:pt x="1599266" y="266800"/>
                </a:lnTo>
                <a:lnTo>
                  <a:pt x="1732512" y="271204"/>
                </a:lnTo>
                <a:lnTo>
                  <a:pt x="1865759" y="209138"/>
                </a:lnTo>
                <a:lnTo>
                  <a:pt x="1999005" y="220199"/>
                </a:lnTo>
                <a:lnTo>
                  <a:pt x="2132354" y="250003"/>
                </a:lnTo>
                <a:lnTo>
                  <a:pt x="2265601" y="248569"/>
                </a:lnTo>
                <a:lnTo>
                  <a:pt x="2398848" y="194902"/>
                </a:lnTo>
                <a:lnTo>
                  <a:pt x="2532094" y="205656"/>
                </a:lnTo>
                <a:lnTo>
                  <a:pt x="2665443" y="192444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6709" y="10184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0284" y="102201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19956" y="9502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23531" y="95379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53202" y="100184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56777" y="100541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86449" y="11470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90024" y="115064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19798" y="112034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23373" y="112391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53044" y="10758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56620" y="107946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86291" y="106380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89866" y="106738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19537" y="9678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23113" y="971415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52886" y="8109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56462" y="81450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86133" y="9789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889708" y="98247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19380" y="108142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22955" y="108499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152626" y="104588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156201" y="104945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285975" y="10777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89550" y="108131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19222" y="10821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22797" y="108571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52468" y="10200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56043" y="102364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85715" y="10311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89290" y="103470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819064" y="10609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822639" y="10645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52310" y="10595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955886" y="106307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85557" y="100583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89132" y="100941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18804" y="10165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22379" y="102016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352153" y="100337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355728" y="100695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02686" y="1644417"/>
            <a:ext cx="2665730" cy="207645"/>
          </a:xfrm>
          <a:custGeom>
            <a:avLst/>
            <a:gdLst/>
            <a:ahLst/>
            <a:cxnLst/>
            <a:rect l="l" t="t" r="r" b="b"/>
            <a:pathLst>
              <a:path w="2665729" h="207644">
                <a:moveTo>
                  <a:pt x="0" y="189167"/>
                </a:moveTo>
                <a:lnTo>
                  <a:pt x="133246" y="122902"/>
                </a:lnTo>
                <a:lnTo>
                  <a:pt x="266493" y="173497"/>
                </a:lnTo>
                <a:lnTo>
                  <a:pt x="399739" y="207500"/>
                </a:lnTo>
                <a:lnTo>
                  <a:pt x="533088" y="201354"/>
                </a:lnTo>
                <a:lnTo>
                  <a:pt x="666335" y="200535"/>
                </a:lnTo>
                <a:lnTo>
                  <a:pt x="799581" y="190088"/>
                </a:lnTo>
                <a:lnTo>
                  <a:pt x="932828" y="176979"/>
                </a:lnTo>
                <a:lnTo>
                  <a:pt x="1066177" y="102008"/>
                </a:lnTo>
                <a:lnTo>
                  <a:pt x="1199424" y="74151"/>
                </a:lnTo>
                <a:lnTo>
                  <a:pt x="1332670" y="151681"/>
                </a:lnTo>
                <a:lnTo>
                  <a:pt x="1465917" y="143795"/>
                </a:lnTo>
                <a:lnTo>
                  <a:pt x="1599266" y="71488"/>
                </a:lnTo>
                <a:lnTo>
                  <a:pt x="1732512" y="36665"/>
                </a:lnTo>
                <a:lnTo>
                  <a:pt x="1865759" y="35744"/>
                </a:lnTo>
                <a:lnTo>
                  <a:pt x="1999005" y="34002"/>
                </a:lnTo>
                <a:lnTo>
                  <a:pt x="2132354" y="20995"/>
                </a:lnTo>
                <a:lnTo>
                  <a:pt x="2265601" y="40148"/>
                </a:lnTo>
                <a:lnTo>
                  <a:pt x="2398848" y="0"/>
                </a:lnTo>
                <a:lnTo>
                  <a:pt x="2532094" y="8807"/>
                </a:lnTo>
                <a:lnTo>
                  <a:pt x="2665443" y="31442"/>
                </a:lnTo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82612" y="18135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86187" y="1817085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15859" y="17472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19434" y="175082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49105" y="179784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52681" y="1801415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082352" y="18318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85927" y="1835418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215701" y="18256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19276" y="1829273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348947" y="182487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352523" y="1828453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82194" y="18144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85769" y="1818007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15441" y="180132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19016" y="1804897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748790" y="17263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52365" y="1729927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82036" y="169849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85612" y="170206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015283" y="177602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018858" y="177960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48529" y="17681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52105" y="1771713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281878" y="16958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85454" y="169940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415125" y="166100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418700" y="1664584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48371" y="16600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51947" y="1663662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81618" y="165834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85193" y="1661921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14967" y="16453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8542" y="1648914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48214" y="166449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951789" y="166806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81460" y="16243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085036" y="1627918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214707" y="16331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218282" y="163672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348056" y="16557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351631" y="165936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50248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17167" y="24767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508111" y="2445669"/>
            <a:ext cx="99695" cy="6223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dirty="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17167" y="2128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7167" y="177950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508111" y="1719004"/>
            <a:ext cx="99695" cy="46990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60680" algn="l"/>
              </a:tabLst>
            </a:pPr>
            <a:r>
              <a:rPr sz="500" spc="-5" dirty="0">
                <a:latin typeface="Arial"/>
                <a:cs typeface="Arial"/>
              </a:rPr>
              <a:t>4</a:t>
            </a:r>
            <a:r>
              <a:rPr sz="500" dirty="0">
                <a:latin typeface="Arial"/>
                <a:cs typeface="Arial"/>
              </a:rPr>
              <a:t>%	</a:t>
            </a:r>
            <a:r>
              <a:rPr sz="500" spc="-5" dirty="0">
                <a:latin typeface="Arial"/>
                <a:cs typeface="Arial"/>
              </a:rPr>
              <a:t>8%</a:t>
            </a:r>
            <a:endParaRPr sz="50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17167" y="143087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508111" y="1351978"/>
            <a:ext cx="99695" cy="15811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12%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17167" y="10822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508111" y="1003345"/>
            <a:ext cx="99695" cy="15811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16%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17167" y="73371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508111" y="654814"/>
            <a:ext cx="99695" cy="15811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20%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33652" y="1302103"/>
            <a:ext cx="99695" cy="6064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5" dirty="0">
                <a:latin typeface="Arial"/>
                <a:cs typeface="Arial"/>
              </a:rPr>
              <a:t>0.01% wealth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share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50248" y="2529108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35933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731210" y="2541296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502371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168706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835041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1397648" y="2541296"/>
            <a:ext cx="154241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8815" algn="l"/>
                <a:tab pos="1344930" algn="l"/>
              </a:tabLst>
            </a:pPr>
            <a:r>
              <a:rPr sz="650" spc="-5" dirty="0">
                <a:latin typeface="Arial"/>
                <a:cs typeface="Arial"/>
              </a:rPr>
              <a:t>200</a:t>
            </a:r>
            <a:r>
              <a:rPr sz="650" dirty="0">
                <a:latin typeface="Arial"/>
                <a:cs typeface="Arial"/>
              </a:rPr>
              <a:t>5	</a:t>
            </a:r>
            <a:r>
              <a:rPr sz="650" spc="-5" dirty="0">
                <a:latin typeface="Arial"/>
                <a:cs typeface="Arial"/>
              </a:rPr>
              <a:t>201</a:t>
            </a:r>
            <a:r>
              <a:rPr sz="650" dirty="0">
                <a:latin typeface="Arial"/>
                <a:cs typeface="Arial"/>
              </a:rPr>
              <a:t>0	</a:t>
            </a:r>
            <a:r>
              <a:rPr sz="650" spc="-5" dirty="0">
                <a:latin typeface="Arial"/>
                <a:cs typeface="Arial"/>
              </a:rPr>
              <a:t>2015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3501376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3396654" y="2541296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541075" y="277971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270920" y="27720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274495" y="277562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1365260" y="2717382"/>
            <a:ext cx="1473835" cy="149860"/>
          </a:xfrm>
          <a:prstGeom prst="rect">
            <a:avLst/>
          </a:prstGeom>
          <a:ln w="4766">
            <a:solidFill>
              <a:srgbClr val="000000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33020">
              <a:lnSpc>
                <a:spcPct val="100000"/>
              </a:lnSpc>
              <a:spcBef>
                <a:spcPts val="325"/>
              </a:spcBef>
              <a:tabLst>
                <a:tab pos="356870" algn="l"/>
                <a:tab pos="1094105" algn="l"/>
              </a:tabLst>
            </a:pPr>
            <a:r>
              <a:rPr sz="400" u="sng" spc="-5" dirty="0"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 	</a:t>
            </a:r>
            <a:r>
              <a:rPr sz="400" spc="-5" dirty="0">
                <a:latin typeface="Arial"/>
                <a:cs typeface="Arial"/>
              </a:rPr>
              <a:t>  </a:t>
            </a:r>
            <a:r>
              <a:rPr sz="400" spc="-55" dirty="0">
                <a:latin typeface="Arial"/>
                <a:cs typeface="Arial"/>
              </a:rPr>
              <a:t> </a:t>
            </a:r>
            <a:r>
              <a:rPr sz="400" spc="-10" dirty="0">
                <a:latin typeface="Arial"/>
                <a:cs typeface="Arial"/>
              </a:rPr>
              <a:t>Switzerland</a:t>
            </a:r>
            <a:r>
              <a:rPr sz="400" u="sng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	</a:t>
            </a:r>
            <a:r>
              <a:rPr sz="400" spc="-10" dirty="0">
                <a:latin typeface="Arial"/>
                <a:cs typeface="Arial"/>
              </a:rPr>
              <a:t>United</a:t>
            </a:r>
            <a:r>
              <a:rPr sz="400" spc="-25" dirty="0">
                <a:latin typeface="Arial"/>
                <a:cs typeface="Arial"/>
              </a:rPr>
              <a:t> </a:t>
            </a:r>
            <a:r>
              <a:rPr sz="400" spc="-10" dirty="0">
                <a:latin typeface="Arial"/>
                <a:cs typeface="Arial"/>
              </a:rPr>
              <a:t>States</a:t>
            </a:r>
            <a:endParaRPr sz="4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721773" y="587052"/>
            <a:ext cx="1737360" cy="17970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87325" marR="83185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87960" algn="l"/>
              </a:tabLst>
            </a:pPr>
            <a:r>
              <a:rPr lang="fr-CH" sz="900" spc="-5" dirty="0">
                <a:latin typeface="Arial"/>
                <a:cs typeface="Arial"/>
              </a:rPr>
              <a:t>Même avec une autre source de données :  concentration des fortunes plus élevée en </a:t>
            </a:r>
            <a:r>
              <a:rPr lang="fr-CH" sz="900" spc="-15" dirty="0">
                <a:latin typeface="Arial"/>
                <a:cs typeface="Arial"/>
              </a:rPr>
              <a:t>CH qu’aux USA</a:t>
            </a:r>
            <a:endParaRPr lang="fr-CH" sz="900" dirty="0">
              <a:latin typeface="Arial"/>
              <a:cs typeface="Arial"/>
            </a:endParaRPr>
          </a:p>
          <a:p>
            <a:pPr marL="191135" marR="55880" indent="-128270">
              <a:lnSpc>
                <a:spcPct val="101499"/>
              </a:lnSpc>
              <a:spcBef>
                <a:spcPts val="994"/>
              </a:spcBef>
              <a:buFont typeface="Lucida Sans Unicode"/>
              <a:buChar char="•"/>
              <a:tabLst>
                <a:tab pos="187960" algn="l"/>
              </a:tabLst>
            </a:pPr>
            <a:r>
              <a:rPr lang="fr-CH" sz="900" spc="-10" dirty="0">
                <a:latin typeface="Arial"/>
                <a:cs typeface="Arial"/>
              </a:rPr>
              <a:t>Fortunes en CH réparties de manière beaucoup moins équitables que les revenus</a:t>
            </a:r>
            <a:endParaRPr lang="fr-CH" sz="900" dirty="0">
              <a:latin typeface="Arial"/>
              <a:cs typeface="Arial"/>
            </a:endParaRPr>
          </a:p>
          <a:p>
            <a:pPr marL="191135" marR="64135" indent="-128270">
              <a:lnSpc>
                <a:spcPct val="101499"/>
              </a:lnSpc>
              <a:spcBef>
                <a:spcPts val="994"/>
              </a:spcBef>
              <a:buFont typeface="Lucida Sans Unicode"/>
              <a:buChar char="•"/>
              <a:tabLst>
                <a:tab pos="191770" algn="l"/>
              </a:tabLst>
            </a:pPr>
            <a:r>
              <a:rPr lang="fr-CH" sz="900" spc="-5" dirty="0">
                <a:latin typeface="Arial"/>
                <a:cs typeface="Arial"/>
              </a:rPr>
              <a:t>Globalement : grande importance macroéconomique de la fortune par rapport au revenu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3682620" y="2954544"/>
            <a:ext cx="1737360" cy="150682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Baselgia &amp; </a:t>
            </a:r>
            <a:r>
              <a:rPr sz="800" dirty="0">
                <a:latin typeface="Arial"/>
                <a:cs typeface="Arial"/>
              </a:rPr>
              <a:t>Martínez</a:t>
            </a:r>
            <a:r>
              <a:rPr sz="800" spc="5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(2024)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949494" y="3061196"/>
            <a:ext cx="457200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9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400066"/>
            <a:ext cx="1685289" cy="2731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fr-CH" sz="1700" spc="-5" dirty="0">
                <a:solidFill>
                  <a:srgbClr val="FFFFFF"/>
                </a:solidFill>
                <a:latin typeface="Arial"/>
                <a:cs typeface="Arial"/>
              </a:rPr>
              <a:t>Les super-riches</a:t>
            </a:r>
            <a:endParaRPr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169" y="84604"/>
            <a:ext cx="292100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1200" spc="-20" dirty="0">
                <a:latin typeface="Arial"/>
                <a:cs typeface="Arial"/>
              </a:rPr>
              <a:t>Qui sont les super-riches en Suisse </a:t>
            </a:r>
            <a:r>
              <a:rPr lang="fr-CH" sz="1200" spc="-5" dirty="0">
                <a:latin typeface="Arial"/>
                <a:cs typeface="Arial"/>
              </a:rPr>
              <a:t>?</a:t>
            </a:r>
            <a:endParaRPr lang="fr-CH" sz="12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166863" y="561606"/>
            <a:ext cx="3394710" cy="216884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202624" y="2796738"/>
            <a:ext cx="1670876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b="1" spc="-5" dirty="0">
                <a:latin typeface="Arial"/>
                <a:cs typeface="Arial"/>
              </a:rPr>
              <a:t>Liste du magazine </a:t>
            </a:r>
            <a:r>
              <a:rPr sz="900" b="1" spc="-5" dirty="0">
                <a:latin typeface="Arial"/>
                <a:cs typeface="Arial"/>
              </a:rPr>
              <a:t>BILANZ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10</a:t>
            </a:r>
          </a:p>
        </p:txBody>
      </p:sp>
    </p:spTree>
  </p:cSld>
  <p:clrMapOvr>
    <a:masterClrMapping/>
  </p:clrMapOvr>
  <p:transition>
    <p:cut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14439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La montée des top-managers </a:t>
            </a:r>
            <a:r>
              <a:rPr spc="-15" dirty="0"/>
              <a:t>?</a:t>
            </a:r>
          </a:p>
        </p:txBody>
      </p:sp>
      <p:sp>
        <p:nvSpPr>
          <p:cNvPr id="3" name="object 3"/>
          <p:cNvSpPr/>
          <p:nvPr/>
        </p:nvSpPr>
        <p:spPr>
          <a:xfrm>
            <a:off x="673782" y="646130"/>
            <a:ext cx="2634444" cy="16981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73782" y="646130"/>
            <a:ext cx="0" cy="1698625"/>
          </a:xfrm>
          <a:custGeom>
            <a:avLst/>
            <a:gdLst/>
            <a:ahLst/>
            <a:cxnLst/>
            <a:rect l="l" t="t" r="r" b="b"/>
            <a:pathLst>
              <a:path h="1698625">
                <a:moveTo>
                  <a:pt x="0" y="1698183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43245" y="2295908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43245" y="2117978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43245" y="194004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43245" y="176211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3245" y="158418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43245" y="140625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43245" y="122832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43245" y="105039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3245" y="87246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43245" y="69453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22286" y="621110"/>
            <a:ext cx="211454" cy="1711325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R="29209" algn="ctr">
              <a:lnSpc>
                <a:spcPts val="750"/>
              </a:lnSpc>
              <a:spcBef>
                <a:spcPts val="50"/>
              </a:spcBef>
            </a:pPr>
            <a:r>
              <a:rPr sz="650" spc="5" dirty="0">
                <a:latin typeface="Arial"/>
                <a:cs typeface="Arial"/>
              </a:rPr>
              <a:t>share </a:t>
            </a:r>
            <a:r>
              <a:rPr sz="650" dirty="0">
                <a:latin typeface="Arial"/>
                <a:cs typeface="Arial"/>
              </a:rPr>
              <a:t>of </a:t>
            </a:r>
            <a:r>
              <a:rPr sz="650" spc="5" dirty="0">
                <a:latin typeface="Arial"/>
                <a:cs typeface="Arial"/>
              </a:rPr>
              <a:t>managers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2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total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50"/>
              </a:lnSpc>
            </a:pPr>
            <a:r>
              <a:rPr sz="650" spc="5" dirty="0">
                <a:latin typeface="Arial"/>
                <a:cs typeface="Arial"/>
              </a:rPr>
              <a:t>0</a:t>
            </a:r>
            <a:r>
              <a:rPr sz="650" spc="170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1%</a:t>
            </a:r>
            <a:r>
              <a:rPr sz="650" spc="70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2%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3%</a:t>
            </a:r>
            <a:r>
              <a:rPr sz="650" spc="70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4%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5%</a:t>
            </a:r>
            <a:r>
              <a:rPr sz="650" spc="70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6%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7%</a:t>
            </a:r>
            <a:r>
              <a:rPr sz="650" spc="70" dirty="0">
                <a:latin typeface="Arial"/>
                <a:cs typeface="Arial"/>
              </a:rPr>
              <a:t> </a:t>
            </a:r>
            <a:r>
              <a:rPr sz="650" spc="5" dirty="0">
                <a:latin typeface="Arial"/>
                <a:cs typeface="Arial"/>
              </a:rPr>
              <a:t>8%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9%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73782" y="2344314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04063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706416" y="2354493"/>
            <a:ext cx="195580" cy="117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" dirty="0">
                <a:latin typeface="Arial"/>
                <a:cs typeface="Arial"/>
              </a:rPr>
              <a:t>1990</a:t>
            </a:r>
            <a:endParaRPr sz="6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13340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22712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31989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41266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115693" y="2354493"/>
            <a:ext cx="1423670" cy="117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21640" algn="l"/>
                <a:tab pos="831215" algn="l"/>
                <a:tab pos="1240155" algn="l"/>
              </a:tabLst>
            </a:pPr>
            <a:r>
              <a:rPr sz="600" spc="-5" dirty="0">
                <a:latin typeface="Arial"/>
                <a:cs typeface="Arial"/>
              </a:rPr>
              <a:t>199</a:t>
            </a:r>
            <a:r>
              <a:rPr sz="600" dirty="0">
                <a:latin typeface="Arial"/>
                <a:cs typeface="Arial"/>
              </a:rPr>
              <a:t>5	</a:t>
            </a:r>
            <a:r>
              <a:rPr sz="600" spc="-5" dirty="0">
                <a:latin typeface="Arial"/>
                <a:cs typeface="Arial"/>
              </a:rPr>
              <a:t>200</a:t>
            </a:r>
            <a:r>
              <a:rPr sz="600" dirty="0">
                <a:latin typeface="Arial"/>
                <a:cs typeface="Arial"/>
              </a:rPr>
              <a:t>0	</a:t>
            </a:r>
            <a:r>
              <a:rPr sz="600" spc="-5" dirty="0">
                <a:latin typeface="Arial"/>
                <a:cs typeface="Arial"/>
              </a:rPr>
              <a:t>200</a:t>
            </a:r>
            <a:r>
              <a:rPr sz="600" dirty="0">
                <a:latin typeface="Arial"/>
                <a:cs typeface="Arial"/>
              </a:rPr>
              <a:t>5	</a:t>
            </a:r>
            <a:r>
              <a:rPr sz="600" spc="-5" dirty="0">
                <a:latin typeface="Arial"/>
                <a:cs typeface="Arial"/>
              </a:rPr>
              <a:t>2010</a:t>
            </a:r>
            <a:endParaRPr sz="6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50544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752897" y="2354493"/>
            <a:ext cx="195580" cy="117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" dirty="0">
                <a:latin typeface="Arial"/>
                <a:cs typeface="Arial"/>
              </a:rPr>
              <a:t>2015</a:t>
            </a:r>
            <a:endParaRPr sz="6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259821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162174" y="2354493"/>
            <a:ext cx="195580" cy="117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" dirty="0">
                <a:latin typeface="Arial"/>
                <a:cs typeface="Arial"/>
              </a:rPr>
              <a:t>2020</a:t>
            </a:r>
            <a:endParaRPr sz="6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35558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>
                <a:moveTo>
                  <a:pt x="0" y="0"/>
                </a:moveTo>
                <a:lnTo>
                  <a:pt x="286087" y="0"/>
                </a:lnTo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52413" y="256469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55713" y="256799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167091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89997" y="25707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293298" y="257404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204762" y="2518015"/>
            <a:ext cx="1572895" cy="146050"/>
          </a:xfrm>
          <a:prstGeom prst="rect">
            <a:avLst/>
          </a:prstGeom>
          <a:ln w="440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362585">
              <a:lnSpc>
                <a:spcPct val="100000"/>
              </a:lnSpc>
              <a:spcBef>
                <a:spcPts val="155"/>
              </a:spcBef>
              <a:tabLst>
                <a:tab pos="1293495" algn="l"/>
              </a:tabLst>
            </a:pPr>
            <a:r>
              <a:rPr sz="650" dirty="0">
                <a:latin typeface="Arial"/>
                <a:cs typeface="Arial"/>
              </a:rPr>
              <a:t>observations	wealth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495230" y="1098036"/>
            <a:ext cx="1857375" cy="75238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65735" marR="81915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Aux États-Unis, tous les 10 premiers de la liste Forbes 400 sont des self-made man</a:t>
            </a:r>
            <a:endParaRPr lang="de-DE" sz="900" dirty="0">
              <a:latin typeface="Arial"/>
              <a:cs typeface="Arial"/>
            </a:endParaRPr>
          </a:p>
          <a:p>
            <a:pPr marL="165735" marR="30480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En Suisse, 3 des 10 premiers de la liste </a:t>
            </a:r>
            <a:r>
              <a:rPr lang="fr-CH" sz="900" spc="-5" dirty="0" err="1">
                <a:latin typeface="Arial"/>
                <a:cs typeface="Arial"/>
              </a:rPr>
              <a:t>Bilanz</a:t>
            </a:r>
            <a:r>
              <a:rPr lang="fr-CH" sz="900" spc="-5" dirty="0">
                <a:latin typeface="Arial"/>
                <a:cs typeface="Arial"/>
              </a:rPr>
              <a:t> sont self-made</a:t>
            </a:r>
            <a:endParaRPr lang="de-DE" sz="900" dirty="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96403" y="2641617"/>
            <a:ext cx="1259205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600" i="1" spc="-5" dirty="0">
                <a:latin typeface="Arial"/>
                <a:cs typeface="Arial"/>
              </a:rPr>
              <a:t>Source </a:t>
            </a:r>
            <a:r>
              <a:rPr sz="600" i="1" spc="-5" dirty="0">
                <a:latin typeface="Arial"/>
                <a:cs typeface="Arial"/>
              </a:rPr>
              <a:t>: </a:t>
            </a:r>
            <a:r>
              <a:rPr sz="600" spc="-5" dirty="0">
                <a:latin typeface="Arial"/>
                <a:cs typeface="Arial"/>
              </a:rPr>
              <a:t>Baselgia &amp; </a:t>
            </a:r>
            <a:r>
              <a:rPr sz="600" dirty="0">
                <a:latin typeface="Arial"/>
                <a:cs typeface="Arial"/>
              </a:rPr>
              <a:t>Martínez</a:t>
            </a:r>
            <a:r>
              <a:rPr sz="600" spc="-114" dirty="0">
                <a:latin typeface="Arial"/>
                <a:cs typeface="Arial"/>
              </a:rPr>
              <a:t> </a:t>
            </a:r>
            <a:r>
              <a:rPr sz="600" spc="-5" dirty="0">
                <a:latin typeface="Arial"/>
                <a:cs typeface="Arial"/>
              </a:rPr>
              <a:t>(2024a)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11</a:t>
            </a:r>
          </a:p>
        </p:txBody>
      </p:sp>
    </p:spTree>
  </p:cSld>
  <p:clrMapOvr>
    <a:masterClrMapping/>
  </p:clrMapOvr>
  <p:transition>
    <p:cut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77622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Les héritages, clés de la richesse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675983" y="628467"/>
            <a:ext cx="2630170" cy="1572895"/>
          </a:xfrm>
          <a:custGeom>
            <a:avLst/>
            <a:gdLst/>
            <a:ahLst/>
            <a:cxnLst/>
            <a:rect l="l" t="t" r="r" b="b"/>
            <a:pathLst>
              <a:path w="2630170" h="1572895">
                <a:moveTo>
                  <a:pt x="0" y="1572484"/>
                </a:moveTo>
                <a:lnTo>
                  <a:pt x="2630044" y="1572484"/>
                </a:lnTo>
                <a:lnTo>
                  <a:pt x="2630044" y="0"/>
                </a:lnTo>
                <a:lnTo>
                  <a:pt x="0" y="0"/>
                </a:lnTo>
                <a:lnTo>
                  <a:pt x="0" y="157248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73782" y="2203152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73782" y="1903167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73782" y="160318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73782" y="130319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73782" y="100321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73782" y="703225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83500" y="1240041"/>
            <a:ext cx="0" cy="963294"/>
          </a:xfrm>
          <a:custGeom>
            <a:avLst/>
            <a:gdLst/>
            <a:ahLst/>
            <a:cxnLst/>
            <a:rect l="l" t="t" r="r" b="b"/>
            <a:pathLst>
              <a:path h="963294">
                <a:moveTo>
                  <a:pt x="0" y="0"/>
                </a:moveTo>
                <a:lnTo>
                  <a:pt x="0" y="963110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2395" y="1242241"/>
            <a:ext cx="42545" cy="958850"/>
          </a:xfrm>
          <a:custGeom>
            <a:avLst/>
            <a:gdLst/>
            <a:ahLst/>
            <a:cxnLst/>
            <a:rect l="l" t="t" r="r" b="b"/>
            <a:pathLst>
              <a:path w="42545" h="958850">
                <a:moveTo>
                  <a:pt x="0" y="958710"/>
                </a:moveTo>
                <a:lnTo>
                  <a:pt x="42209" y="958710"/>
                </a:lnTo>
                <a:lnTo>
                  <a:pt x="42209" y="0"/>
                </a:lnTo>
                <a:lnTo>
                  <a:pt x="0" y="0"/>
                </a:lnTo>
                <a:lnTo>
                  <a:pt x="0" y="95871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83500" y="734803"/>
            <a:ext cx="0" cy="505459"/>
          </a:xfrm>
          <a:custGeom>
            <a:avLst/>
            <a:gdLst/>
            <a:ahLst/>
            <a:cxnLst/>
            <a:rect l="l" t="t" r="r" b="b"/>
            <a:pathLst>
              <a:path h="505459">
                <a:moveTo>
                  <a:pt x="0" y="0"/>
                </a:moveTo>
                <a:lnTo>
                  <a:pt x="0" y="505238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62395" y="737003"/>
            <a:ext cx="42545" cy="501015"/>
          </a:xfrm>
          <a:custGeom>
            <a:avLst/>
            <a:gdLst/>
            <a:ahLst/>
            <a:cxnLst/>
            <a:rect l="l" t="t" r="r" b="b"/>
            <a:pathLst>
              <a:path w="42545" h="501015">
                <a:moveTo>
                  <a:pt x="0" y="500838"/>
                </a:moveTo>
                <a:lnTo>
                  <a:pt x="42209" y="500838"/>
                </a:lnTo>
                <a:lnTo>
                  <a:pt x="42209" y="0"/>
                </a:lnTo>
                <a:lnTo>
                  <a:pt x="0" y="0"/>
                </a:lnTo>
                <a:lnTo>
                  <a:pt x="0" y="50083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0195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90" h="31750">
                <a:moveTo>
                  <a:pt x="0" y="31577"/>
                </a:moveTo>
                <a:lnTo>
                  <a:pt x="46609" y="31577"/>
                </a:lnTo>
                <a:lnTo>
                  <a:pt x="46609" y="0"/>
                </a:lnTo>
                <a:lnTo>
                  <a:pt x="0" y="0"/>
                </a:lnTo>
                <a:lnTo>
                  <a:pt x="0" y="3157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62395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5" h="27304">
                <a:moveTo>
                  <a:pt x="0" y="27176"/>
                </a:moveTo>
                <a:lnTo>
                  <a:pt x="42209" y="27176"/>
                </a:lnTo>
                <a:lnTo>
                  <a:pt x="42209" y="0"/>
                </a:lnTo>
                <a:lnTo>
                  <a:pt x="0" y="0"/>
                </a:lnTo>
                <a:lnTo>
                  <a:pt x="0" y="2717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61403" y="1227278"/>
            <a:ext cx="0" cy="975994"/>
          </a:xfrm>
          <a:custGeom>
            <a:avLst/>
            <a:gdLst/>
            <a:ahLst/>
            <a:cxnLst/>
            <a:rect l="l" t="t" r="r" b="b"/>
            <a:pathLst>
              <a:path h="975994">
                <a:moveTo>
                  <a:pt x="0" y="0"/>
                </a:moveTo>
                <a:lnTo>
                  <a:pt x="0" y="975874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40299" y="1229478"/>
            <a:ext cx="42545" cy="971550"/>
          </a:xfrm>
          <a:custGeom>
            <a:avLst/>
            <a:gdLst/>
            <a:ahLst/>
            <a:cxnLst/>
            <a:rect l="l" t="t" r="r" b="b"/>
            <a:pathLst>
              <a:path w="42544" h="971550">
                <a:moveTo>
                  <a:pt x="0" y="971473"/>
                </a:moveTo>
                <a:lnTo>
                  <a:pt x="42209" y="971473"/>
                </a:lnTo>
                <a:lnTo>
                  <a:pt x="42209" y="0"/>
                </a:lnTo>
                <a:lnTo>
                  <a:pt x="0" y="0"/>
                </a:lnTo>
                <a:lnTo>
                  <a:pt x="0" y="97147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61403" y="775551"/>
            <a:ext cx="0" cy="452120"/>
          </a:xfrm>
          <a:custGeom>
            <a:avLst/>
            <a:gdLst/>
            <a:ahLst/>
            <a:cxnLst/>
            <a:rect l="l" t="t" r="r" b="b"/>
            <a:pathLst>
              <a:path h="452119">
                <a:moveTo>
                  <a:pt x="0" y="0"/>
                </a:moveTo>
                <a:lnTo>
                  <a:pt x="0" y="451727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40299" y="777751"/>
            <a:ext cx="42545" cy="447675"/>
          </a:xfrm>
          <a:custGeom>
            <a:avLst/>
            <a:gdLst/>
            <a:ahLst/>
            <a:cxnLst/>
            <a:rect l="l" t="t" r="r" b="b"/>
            <a:pathLst>
              <a:path w="42544" h="447675">
                <a:moveTo>
                  <a:pt x="0" y="447326"/>
                </a:moveTo>
                <a:lnTo>
                  <a:pt x="42209" y="447326"/>
                </a:lnTo>
                <a:lnTo>
                  <a:pt x="42209" y="0"/>
                </a:lnTo>
                <a:lnTo>
                  <a:pt x="0" y="0"/>
                </a:lnTo>
                <a:lnTo>
                  <a:pt x="0" y="44732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38098" y="703225"/>
            <a:ext cx="46990" cy="72390"/>
          </a:xfrm>
          <a:custGeom>
            <a:avLst/>
            <a:gdLst/>
            <a:ahLst/>
            <a:cxnLst/>
            <a:rect l="l" t="t" r="r" b="b"/>
            <a:pathLst>
              <a:path w="46990" h="72390">
                <a:moveTo>
                  <a:pt x="0" y="72325"/>
                </a:moveTo>
                <a:lnTo>
                  <a:pt x="46609" y="72325"/>
                </a:lnTo>
                <a:lnTo>
                  <a:pt x="46609" y="0"/>
                </a:lnTo>
                <a:lnTo>
                  <a:pt x="0" y="0"/>
                </a:lnTo>
                <a:lnTo>
                  <a:pt x="0" y="723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40299" y="705426"/>
            <a:ext cx="42545" cy="67945"/>
          </a:xfrm>
          <a:custGeom>
            <a:avLst/>
            <a:gdLst/>
            <a:ahLst/>
            <a:cxnLst/>
            <a:rect l="l" t="t" r="r" b="b"/>
            <a:pathLst>
              <a:path w="42544" h="67945">
                <a:moveTo>
                  <a:pt x="0" y="67925"/>
                </a:moveTo>
                <a:lnTo>
                  <a:pt x="42209" y="67925"/>
                </a:lnTo>
                <a:lnTo>
                  <a:pt x="42209" y="0"/>
                </a:lnTo>
                <a:lnTo>
                  <a:pt x="0" y="0"/>
                </a:lnTo>
                <a:lnTo>
                  <a:pt x="0" y="679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39307" y="1187570"/>
            <a:ext cx="0" cy="1016000"/>
          </a:xfrm>
          <a:custGeom>
            <a:avLst/>
            <a:gdLst/>
            <a:ahLst/>
            <a:cxnLst/>
            <a:rect l="l" t="t" r="r" b="b"/>
            <a:pathLst>
              <a:path h="1016000">
                <a:moveTo>
                  <a:pt x="0" y="0"/>
                </a:moveTo>
                <a:lnTo>
                  <a:pt x="0" y="101558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18202" y="1189770"/>
            <a:ext cx="42545" cy="1011555"/>
          </a:xfrm>
          <a:custGeom>
            <a:avLst/>
            <a:gdLst/>
            <a:ahLst/>
            <a:cxnLst/>
            <a:rect l="l" t="t" r="r" b="b"/>
            <a:pathLst>
              <a:path w="42544" h="1011555">
                <a:moveTo>
                  <a:pt x="0" y="1011181"/>
                </a:moveTo>
                <a:lnTo>
                  <a:pt x="42209" y="1011181"/>
                </a:lnTo>
                <a:lnTo>
                  <a:pt x="42209" y="0"/>
                </a:lnTo>
                <a:lnTo>
                  <a:pt x="0" y="0"/>
                </a:lnTo>
                <a:lnTo>
                  <a:pt x="0" y="101118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39307" y="781318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251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18202" y="783518"/>
            <a:ext cx="42545" cy="401955"/>
          </a:xfrm>
          <a:custGeom>
            <a:avLst/>
            <a:gdLst/>
            <a:ahLst/>
            <a:cxnLst/>
            <a:rect l="l" t="t" r="r" b="b"/>
            <a:pathLst>
              <a:path w="42544" h="401955">
                <a:moveTo>
                  <a:pt x="0" y="401851"/>
                </a:moveTo>
                <a:lnTo>
                  <a:pt x="42209" y="401851"/>
                </a:lnTo>
                <a:lnTo>
                  <a:pt x="42209" y="0"/>
                </a:lnTo>
                <a:lnTo>
                  <a:pt x="0" y="0"/>
                </a:lnTo>
                <a:lnTo>
                  <a:pt x="0" y="40185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6002" y="703225"/>
            <a:ext cx="46990" cy="78105"/>
          </a:xfrm>
          <a:custGeom>
            <a:avLst/>
            <a:gdLst/>
            <a:ahLst/>
            <a:cxnLst/>
            <a:rect l="l" t="t" r="r" b="b"/>
            <a:pathLst>
              <a:path w="46990" h="78104">
                <a:moveTo>
                  <a:pt x="0" y="78092"/>
                </a:moveTo>
                <a:lnTo>
                  <a:pt x="46609" y="78092"/>
                </a:lnTo>
                <a:lnTo>
                  <a:pt x="46609" y="0"/>
                </a:lnTo>
                <a:lnTo>
                  <a:pt x="0" y="0"/>
                </a:lnTo>
                <a:lnTo>
                  <a:pt x="0" y="780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18202" y="705426"/>
            <a:ext cx="42545" cy="74295"/>
          </a:xfrm>
          <a:custGeom>
            <a:avLst/>
            <a:gdLst/>
            <a:ahLst/>
            <a:cxnLst/>
            <a:rect l="l" t="t" r="r" b="b"/>
            <a:pathLst>
              <a:path w="42544" h="74295">
                <a:moveTo>
                  <a:pt x="0" y="73692"/>
                </a:moveTo>
                <a:lnTo>
                  <a:pt x="42209" y="73692"/>
                </a:lnTo>
                <a:lnTo>
                  <a:pt x="42209" y="0"/>
                </a:lnTo>
                <a:lnTo>
                  <a:pt x="0" y="0"/>
                </a:lnTo>
                <a:lnTo>
                  <a:pt x="0" y="7369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17210" y="1170457"/>
            <a:ext cx="0" cy="1033144"/>
          </a:xfrm>
          <a:custGeom>
            <a:avLst/>
            <a:gdLst/>
            <a:ahLst/>
            <a:cxnLst/>
            <a:rect l="l" t="t" r="r" b="b"/>
            <a:pathLst>
              <a:path h="1033144">
                <a:moveTo>
                  <a:pt x="0" y="0"/>
                </a:moveTo>
                <a:lnTo>
                  <a:pt x="0" y="1032694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96106" y="1172658"/>
            <a:ext cx="42545" cy="1028700"/>
          </a:xfrm>
          <a:custGeom>
            <a:avLst/>
            <a:gdLst/>
            <a:ahLst/>
            <a:cxnLst/>
            <a:rect l="l" t="t" r="r" b="b"/>
            <a:pathLst>
              <a:path w="42544" h="1028700">
                <a:moveTo>
                  <a:pt x="0" y="1028294"/>
                </a:moveTo>
                <a:lnTo>
                  <a:pt x="42209" y="1028294"/>
                </a:lnTo>
                <a:lnTo>
                  <a:pt x="42209" y="0"/>
                </a:lnTo>
                <a:lnTo>
                  <a:pt x="0" y="0"/>
                </a:lnTo>
                <a:lnTo>
                  <a:pt x="0" y="102829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17210" y="760613"/>
            <a:ext cx="0" cy="410209"/>
          </a:xfrm>
          <a:custGeom>
            <a:avLst/>
            <a:gdLst/>
            <a:ahLst/>
            <a:cxnLst/>
            <a:rect l="l" t="t" r="r" b="b"/>
            <a:pathLst>
              <a:path h="410209">
                <a:moveTo>
                  <a:pt x="0" y="0"/>
                </a:moveTo>
                <a:lnTo>
                  <a:pt x="0" y="409844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96106" y="762813"/>
            <a:ext cx="42545" cy="405765"/>
          </a:xfrm>
          <a:custGeom>
            <a:avLst/>
            <a:gdLst/>
            <a:ahLst/>
            <a:cxnLst/>
            <a:rect l="l" t="t" r="r" b="b"/>
            <a:pathLst>
              <a:path w="42544" h="405765">
                <a:moveTo>
                  <a:pt x="0" y="405444"/>
                </a:moveTo>
                <a:lnTo>
                  <a:pt x="42209" y="405444"/>
                </a:lnTo>
                <a:lnTo>
                  <a:pt x="42209" y="0"/>
                </a:lnTo>
                <a:lnTo>
                  <a:pt x="0" y="0"/>
                </a:lnTo>
                <a:lnTo>
                  <a:pt x="0" y="40544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93905" y="703225"/>
            <a:ext cx="46990" cy="57785"/>
          </a:xfrm>
          <a:custGeom>
            <a:avLst/>
            <a:gdLst/>
            <a:ahLst/>
            <a:cxnLst/>
            <a:rect l="l" t="t" r="r" b="b"/>
            <a:pathLst>
              <a:path w="46990" h="57784">
                <a:moveTo>
                  <a:pt x="0" y="57387"/>
                </a:moveTo>
                <a:lnTo>
                  <a:pt x="46609" y="57387"/>
                </a:lnTo>
                <a:lnTo>
                  <a:pt x="46609" y="0"/>
                </a:lnTo>
                <a:lnTo>
                  <a:pt x="0" y="0"/>
                </a:lnTo>
                <a:lnTo>
                  <a:pt x="0" y="573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96106" y="705426"/>
            <a:ext cx="42545" cy="53340"/>
          </a:xfrm>
          <a:custGeom>
            <a:avLst/>
            <a:gdLst/>
            <a:ahLst/>
            <a:cxnLst/>
            <a:rect l="l" t="t" r="r" b="b"/>
            <a:pathLst>
              <a:path w="42544" h="53340">
                <a:moveTo>
                  <a:pt x="0" y="52987"/>
                </a:moveTo>
                <a:lnTo>
                  <a:pt x="42209" y="52987"/>
                </a:lnTo>
                <a:lnTo>
                  <a:pt x="42209" y="0"/>
                </a:lnTo>
                <a:lnTo>
                  <a:pt x="0" y="0"/>
                </a:lnTo>
                <a:lnTo>
                  <a:pt x="0" y="5298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95114" y="1170268"/>
            <a:ext cx="0" cy="1033144"/>
          </a:xfrm>
          <a:custGeom>
            <a:avLst/>
            <a:gdLst/>
            <a:ahLst/>
            <a:cxnLst/>
            <a:rect l="l" t="t" r="r" b="b"/>
            <a:pathLst>
              <a:path h="1033144">
                <a:moveTo>
                  <a:pt x="0" y="0"/>
                </a:moveTo>
                <a:lnTo>
                  <a:pt x="0" y="1032883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74009" y="1172469"/>
            <a:ext cx="42545" cy="1028700"/>
          </a:xfrm>
          <a:custGeom>
            <a:avLst/>
            <a:gdLst/>
            <a:ahLst/>
            <a:cxnLst/>
            <a:rect l="l" t="t" r="r" b="b"/>
            <a:pathLst>
              <a:path w="42544" h="1028700">
                <a:moveTo>
                  <a:pt x="0" y="1028483"/>
                </a:moveTo>
                <a:lnTo>
                  <a:pt x="42209" y="1028483"/>
                </a:lnTo>
                <a:lnTo>
                  <a:pt x="42209" y="0"/>
                </a:lnTo>
                <a:lnTo>
                  <a:pt x="0" y="0"/>
                </a:lnTo>
                <a:lnTo>
                  <a:pt x="0" y="102848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95114" y="775551"/>
            <a:ext cx="0" cy="394970"/>
          </a:xfrm>
          <a:custGeom>
            <a:avLst/>
            <a:gdLst/>
            <a:ahLst/>
            <a:cxnLst/>
            <a:rect l="l" t="t" r="r" b="b"/>
            <a:pathLst>
              <a:path h="394969">
                <a:moveTo>
                  <a:pt x="0" y="0"/>
                </a:moveTo>
                <a:lnTo>
                  <a:pt x="0" y="394717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74009" y="777751"/>
            <a:ext cx="42545" cy="390525"/>
          </a:xfrm>
          <a:custGeom>
            <a:avLst/>
            <a:gdLst/>
            <a:ahLst/>
            <a:cxnLst/>
            <a:rect l="l" t="t" r="r" b="b"/>
            <a:pathLst>
              <a:path w="42544" h="390525">
                <a:moveTo>
                  <a:pt x="0" y="390317"/>
                </a:moveTo>
                <a:lnTo>
                  <a:pt x="42209" y="390317"/>
                </a:lnTo>
                <a:lnTo>
                  <a:pt x="42209" y="0"/>
                </a:lnTo>
                <a:lnTo>
                  <a:pt x="0" y="0"/>
                </a:lnTo>
                <a:lnTo>
                  <a:pt x="0" y="39031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71809" y="703225"/>
            <a:ext cx="46990" cy="72390"/>
          </a:xfrm>
          <a:custGeom>
            <a:avLst/>
            <a:gdLst/>
            <a:ahLst/>
            <a:cxnLst/>
            <a:rect l="l" t="t" r="r" b="b"/>
            <a:pathLst>
              <a:path w="46990" h="72390">
                <a:moveTo>
                  <a:pt x="0" y="72325"/>
                </a:moveTo>
                <a:lnTo>
                  <a:pt x="46609" y="72325"/>
                </a:lnTo>
                <a:lnTo>
                  <a:pt x="46609" y="0"/>
                </a:lnTo>
                <a:lnTo>
                  <a:pt x="0" y="0"/>
                </a:lnTo>
                <a:lnTo>
                  <a:pt x="0" y="723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74009" y="705426"/>
            <a:ext cx="42545" cy="67945"/>
          </a:xfrm>
          <a:custGeom>
            <a:avLst/>
            <a:gdLst/>
            <a:ahLst/>
            <a:cxnLst/>
            <a:rect l="l" t="t" r="r" b="b"/>
            <a:pathLst>
              <a:path w="42544" h="67945">
                <a:moveTo>
                  <a:pt x="0" y="67925"/>
                </a:moveTo>
                <a:lnTo>
                  <a:pt x="42209" y="67925"/>
                </a:lnTo>
                <a:lnTo>
                  <a:pt x="42209" y="0"/>
                </a:lnTo>
                <a:lnTo>
                  <a:pt x="0" y="0"/>
                </a:lnTo>
                <a:lnTo>
                  <a:pt x="0" y="679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73017" y="1159679"/>
            <a:ext cx="0" cy="1043940"/>
          </a:xfrm>
          <a:custGeom>
            <a:avLst/>
            <a:gdLst/>
            <a:ahLst/>
            <a:cxnLst/>
            <a:rect l="l" t="t" r="r" b="b"/>
            <a:pathLst>
              <a:path h="1043939">
                <a:moveTo>
                  <a:pt x="0" y="0"/>
                </a:moveTo>
                <a:lnTo>
                  <a:pt x="0" y="104347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151913" y="1161880"/>
            <a:ext cx="42545" cy="1039494"/>
          </a:xfrm>
          <a:custGeom>
            <a:avLst/>
            <a:gdLst/>
            <a:ahLst/>
            <a:cxnLst/>
            <a:rect l="l" t="t" r="r" b="b"/>
            <a:pathLst>
              <a:path w="42544" h="1039494">
                <a:moveTo>
                  <a:pt x="0" y="1039072"/>
                </a:moveTo>
                <a:lnTo>
                  <a:pt x="42209" y="1039072"/>
                </a:lnTo>
                <a:lnTo>
                  <a:pt x="42209" y="0"/>
                </a:lnTo>
                <a:lnTo>
                  <a:pt x="0" y="0"/>
                </a:lnTo>
                <a:lnTo>
                  <a:pt x="0" y="103907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173017" y="735843"/>
            <a:ext cx="0" cy="424180"/>
          </a:xfrm>
          <a:custGeom>
            <a:avLst/>
            <a:gdLst/>
            <a:ahLst/>
            <a:cxnLst/>
            <a:rect l="l" t="t" r="r" b="b"/>
            <a:pathLst>
              <a:path h="424180">
                <a:moveTo>
                  <a:pt x="0" y="0"/>
                </a:moveTo>
                <a:lnTo>
                  <a:pt x="0" y="42383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51913" y="738043"/>
            <a:ext cx="42545" cy="419734"/>
          </a:xfrm>
          <a:custGeom>
            <a:avLst/>
            <a:gdLst/>
            <a:ahLst/>
            <a:cxnLst/>
            <a:rect l="l" t="t" r="r" b="b"/>
            <a:pathLst>
              <a:path w="42544" h="419734">
                <a:moveTo>
                  <a:pt x="0" y="419436"/>
                </a:moveTo>
                <a:lnTo>
                  <a:pt x="42209" y="419436"/>
                </a:lnTo>
                <a:lnTo>
                  <a:pt x="42209" y="0"/>
                </a:lnTo>
                <a:lnTo>
                  <a:pt x="0" y="0"/>
                </a:lnTo>
                <a:lnTo>
                  <a:pt x="0" y="41943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49713" y="703225"/>
            <a:ext cx="46990" cy="33020"/>
          </a:xfrm>
          <a:custGeom>
            <a:avLst/>
            <a:gdLst/>
            <a:ahLst/>
            <a:cxnLst/>
            <a:rect l="l" t="t" r="r" b="b"/>
            <a:pathLst>
              <a:path w="46990" h="33020">
                <a:moveTo>
                  <a:pt x="0" y="32617"/>
                </a:moveTo>
                <a:lnTo>
                  <a:pt x="46609" y="32617"/>
                </a:lnTo>
                <a:lnTo>
                  <a:pt x="46609" y="0"/>
                </a:lnTo>
                <a:lnTo>
                  <a:pt x="0" y="0"/>
                </a:lnTo>
                <a:lnTo>
                  <a:pt x="0" y="32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51913" y="705426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4" h="28575">
                <a:moveTo>
                  <a:pt x="0" y="28216"/>
                </a:moveTo>
                <a:lnTo>
                  <a:pt x="42209" y="28216"/>
                </a:lnTo>
                <a:lnTo>
                  <a:pt x="42209" y="0"/>
                </a:lnTo>
                <a:lnTo>
                  <a:pt x="0" y="0"/>
                </a:lnTo>
                <a:lnTo>
                  <a:pt x="0" y="2821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50921" y="1151549"/>
            <a:ext cx="0" cy="1052195"/>
          </a:xfrm>
          <a:custGeom>
            <a:avLst/>
            <a:gdLst/>
            <a:ahLst/>
            <a:cxnLst/>
            <a:rect l="l" t="t" r="r" b="b"/>
            <a:pathLst>
              <a:path h="1052195">
                <a:moveTo>
                  <a:pt x="0" y="0"/>
                </a:moveTo>
                <a:lnTo>
                  <a:pt x="0" y="1051603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29816" y="1153749"/>
            <a:ext cx="42545" cy="1047750"/>
          </a:xfrm>
          <a:custGeom>
            <a:avLst/>
            <a:gdLst/>
            <a:ahLst/>
            <a:cxnLst/>
            <a:rect l="l" t="t" r="r" b="b"/>
            <a:pathLst>
              <a:path w="42544" h="1047750">
                <a:moveTo>
                  <a:pt x="0" y="1047202"/>
                </a:moveTo>
                <a:lnTo>
                  <a:pt x="42209" y="1047202"/>
                </a:lnTo>
                <a:lnTo>
                  <a:pt x="42209" y="0"/>
                </a:lnTo>
                <a:lnTo>
                  <a:pt x="0" y="0"/>
                </a:lnTo>
                <a:lnTo>
                  <a:pt x="0" y="104720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50921" y="768460"/>
            <a:ext cx="0" cy="383540"/>
          </a:xfrm>
          <a:custGeom>
            <a:avLst/>
            <a:gdLst/>
            <a:ahLst/>
            <a:cxnLst/>
            <a:rect l="l" t="t" r="r" b="b"/>
            <a:pathLst>
              <a:path h="383540">
                <a:moveTo>
                  <a:pt x="0" y="0"/>
                </a:moveTo>
                <a:lnTo>
                  <a:pt x="0" y="383088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29816" y="770660"/>
            <a:ext cx="42545" cy="379095"/>
          </a:xfrm>
          <a:custGeom>
            <a:avLst/>
            <a:gdLst/>
            <a:ahLst/>
            <a:cxnLst/>
            <a:rect l="l" t="t" r="r" b="b"/>
            <a:pathLst>
              <a:path w="42544" h="379094">
                <a:moveTo>
                  <a:pt x="0" y="378688"/>
                </a:moveTo>
                <a:lnTo>
                  <a:pt x="42209" y="378688"/>
                </a:lnTo>
                <a:lnTo>
                  <a:pt x="42209" y="0"/>
                </a:lnTo>
                <a:lnTo>
                  <a:pt x="0" y="0"/>
                </a:lnTo>
                <a:lnTo>
                  <a:pt x="0" y="37868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27616" y="703225"/>
            <a:ext cx="46990" cy="65405"/>
          </a:xfrm>
          <a:custGeom>
            <a:avLst/>
            <a:gdLst/>
            <a:ahLst/>
            <a:cxnLst/>
            <a:rect l="l" t="t" r="r" b="b"/>
            <a:pathLst>
              <a:path w="46990" h="65404">
                <a:moveTo>
                  <a:pt x="0" y="65234"/>
                </a:moveTo>
                <a:lnTo>
                  <a:pt x="46609" y="65234"/>
                </a:lnTo>
                <a:lnTo>
                  <a:pt x="46609" y="0"/>
                </a:lnTo>
                <a:lnTo>
                  <a:pt x="0" y="0"/>
                </a:lnTo>
                <a:lnTo>
                  <a:pt x="0" y="6523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29816" y="705426"/>
            <a:ext cx="42545" cy="60960"/>
          </a:xfrm>
          <a:custGeom>
            <a:avLst/>
            <a:gdLst/>
            <a:ahLst/>
            <a:cxnLst/>
            <a:rect l="l" t="t" r="r" b="b"/>
            <a:pathLst>
              <a:path w="42544" h="60959">
                <a:moveTo>
                  <a:pt x="0" y="60834"/>
                </a:moveTo>
                <a:lnTo>
                  <a:pt x="42209" y="60834"/>
                </a:lnTo>
                <a:lnTo>
                  <a:pt x="42209" y="0"/>
                </a:lnTo>
                <a:lnTo>
                  <a:pt x="0" y="0"/>
                </a:lnTo>
                <a:lnTo>
                  <a:pt x="0" y="6083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28824" y="1211111"/>
            <a:ext cx="0" cy="992505"/>
          </a:xfrm>
          <a:custGeom>
            <a:avLst/>
            <a:gdLst/>
            <a:ahLst/>
            <a:cxnLst/>
            <a:rect l="l" t="t" r="r" b="b"/>
            <a:pathLst>
              <a:path h="992505">
                <a:moveTo>
                  <a:pt x="0" y="0"/>
                </a:moveTo>
                <a:lnTo>
                  <a:pt x="0" y="992041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07720" y="1213311"/>
            <a:ext cx="42545" cy="988060"/>
          </a:xfrm>
          <a:custGeom>
            <a:avLst/>
            <a:gdLst/>
            <a:ahLst/>
            <a:cxnLst/>
            <a:rect l="l" t="t" r="r" b="b"/>
            <a:pathLst>
              <a:path w="42544" h="988060">
                <a:moveTo>
                  <a:pt x="0" y="987640"/>
                </a:moveTo>
                <a:lnTo>
                  <a:pt x="42209" y="987640"/>
                </a:lnTo>
                <a:lnTo>
                  <a:pt x="42209" y="0"/>
                </a:lnTo>
                <a:lnTo>
                  <a:pt x="0" y="0"/>
                </a:lnTo>
                <a:lnTo>
                  <a:pt x="0" y="98764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28824" y="790489"/>
            <a:ext cx="0" cy="421005"/>
          </a:xfrm>
          <a:custGeom>
            <a:avLst/>
            <a:gdLst/>
            <a:ahLst/>
            <a:cxnLst/>
            <a:rect l="l" t="t" r="r" b="b"/>
            <a:pathLst>
              <a:path h="421005">
                <a:moveTo>
                  <a:pt x="0" y="0"/>
                </a:moveTo>
                <a:lnTo>
                  <a:pt x="0" y="420622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07720" y="792689"/>
            <a:ext cx="42545" cy="416559"/>
          </a:xfrm>
          <a:custGeom>
            <a:avLst/>
            <a:gdLst/>
            <a:ahLst/>
            <a:cxnLst/>
            <a:rect l="l" t="t" r="r" b="b"/>
            <a:pathLst>
              <a:path w="42544" h="416559">
                <a:moveTo>
                  <a:pt x="0" y="416222"/>
                </a:moveTo>
                <a:lnTo>
                  <a:pt x="42209" y="416222"/>
                </a:lnTo>
                <a:lnTo>
                  <a:pt x="42209" y="0"/>
                </a:lnTo>
                <a:lnTo>
                  <a:pt x="0" y="0"/>
                </a:lnTo>
                <a:lnTo>
                  <a:pt x="0" y="41622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28824" y="703225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263"/>
                </a:lnTo>
              </a:path>
            </a:pathLst>
          </a:custGeom>
          <a:ln w="4660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307720" y="705426"/>
            <a:ext cx="42545" cy="83185"/>
          </a:xfrm>
          <a:custGeom>
            <a:avLst/>
            <a:gdLst/>
            <a:ahLst/>
            <a:cxnLst/>
            <a:rect l="l" t="t" r="r" b="b"/>
            <a:pathLst>
              <a:path w="42544" h="83184">
                <a:moveTo>
                  <a:pt x="0" y="82862"/>
                </a:moveTo>
                <a:lnTo>
                  <a:pt x="42209" y="82862"/>
                </a:lnTo>
                <a:lnTo>
                  <a:pt x="42209" y="0"/>
                </a:lnTo>
                <a:lnTo>
                  <a:pt x="0" y="0"/>
                </a:lnTo>
                <a:lnTo>
                  <a:pt x="0" y="8286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06728" y="1222173"/>
            <a:ext cx="0" cy="981075"/>
          </a:xfrm>
          <a:custGeom>
            <a:avLst/>
            <a:gdLst/>
            <a:ahLst/>
            <a:cxnLst/>
            <a:rect l="l" t="t" r="r" b="b"/>
            <a:pathLst>
              <a:path h="981075">
                <a:moveTo>
                  <a:pt x="0" y="0"/>
                </a:moveTo>
                <a:lnTo>
                  <a:pt x="0" y="980979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385623" y="1224373"/>
            <a:ext cx="42545" cy="976630"/>
          </a:xfrm>
          <a:custGeom>
            <a:avLst/>
            <a:gdLst/>
            <a:ahLst/>
            <a:cxnLst/>
            <a:rect l="l" t="t" r="r" b="b"/>
            <a:pathLst>
              <a:path w="42544" h="976630">
                <a:moveTo>
                  <a:pt x="0" y="976579"/>
                </a:moveTo>
                <a:lnTo>
                  <a:pt x="42209" y="976579"/>
                </a:lnTo>
                <a:lnTo>
                  <a:pt x="42209" y="0"/>
                </a:lnTo>
                <a:lnTo>
                  <a:pt x="0" y="0"/>
                </a:lnTo>
                <a:lnTo>
                  <a:pt x="0" y="97657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06728" y="774322"/>
            <a:ext cx="0" cy="448309"/>
          </a:xfrm>
          <a:custGeom>
            <a:avLst/>
            <a:gdLst/>
            <a:ahLst/>
            <a:cxnLst/>
            <a:rect l="l" t="t" r="r" b="b"/>
            <a:pathLst>
              <a:path h="448309">
                <a:moveTo>
                  <a:pt x="0" y="0"/>
                </a:moveTo>
                <a:lnTo>
                  <a:pt x="0" y="44785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385623" y="776522"/>
            <a:ext cx="42545" cy="443865"/>
          </a:xfrm>
          <a:custGeom>
            <a:avLst/>
            <a:gdLst/>
            <a:ahLst/>
            <a:cxnLst/>
            <a:rect l="l" t="t" r="r" b="b"/>
            <a:pathLst>
              <a:path w="42544" h="443865">
                <a:moveTo>
                  <a:pt x="0" y="443450"/>
                </a:moveTo>
                <a:lnTo>
                  <a:pt x="42209" y="443450"/>
                </a:lnTo>
                <a:lnTo>
                  <a:pt x="42209" y="0"/>
                </a:lnTo>
                <a:lnTo>
                  <a:pt x="0" y="0"/>
                </a:lnTo>
                <a:lnTo>
                  <a:pt x="0" y="44345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383423" y="703225"/>
            <a:ext cx="46990" cy="71120"/>
          </a:xfrm>
          <a:custGeom>
            <a:avLst/>
            <a:gdLst/>
            <a:ahLst/>
            <a:cxnLst/>
            <a:rect l="l" t="t" r="r" b="b"/>
            <a:pathLst>
              <a:path w="46990" h="71120">
                <a:moveTo>
                  <a:pt x="0" y="71096"/>
                </a:moveTo>
                <a:lnTo>
                  <a:pt x="46609" y="71096"/>
                </a:lnTo>
                <a:lnTo>
                  <a:pt x="46609" y="0"/>
                </a:lnTo>
                <a:lnTo>
                  <a:pt x="0" y="0"/>
                </a:lnTo>
                <a:lnTo>
                  <a:pt x="0" y="710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385623" y="705426"/>
            <a:ext cx="42545" cy="67310"/>
          </a:xfrm>
          <a:custGeom>
            <a:avLst/>
            <a:gdLst/>
            <a:ahLst/>
            <a:cxnLst/>
            <a:rect l="l" t="t" r="r" b="b"/>
            <a:pathLst>
              <a:path w="42544" h="67309">
                <a:moveTo>
                  <a:pt x="0" y="66696"/>
                </a:moveTo>
                <a:lnTo>
                  <a:pt x="42209" y="66696"/>
                </a:lnTo>
                <a:lnTo>
                  <a:pt x="42209" y="0"/>
                </a:lnTo>
                <a:lnTo>
                  <a:pt x="0" y="0"/>
                </a:lnTo>
                <a:lnTo>
                  <a:pt x="0" y="666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84632" y="1183694"/>
            <a:ext cx="0" cy="1019810"/>
          </a:xfrm>
          <a:custGeom>
            <a:avLst/>
            <a:gdLst/>
            <a:ahLst/>
            <a:cxnLst/>
            <a:rect l="l" t="t" r="r" b="b"/>
            <a:pathLst>
              <a:path h="1019810">
                <a:moveTo>
                  <a:pt x="0" y="0"/>
                </a:moveTo>
                <a:lnTo>
                  <a:pt x="0" y="1019458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63527" y="1185894"/>
            <a:ext cx="42545" cy="1015365"/>
          </a:xfrm>
          <a:custGeom>
            <a:avLst/>
            <a:gdLst/>
            <a:ahLst/>
            <a:cxnLst/>
            <a:rect l="l" t="t" r="r" b="b"/>
            <a:pathLst>
              <a:path w="42544" h="1015364">
                <a:moveTo>
                  <a:pt x="0" y="1015058"/>
                </a:moveTo>
                <a:lnTo>
                  <a:pt x="42209" y="1015058"/>
                </a:lnTo>
                <a:lnTo>
                  <a:pt x="42209" y="0"/>
                </a:lnTo>
                <a:lnTo>
                  <a:pt x="0" y="0"/>
                </a:lnTo>
                <a:lnTo>
                  <a:pt x="0" y="101505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84632" y="761653"/>
            <a:ext cx="0" cy="422275"/>
          </a:xfrm>
          <a:custGeom>
            <a:avLst/>
            <a:gdLst/>
            <a:ahLst/>
            <a:cxnLst/>
            <a:rect l="l" t="t" r="r" b="b"/>
            <a:pathLst>
              <a:path h="422275">
                <a:moveTo>
                  <a:pt x="0" y="0"/>
                </a:moveTo>
                <a:lnTo>
                  <a:pt x="0" y="42204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463527" y="763853"/>
            <a:ext cx="42545" cy="417830"/>
          </a:xfrm>
          <a:custGeom>
            <a:avLst/>
            <a:gdLst/>
            <a:ahLst/>
            <a:cxnLst/>
            <a:rect l="l" t="t" r="r" b="b"/>
            <a:pathLst>
              <a:path w="42544" h="417830">
                <a:moveTo>
                  <a:pt x="0" y="417640"/>
                </a:moveTo>
                <a:lnTo>
                  <a:pt x="42209" y="417640"/>
                </a:lnTo>
                <a:lnTo>
                  <a:pt x="42209" y="0"/>
                </a:lnTo>
                <a:lnTo>
                  <a:pt x="0" y="0"/>
                </a:lnTo>
                <a:lnTo>
                  <a:pt x="0" y="41764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61327" y="703225"/>
            <a:ext cx="46990" cy="59055"/>
          </a:xfrm>
          <a:custGeom>
            <a:avLst/>
            <a:gdLst/>
            <a:ahLst/>
            <a:cxnLst/>
            <a:rect l="l" t="t" r="r" b="b"/>
            <a:pathLst>
              <a:path w="46990" h="59054">
                <a:moveTo>
                  <a:pt x="0" y="58427"/>
                </a:moveTo>
                <a:lnTo>
                  <a:pt x="46609" y="58427"/>
                </a:lnTo>
                <a:lnTo>
                  <a:pt x="46609" y="0"/>
                </a:lnTo>
                <a:lnTo>
                  <a:pt x="0" y="0"/>
                </a:lnTo>
                <a:lnTo>
                  <a:pt x="0" y="58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63527" y="705426"/>
            <a:ext cx="42545" cy="54610"/>
          </a:xfrm>
          <a:custGeom>
            <a:avLst/>
            <a:gdLst/>
            <a:ahLst/>
            <a:cxnLst/>
            <a:rect l="l" t="t" r="r" b="b"/>
            <a:pathLst>
              <a:path w="42544" h="54609">
                <a:moveTo>
                  <a:pt x="0" y="54027"/>
                </a:moveTo>
                <a:lnTo>
                  <a:pt x="42209" y="54027"/>
                </a:lnTo>
                <a:lnTo>
                  <a:pt x="42209" y="0"/>
                </a:lnTo>
                <a:lnTo>
                  <a:pt x="0" y="0"/>
                </a:lnTo>
                <a:lnTo>
                  <a:pt x="0" y="5402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62535" y="1231627"/>
            <a:ext cx="0" cy="971550"/>
          </a:xfrm>
          <a:custGeom>
            <a:avLst/>
            <a:gdLst/>
            <a:ahLst/>
            <a:cxnLst/>
            <a:rect l="l" t="t" r="r" b="b"/>
            <a:pathLst>
              <a:path h="971550">
                <a:moveTo>
                  <a:pt x="0" y="0"/>
                </a:moveTo>
                <a:lnTo>
                  <a:pt x="0" y="971525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541431" y="1233827"/>
            <a:ext cx="42545" cy="967740"/>
          </a:xfrm>
          <a:custGeom>
            <a:avLst/>
            <a:gdLst/>
            <a:ahLst/>
            <a:cxnLst/>
            <a:rect l="l" t="t" r="r" b="b"/>
            <a:pathLst>
              <a:path w="42544" h="967739">
                <a:moveTo>
                  <a:pt x="0" y="967124"/>
                </a:moveTo>
                <a:lnTo>
                  <a:pt x="42209" y="967124"/>
                </a:lnTo>
                <a:lnTo>
                  <a:pt x="42209" y="0"/>
                </a:lnTo>
                <a:lnTo>
                  <a:pt x="0" y="0"/>
                </a:lnTo>
                <a:lnTo>
                  <a:pt x="0" y="96712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562535" y="745959"/>
            <a:ext cx="0" cy="485775"/>
          </a:xfrm>
          <a:custGeom>
            <a:avLst/>
            <a:gdLst/>
            <a:ahLst/>
            <a:cxnLst/>
            <a:rect l="l" t="t" r="r" b="b"/>
            <a:pathLst>
              <a:path h="485775">
                <a:moveTo>
                  <a:pt x="0" y="0"/>
                </a:moveTo>
                <a:lnTo>
                  <a:pt x="0" y="485668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41431" y="748159"/>
            <a:ext cx="42545" cy="481330"/>
          </a:xfrm>
          <a:custGeom>
            <a:avLst/>
            <a:gdLst/>
            <a:ahLst/>
            <a:cxnLst/>
            <a:rect l="l" t="t" r="r" b="b"/>
            <a:pathLst>
              <a:path w="42544" h="481330">
                <a:moveTo>
                  <a:pt x="0" y="481267"/>
                </a:moveTo>
                <a:lnTo>
                  <a:pt x="42209" y="481267"/>
                </a:lnTo>
                <a:lnTo>
                  <a:pt x="42209" y="0"/>
                </a:lnTo>
                <a:lnTo>
                  <a:pt x="0" y="0"/>
                </a:lnTo>
                <a:lnTo>
                  <a:pt x="0" y="48126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39230" y="703225"/>
            <a:ext cx="46990" cy="43180"/>
          </a:xfrm>
          <a:custGeom>
            <a:avLst/>
            <a:gdLst/>
            <a:ahLst/>
            <a:cxnLst/>
            <a:rect l="l" t="t" r="r" b="b"/>
            <a:pathLst>
              <a:path w="46990" h="43179">
                <a:moveTo>
                  <a:pt x="0" y="42733"/>
                </a:moveTo>
                <a:lnTo>
                  <a:pt x="46609" y="42733"/>
                </a:lnTo>
                <a:lnTo>
                  <a:pt x="46609" y="0"/>
                </a:lnTo>
                <a:lnTo>
                  <a:pt x="0" y="0"/>
                </a:lnTo>
                <a:lnTo>
                  <a:pt x="0" y="4273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41431" y="705426"/>
            <a:ext cx="42545" cy="38735"/>
          </a:xfrm>
          <a:custGeom>
            <a:avLst/>
            <a:gdLst/>
            <a:ahLst/>
            <a:cxnLst/>
            <a:rect l="l" t="t" r="r" b="b"/>
            <a:pathLst>
              <a:path w="42544" h="38734">
                <a:moveTo>
                  <a:pt x="0" y="38333"/>
                </a:moveTo>
                <a:lnTo>
                  <a:pt x="42209" y="38333"/>
                </a:lnTo>
                <a:lnTo>
                  <a:pt x="42209" y="0"/>
                </a:lnTo>
                <a:lnTo>
                  <a:pt x="0" y="0"/>
                </a:lnTo>
                <a:lnTo>
                  <a:pt x="0" y="3833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640439" y="1285044"/>
            <a:ext cx="0" cy="918210"/>
          </a:xfrm>
          <a:custGeom>
            <a:avLst/>
            <a:gdLst/>
            <a:ahLst/>
            <a:cxnLst/>
            <a:rect l="l" t="t" r="r" b="b"/>
            <a:pathLst>
              <a:path h="918210">
                <a:moveTo>
                  <a:pt x="0" y="0"/>
                </a:moveTo>
                <a:lnTo>
                  <a:pt x="0" y="918108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619334" y="1287244"/>
            <a:ext cx="42545" cy="913765"/>
          </a:xfrm>
          <a:custGeom>
            <a:avLst/>
            <a:gdLst/>
            <a:ahLst/>
            <a:cxnLst/>
            <a:rect l="l" t="t" r="r" b="b"/>
            <a:pathLst>
              <a:path w="42544" h="913764">
                <a:moveTo>
                  <a:pt x="0" y="913708"/>
                </a:moveTo>
                <a:lnTo>
                  <a:pt x="42209" y="913708"/>
                </a:lnTo>
                <a:lnTo>
                  <a:pt x="42209" y="0"/>
                </a:lnTo>
                <a:lnTo>
                  <a:pt x="0" y="0"/>
                </a:lnTo>
                <a:lnTo>
                  <a:pt x="0" y="91370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640439" y="751253"/>
            <a:ext cx="0" cy="534035"/>
          </a:xfrm>
          <a:custGeom>
            <a:avLst/>
            <a:gdLst/>
            <a:ahLst/>
            <a:cxnLst/>
            <a:rect l="l" t="t" r="r" b="b"/>
            <a:pathLst>
              <a:path h="534035">
                <a:moveTo>
                  <a:pt x="0" y="0"/>
                </a:moveTo>
                <a:lnTo>
                  <a:pt x="0" y="53379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619334" y="753453"/>
            <a:ext cx="42545" cy="529590"/>
          </a:xfrm>
          <a:custGeom>
            <a:avLst/>
            <a:gdLst/>
            <a:ahLst/>
            <a:cxnLst/>
            <a:rect l="l" t="t" r="r" b="b"/>
            <a:pathLst>
              <a:path w="42544" h="529590">
                <a:moveTo>
                  <a:pt x="0" y="529390"/>
                </a:moveTo>
                <a:lnTo>
                  <a:pt x="42209" y="529390"/>
                </a:lnTo>
                <a:lnTo>
                  <a:pt x="42209" y="0"/>
                </a:lnTo>
                <a:lnTo>
                  <a:pt x="0" y="0"/>
                </a:lnTo>
                <a:lnTo>
                  <a:pt x="0" y="5293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617134" y="703225"/>
            <a:ext cx="46990" cy="48260"/>
          </a:xfrm>
          <a:custGeom>
            <a:avLst/>
            <a:gdLst/>
            <a:ahLst/>
            <a:cxnLst/>
            <a:rect l="l" t="t" r="r" b="b"/>
            <a:pathLst>
              <a:path w="46989" h="48259">
                <a:moveTo>
                  <a:pt x="0" y="48027"/>
                </a:moveTo>
                <a:lnTo>
                  <a:pt x="46609" y="48027"/>
                </a:lnTo>
                <a:lnTo>
                  <a:pt x="46609" y="0"/>
                </a:lnTo>
                <a:lnTo>
                  <a:pt x="0" y="0"/>
                </a:lnTo>
                <a:lnTo>
                  <a:pt x="0" y="480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619334" y="705426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5">
                <a:moveTo>
                  <a:pt x="0" y="43627"/>
                </a:moveTo>
                <a:lnTo>
                  <a:pt x="42209" y="43627"/>
                </a:lnTo>
                <a:lnTo>
                  <a:pt x="42209" y="0"/>
                </a:lnTo>
                <a:lnTo>
                  <a:pt x="0" y="0"/>
                </a:lnTo>
                <a:lnTo>
                  <a:pt x="0" y="4362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718390" y="1321159"/>
            <a:ext cx="0" cy="882015"/>
          </a:xfrm>
          <a:custGeom>
            <a:avLst/>
            <a:gdLst/>
            <a:ahLst/>
            <a:cxnLst/>
            <a:rect l="l" t="t" r="r" b="b"/>
            <a:pathLst>
              <a:path h="882014">
                <a:moveTo>
                  <a:pt x="0" y="0"/>
                </a:moveTo>
                <a:lnTo>
                  <a:pt x="0" y="881992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697238" y="1323359"/>
            <a:ext cx="42545" cy="878205"/>
          </a:xfrm>
          <a:custGeom>
            <a:avLst/>
            <a:gdLst/>
            <a:ahLst/>
            <a:cxnLst/>
            <a:rect l="l" t="t" r="r" b="b"/>
            <a:pathLst>
              <a:path w="42544" h="878205">
                <a:moveTo>
                  <a:pt x="0" y="877592"/>
                </a:moveTo>
                <a:lnTo>
                  <a:pt x="42303" y="877592"/>
                </a:lnTo>
                <a:lnTo>
                  <a:pt x="42303" y="0"/>
                </a:lnTo>
                <a:lnTo>
                  <a:pt x="0" y="0"/>
                </a:lnTo>
                <a:lnTo>
                  <a:pt x="0" y="87759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718390" y="750780"/>
            <a:ext cx="0" cy="570865"/>
          </a:xfrm>
          <a:custGeom>
            <a:avLst/>
            <a:gdLst/>
            <a:ahLst/>
            <a:cxnLst/>
            <a:rect l="l" t="t" r="r" b="b"/>
            <a:pathLst>
              <a:path h="570865">
                <a:moveTo>
                  <a:pt x="0" y="0"/>
                </a:moveTo>
                <a:lnTo>
                  <a:pt x="0" y="570378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697238" y="752981"/>
            <a:ext cx="42545" cy="566420"/>
          </a:xfrm>
          <a:custGeom>
            <a:avLst/>
            <a:gdLst/>
            <a:ahLst/>
            <a:cxnLst/>
            <a:rect l="l" t="t" r="r" b="b"/>
            <a:pathLst>
              <a:path w="42544" h="566419">
                <a:moveTo>
                  <a:pt x="0" y="565978"/>
                </a:moveTo>
                <a:lnTo>
                  <a:pt x="42303" y="565978"/>
                </a:lnTo>
                <a:lnTo>
                  <a:pt x="42303" y="0"/>
                </a:lnTo>
                <a:lnTo>
                  <a:pt x="0" y="0"/>
                </a:lnTo>
                <a:lnTo>
                  <a:pt x="0" y="56597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95037" y="703225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89" h="47625">
                <a:moveTo>
                  <a:pt x="0" y="47555"/>
                </a:moveTo>
                <a:lnTo>
                  <a:pt x="46704" y="47555"/>
                </a:lnTo>
                <a:lnTo>
                  <a:pt x="46704" y="0"/>
                </a:lnTo>
                <a:lnTo>
                  <a:pt x="0" y="0"/>
                </a:lnTo>
                <a:lnTo>
                  <a:pt x="0" y="475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697238" y="705426"/>
            <a:ext cx="42545" cy="43180"/>
          </a:xfrm>
          <a:custGeom>
            <a:avLst/>
            <a:gdLst/>
            <a:ahLst/>
            <a:cxnLst/>
            <a:rect l="l" t="t" r="r" b="b"/>
            <a:pathLst>
              <a:path w="42544" h="43179">
                <a:moveTo>
                  <a:pt x="0" y="43154"/>
                </a:moveTo>
                <a:lnTo>
                  <a:pt x="42303" y="43154"/>
                </a:lnTo>
                <a:lnTo>
                  <a:pt x="42303" y="0"/>
                </a:lnTo>
                <a:lnTo>
                  <a:pt x="0" y="0"/>
                </a:lnTo>
                <a:lnTo>
                  <a:pt x="0" y="4315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796293" y="1317094"/>
            <a:ext cx="0" cy="886460"/>
          </a:xfrm>
          <a:custGeom>
            <a:avLst/>
            <a:gdLst/>
            <a:ahLst/>
            <a:cxnLst/>
            <a:rect l="l" t="t" r="r" b="b"/>
            <a:pathLst>
              <a:path h="886460">
                <a:moveTo>
                  <a:pt x="0" y="0"/>
                </a:moveTo>
                <a:lnTo>
                  <a:pt x="0" y="886058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775141" y="1319294"/>
            <a:ext cx="42545" cy="882015"/>
          </a:xfrm>
          <a:custGeom>
            <a:avLst/>
            <a:gdLst/>
            <a:ahLst/>
            <a:cxnLst/>
            <a:rect l="l" t="t" r="r" b="b"/>
            <a:pathLst>
              <a:path w="42544" h="882014">
                <a:moveTo>
                  <a:pt x="0" y="881657"/>
                </a:moveTo>
                <a:lnTo>
                  <a:pt x="42303" y="881657"/>
                </a:lnTo>
                <a:lnTo>
                  <a:pt x="42303" y="0"/>
                </a:lnTo>
                <a:lnTo>
                  <a:pt x="0" y="0"/>
                </a:lnTo>
                <a:lnTo>
                  <a:pt x="0" y="88165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796293" y="761937"/>
            <a:ext cx="0" cy="555625"/>
          </a:xfrm>
          <a:custGeom>
            <a:avLst/>
            <a:gdLst/>
            <a:ahLst/>
            <a:cxnLst/>
            <a:rect l="l" t="t" r="r" b="b"/>
            <a:pathLst>
              <a:path h="555625">
                <a:moveTo>
                  <a:pt x="0" y="0"/>
                </a:moveTo>
                <a:lnTo>
                  <a:pt x="0" y="555157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775141" y="764137"/>
            <a:ext cx="42545" cy="551180"/>
          </a:xfrm>
          <a:custGeom>
            <a:avLst/>
            <a:gdLst/>
            <a:ahLst/>
            <a:cxnLst/>
            <a:rect l="l" t="t" r="r" b="b"/>
            <a:pathLst>
              <a:path w="42544" h="551180">
                <a:moveTo>
                  <a:pt x="0" y="550756"/>
                </a:moveTo>
                <a:lnTo>
                  <a:pt x="42303" y="550756"/>
                </a:lnTo>
                <a:lnTo>
                  <a:pt x="42303" y="0"/>
                </a:lnTo>
                <a:lnTo>
                  <a:pt x="0" y="0"/>
                </a:lnTo>
                <a:lnTo>
                  <a:pt x="0" y="55075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772941" y="703225"/>
            <a:ext cx="46990" cy="59055"/>
          </a:xfrm>
          <a:custGeom>
            <a:avLst/>
            <a:gdLst/>
            <a:ahLst/>
            <a:cxnLst/>
            <a:rect l="l" t="t" r="r" b="b"/>
            <a:pathLst>
              <a:path w="46989" h="59054">
                <a:moveTo>
                  <a:pt x="0" y="58711"/>
                </a:moveTo>
                <a:lnTo>
                  <a:pt x="46704" y="58711"/>
                </a:lnTo>
                <a:lnTo>
                  <a:pt x="46704" y="0"/>
                </a:lnTo>
                <a:lnTo>
                  <a:pt x="0" y="0"/>
                </a:lnTo>
                <a:lnTo>
                  <a:pt x="0" y="587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775141" y="705426"/>
            <a:ext cx="42545" cy="54610"/>
          </a:xfrm>
          <a:custGeom>
            <a:avLst/>
            <a:gdLst/>
            <a:ahLst/>
            <a:cxnLst/>
            <a:rect l="l" t="t" r="r" b="b"/>
            <a:pathLst>
              <a:path w="42544" h="54609">
                <a:moveTo>
                  <a:pt x="0" y="54310"/>
                </a:moveTo>
                <a:lnTo>
                  <a:pt x="42303" y="54310"/>
                </a:lnTo>
                <a:lnTo>
                  <a:pt x="42303" y="0"/>
                </a:lnTo>
                <a:lnTo>
                  <a:pt x="0" y="0"/>
                </a:lnTo>
                <a:lnTo>
                  <a:pt x="0" y="5431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874197" y="1305276"/>
            <a:ext cx="0" cy="897890"/>
          </a:xfrm>
          <a:custGeom>
            <a:avLst/>
            <a:gdLst/>
            <a:ahLst/>
            <a:cxnLst/>
            <a:rect l="l" t="t" r="r" b="b"/>
            <a:pathLst>
              <a:path h="897889">
                <a:moveTo>
                  <a:pt x="0" y="0"/>
                </a:moveTo>
                <a:lnTo>
                  <a:pt x="0" y="897876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853045" y="1307476"/>
            <a:ext cx="42545" cy="894080"/>
          </a:xfrm>
          <a:custGeom>
            <a:avLst/>
            <a:gdLst/>
            <a:ahLst/>
            <a:cxnLst/>
            <a:rect l="l" t="t" r="r" b="b"/>
            <a:pathLst>
              <a:path w="42544" h="894080">
                <a:moveTo>
                  <a:pt x="0" y="893475"/>
                </a:moveTo>
                <a:lnTo>
                  <a:pt x="42303" y="893475"/>
                </a:lnTo>
                <a:lnTo>
                  <a:pt x="42303" y="0"/>
                </a:lnTo>
                <a:lnTo>
                  <a:pt x="0" y="0"/>
                </a:lnTo>
                <a:lnTo>
                  <a:pt x="0" y="89347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874197" y="761369"/>
            <a:ext cx="0" cy="544195"/>
          </a:xfrm>
          <a:custGeom>
            <a:avLst/>
            <a:gdLst/>
            <a:ahLst/>
            <a:cxnLst/>
            <a:rect l="l" t="t" r="r" b="b"/>
            <a:pathLst>
              <a:path h="544194">
                <a:moveTo>
                  <a:pt x="0" y="0"/>
                </a:moveTo>
                <a:lnTo>
                  <a:pt x="0" y="54390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853045" y="763569"/>
            <a:ext cx="42545" cy="539750"/>
          </a:xfrm>
          <a:custGeom>
            <a:avLst/>
            <a:gdLst/>
            <a:ahLst/>
            <a:cxnLst/>
            <a:rect l="l" t="t" r="r" b="b"/>
            <a:pathLst>
              <a:path w="42544" h="539750">
                <a:moveTo>
                  <a:pt x="0" y="539506"/>
                </a:moveTo>
                <a:lnTo>
                  <a:pt x="42303" y="539506"/>
                </a:lnTo>
                <a:lnTo>
                  <a:pt x="42303" y="0"/>
                </a:lnTo>
                <a:lnTo>
                  <a:pt x="0" y="0"/>
                </a:lnTo>
                <a:lnTo>
                  <a:pt x="0" y="53950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850844" y="703225"/>
            <a:ext cx="46990" cy="58419"/>
          </a:xfrm>
          <a:custGeom>
            <a:avLst/>
            <a:gdLst/>
            <a:ahLst/>
            <a:cxnLst/>
            <a:rect l="l" t="t" r="r" b="b"/>
            <a:pathLst>
              <a:path w="46989" h="58420">
                <a:moveTo>
                  <a:pt x="0" y="58144"/>
                </a:moveTo>
                <a:lnTo>
                  <a:pt x="46704" y="58144"/>
                </a:lnTo>
                <a:lnTo>
                  <a:pt x="46704" y="0"/>
                </a:lnTo>
                <a:lnTo>
                  <a:pt x="0" y="0"/>
                </a:lnTo>
                <a:lnTo>
                  <a:pt x="0" y="581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853045" y="705426"/>
            <a:ext cx="42545" cy="53975"/>
          </a:xfrm>
          <a:custGeom>
            <a:avLst/>
            <a:gdLst/>
            <a:ahLst/>
            <a:cxnLst/>
            <a:rect l="l" t="t" r="r" b="b"/>
            <a:pathLst>
              <a:path w="42544" h="53975">
                <a:moveTo>
                  <a:pt x="0" y="53743"/>
                </a:moveTo>
                <a:lnTo>
                  <a:pt x="42303" y="53743"/>
                </a:lnTo>
                <a:lnTo>
                  <a:pt x="42303" y="0"/>
                </a:lnTo>
                <a:lnTo>
                  <a:pt x="0" y="0"/>
                </a:lnTo>
                <a:lnTo>
                  <a:pt x="0" y="5374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52100" y="1307451"/>
            <a:ext cx="0" cy="895985"/>
          </a:xfrm>
          <a:custGeom>
            <a:avLst/>
            <a:gdLst/>
            <a:ahLst/>
            <a:cxnLst/>
            <a:rect l="l" t="t" r="r" b="b"/>
            <a:pathLst>
              <a:path h="895985">
                <a:moveTo>
                  <a:pt x="0" y="0"/>
                </a:moveTo>
                <a:lnTo>
                  <a:pt x="0" y="895701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930948" y="1309651"/>
            <a:ext cx="42545" cy="891540"/>
          </a:xfrm>
          <a:custGeom>
            <a:avLst/>
            <a:gdLst/>
            <a:ahLst/>
            <a:cxnLst/>
            <a:rect l="l" t="t" r="r" b="b"/>
            <a:pathLst>
              <a:path w="42544" h="891539">
                <a:moveTo>
                  <a:pt x="0" y="891301"/>
                </a:moveTo>
                <a:lnTo>
                  <a:pt x="42303" y="891301"/>
                </a:lnTo>
                <a:lnTo>
                  <a:pt x="42303" y="0"/>
                </a:lnTo>
                <a:lnTo>
                  <a:pt x="0" y="0"/>
                </a:lnTo>
                <a:lnTo>
                  <a:pt x="0" y="89130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952100" y="756264"/>
            <a:ext cx="0" cy="551815"/>
          </a:xfrm>
          <a:custGeom>
            <a:avLst/>
            <a:gdLst/>
            <a:ahLst/>
            <a:cxnLst/>
            <a:rect l="l" t="t" r="r" b="b"/>
            <a:pathLst>
              <a:path h="551815">
                <a:moveTo>
                  <a:pt x="0" y="0"/>
                </a:moveTo>
                <a:lnTo>
                  <a:pt x="0" y="55118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930948" y="758464"/>
            <a:ext cx="42545" cy="547370"/>
          </a:xfrm>
          <a:custGeom>
            <a:avLst/>
            <a:gdLst/>
            <a:ahLst/>
            <a:cxnLst/>
            <a:rect l="l" t="t" r="r" b="b"/>
            <a:pathLst>
              <a:path w="42544" h="547369">
                <a:moveTo>
                  <a:pt x="0" y="546786"/>
                </a:moveTo>
                <a:lnTo>
                  <a:pt x="42303" y="546786"/>
                </a:lnTo>
                <a:lnTo>
                  <a:pt x="42303" y="0"/>
                </a:lnTo>
                <a:lnTo>
                  <a:pt x="0" y="0"/>
                </a:lnTo>
                <a:lnTo>
                  <a:pt x="0" y="54678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928748" y="703225"/>
            <a:ext cx="46990" cy="53340"/>
          </a:xfrm>
          <a:custGeom>
            <a:avLst/>
            <a:gdLst/>
            <a:ahLst/>
            <a:cxnLst/>
            <a:rect l="l" t="t" r="r" b="b"/>
            <a:pathLst>
              <a:path w="46989" h="53340">
                <a:moveTo>
                  <a:pt x="0" y="53038"/>
                </a:moveTo>
                <a:lnTo>
                  <a:pt x="46704" y="53038"/>
                </a:lnTo>
                <a:lnTo>
                  <a:pt x="46704" y="0"/>
                </a:lnTo>
                <a:lnTo>
                  <a:pt x="0" y="0"/>
                </a:lnTo>
                <a:lnTo>
                  <a:pt x="0" y="530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930948" y="705426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0" y="48638"/>
                </a:moveTo>
                <a:lnTo>
                  <a:pt x="42303" y="48638"/>
                </a:lnTo>
                <a:lnTo>
                  <a:pt x="42303" y="0"/>
                </a:lnTo>
                <a:lnTo>
                  <a:pt x="0" y="0"/>
                </a:lnTo>
                <a:lnTo>
                  <a:pt x="0" y="4863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030004" y="1311610"/>
            <a:ext cx="0" cy="891540"/>
          </a:xfrm>
          <a:custGeom>
            <a:avLst/>
            <a:gdLst/>
            <a:ahLst/>
            <a:cxnLst/>
            <a:rect l="l" t="t" r="r" b="b"/>
            <a:pathLst>
              <a:path h="891539">
                <a:moveTo>
                  <a:pt x="0" y="0"/>
                </a:moveTo>
                <a:lnTo>
                  <a:pt x="0" y="891541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008852" y="1313811"/>
            <a:ext cx="42545" cy="887730"/>
          </a:xfrm>
          <a:custGeom>
            <a:avLst/>
            <a:gdLst/>
            <a:ahLst/>
            <a:cxnLst/>
            <a:rect l="l" t="t" r="r" b="b"/>
            <a:pathLst>
              <a:path w="42544" h="887730">
                <a:moveTo>
                  <a:pt x="0" y="887141"/>
                </a:moveTo>
                <a:lnTo>
                  <a:pt x="42303" y="887141"/>
                </a:lnTo>
                <a:lnTo>
                  <a:pt x="42303" y="0"/>
                </a:lnTo>
                <a:lnTo>
                  <a:pt x="0" y="0"/>
                </a:lnTo>
                <a:lnTo>
                  <a:pt x="0" y="88714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030004" y="745202"/>
            <a:ext cx="0" cy="566420"/>
          </a:xfrm>
          <a:custGeom>
            <a:avLst/>
            <a:gdLst/>
            <a:ahLst/>
            <a:cxnLst/>
            <a:rect l="l" t="t" r="r" b="b"/>
            <a:pathLst>
              <a:path h="566419">
                <a:moveTo>
                  <a:pt x="0" y="0"/>
                </a:moveTo>
                <a:lnTo>
                  <a:pt x="0" y="566407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008852" y="747403"/>
            <a:ext cx="42545" cy="562610"/>
          </a:xfrm>
          <a:custGeom>
            <a:avLst/>
            <a:gdLst/>
            <a:ahLst/>
            <a:cxnLst/>
            <a:rect l="l" t="t" r="r" b="b"/>
            <a:pathLst>
              <a:path w="42544" h="562610">
                <a:moveTo>
                  <a:pt x="0" y="562007"/>
                </a:moveTo>
                <a:lnTo>
                  <a:pt x="42303" y="562007"/>
                </a:lnTo>
                <a:lnTo>
                  <a:pt x="42303" y="0"/>
                </a:lnTo>
                <a:lnTo>
                  <a:pt x="0" y="0"/>
                </a:lnTo>
                <a:lnTo>
                  <a:pt x="0" y="56200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006652" y="703225"/>
            <a:ext cx="46990" cy="42545"/>
          </a:xfrm>
          <a:custGeom>
            <a:avLst/>
            <a:gdLst/>
            <a:ahLst/>
            <a:cxnLst/>
            <a:rect l="l" t="t" r="r" b="b"/>
            <a:pathLst>
              <a:path w="46989" h="42545">
                <a:moveTo>
                  <a:pt x="0" y="41977"/>
                </a:moveTo>
                <a:lnTo>
                  <a:pt x="46704" y="41977"/>
                </a:lnTo>
                <a:lnTo>
                  <a:pt x="46704" y="0"/>
                </a:lnTo>
                <a:lnTo>
                  <a:pt x="0" y="0"/>
                </a:lnTo>
                <a:lnTo>
                  <a:pt x="0" y="4197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008852" y="705426"/>
            <a:ext cx="42545" cy="38100"/>
          </a:xfrm>
          <a:custGeom>
            <a:avLst/>
            <a:gdLst/>
            <a:ahLst/>
            <a:cxnLst/>
            <a:rect l="l" t="t" r="r" b="b"/>
            <a:pathLst>
              <a:path w="42544" h="38100">
                <a:moveTo>
                  <a:pt x="0" y="37576"/>
                </a:moveTo>
                <a:lnTo>
                  <a:pt x="42303" y="37576"/>
                </a:lnTo>
                <a:lnTo>
                  <a:pt x="42303" y="0"/>
                </a:lnTo>
                <a:lnTo>
                  <a:pt x="0" y="0"/>
                </a:lnTo>
                <a:lnTo>
                  <a:pt x="0" y="3757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107907" y="1322956"/>
            <a:ext cx="0" cy="880744"/>
          </a:xfrm>
          <a:custGeom>
            <a:avLst/>
            <a:gdLst/>
            <a:ahLst/>
            <a:cxnLst/>
            <a:rect l="l" t="t" r="r" b="b"/>
            <a:pathLst>
              <a:path h="880744">
                <a:moveTo>
                  <a:pt x="0" y="0"/>
                </a:moveTo>
                <a:lnTo>
                  <a:pt x="0" y="880196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086755" y="1325156"/>
            <a:ext cx="42545" cy="876300"/>
          </a:xfrm>
          <a:custGeom>
            <a:avLst/>
            <a:gdLst/>
            <a:ahLst/>
            <a:cxnLst/>
            <a:rect l="l" t="t" r="r" b="b"/>
            <a:pathLst>
              <a:path w="42544" h="876300">
                <a:moveTo>
                  <a:pt x="0" y="875796"/>
                </a:moveTo>
                <a:lnTo>
                  <a:pt x="42303" y="875796"/>
                </a:lnTo>
                <a:lnTo>
                  <a:pt x="42303" y="0"/>
                </a:lnTo>
                <a:lnTo>
                  <a:pt x="0" y="0"/>
                </a:lnTo>
                <a:lnTo>
                  <a:pt x="0" y="8757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107907" y="744919"/>
            <a:ext cx="0" cy="578485"/>
          </a:xfrm>
          <a:custGeom>
            <a:avLst/>
            <a:gdLst/>
            <a:ahLst/>
            <a:cxnLst/>
            <a:rect l="l" t="t" r="r" b="b"/>
            <a:pathLst>
              <a:path h="578485">
                <a:moveTo>
                  <a:pt x="0" y="0"/>
                </a:moveTo>
                <a:lnTo>
                  <a:pt x="0" y="57803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086755" y="747119"/>
            <a:ext cx="42545" cy="574040"/>
          </a:xfrm>
          <a:custGeom>
            <a:avLst/>
            <a:gdLst/>
            <a:ahLst/>
            <a:cxnLst/>
            <a:rect l="l" t="t" r="r" b="b"/>
            <a:pathLst>
              <a:path w="42544" h="574040">
                <a:moveTo>
                  <a:pt x="0" y="573636"/>
                </a:moveTo>
                <a:lnTo>
                  <a:pt x="42303" y="573636"/>
                </a:lnTo>
                <a:lnTo>
                  <a:pt x="42303" y="0"/>
                </a:lnTo>
                <a:lnTo>
                  <a:pt x="0" y="0"/>
                </a:lnTo>
                <a:lnTo>
                  <a:pt x="0" y="57363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084555" y="703225"/>
            <a:ext cx="46990" cy="41910"/>
          </a:xfrm>
          <a:custGeom>
            <a:avLst/>
            <a:gdLst/>
            <a:ahLst/>
            <a:cxnLst/>
            <a:rect l="l" t="t" r="r" b="b"/>
            <a:pathLst>
              <a:path w="46989" h="41909">
                <a:moveTo>
                  <a:pt x="0" y="41693"/>
                </a:moveTo>
                <a:lnTo>
                  <a:pt x="46704" y="41693"/>
                </a:lnTo>
                <a:lnTo>
                  <a:pt x="46704" y="0"/>
                </a:lnTo>
                <a:lnTo>
                  <a:pt x="0" y="0"/>
                </a:lnTo>
                <a:lnTo>
                  <a:pt x="0" y="416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086755" y="705426"/>
            <a:ext cx="42545" cy="37465"/>
          </a:xfrm>
          <a:custGeom>
            <a:avLst/>
            <a:gdLst/>
            <a:ahLst/>
            <a:cxnLst/>
            <a:rect l="l" t="t" r="r" b="b"/>
            <a:pathLst>
              <a:path w="42544" h="37465">
                <a:moveTo>
                  <a:pt x="0" y="37293"/>
                </a:moveTo>
                <a:lnTo>
                  <a:pt x="42303" y="37293"/>
                </a:lnTo>
                <a:lnTo>
                  <a:pt x="42303" y="0"/>
                </a:lnTo>
                <a:lnTo>
                  <a:pt x="0" y="0"/>
                </a:lnTo>
                <a:lnTo>
                  <a:pt x="0" y="372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185811" y="1328155"/>
            <a:ext cx="0" cy="875030"/>
          </a:xfrm>
          <a:custGeom>
            <a:avLst/>
            <a:gdLst/>
            <a:ahLst/>
            <a:cxnLst/>
            <a:rect l="l" t="t" r="r" b="b"/>
            <a:pathLst>
              <a:path h="875030">
                <a:moveTo>
                  <a:pt x="0" y="0"/>
                </a:moveTo>
                <a:lnTo>
                  <a:pt x="0" y="874996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164659" y="1330356"/>
            <a:ext cx="42545" cy="871219"/>
          </a:xfrm>
          <a:custGeom>
            <a:avLst/>
            <a:gdLst/>
            <a:ahLst/>
            <a:cxnLst/>
            <a:rect l="l" t="t" r="r" b="b"/>
            <a:pathLst>
              <a:path w="42544" h="871219">
                <a:moveTo>
                  <a:pt x="0" y="870596"/>
                </a:moveTo>
                <a:lnTo>
                  <a:pt x="42303" y="870596"/>
                </a:lnTo>
                <a:lnTo>
                  <a:pt x="42303" y="0"/>
                </a:lnTo>
                <a:lnTo>
                  <a:pt x="0" y="0"/>
                </a:lnTo>
                <a:lnTo>
                  <a:pt x="0" y="8705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185811" y="734519"/>
            <a:ext cx="0" cy="593725"/>
          </a:xfrm>
          <a:custGeom>
            <a:avLst/>
            <a:gdLst/>
            <a:ahLst/>
            <a:cxnLst/>
            <a:rect l="l" t="t" r="r" b="b"/>
            <a:pathLst>
              <a:path h="593725">
                <a:moveTo>
                  <a:pt x="0" y="0"/>
                </a:moveTo>
                <a:lnTo>
                  <a:pt x="0" y="59363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164659" y="736719"/>
            <a:ext cx="42545" cy="589280"/>
          </a:xfrm>
          <a:custGeom>
            <a:avLst/>
            <a:gdLst/>
            <a:ahLst/>
            <a:cxnLst/>
            <a:rect l="l" t="t" r="r" b="b"/>
            <a:pathLst>
              <a:path w="42544" h="589280">
                <a:moveTo>
                  <a:pt x="0" y="589235"/>
                </a:moveTo>
                <a:lnTo>
                  <a:pt x="42303" y="589235"/>
                </a:lnTo>
                <a:lnTo>
                  <a:pt x="42303" y="0"/>
                </a:lnTo>
                <a:lnTo>
                  <a:pt x="0" y="0"/>
                </a:lnTo>
                <a:lnTo>
                  <a:pt x="0" y="58923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162459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293"/>
                </a:moveTo>
                <a:lnTo>
                  <a:pt x="46704" y="31293"/>
                </a:lnTo>
                <a:lnTo>
                  <a:pt x="46704" y="0"/>
                </a:lnTo>
                <a:lnTo>
                  <a:pt x="0" y="0"/>
                </a:lnTo>
                <a:lnTo>
                  <a:pt x="0" y="312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164659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893"/>
                </a:moveTo>
                <a:lnTo>
                  <a:pt x="42303" y="26893"/>
                </a:lnTo>
                <a:lnTo>
                  <a:pt x="42303" y="0"/>
                </a:lnTo>
                <a:lnTo>
                  <a:pt x="0" y="0"/>
                </a:lnTo>
                <a:lnTo>
                  <a:pt x="0" y="268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263714" y="1347537"/>
            <a:ext cx="0" cy="855980"/>
          </a:xfrm>
          <a:custGeom>
            <a:avLst/>
            <a:gdLst/>
            <a:ahLst/>
            <a:cxnLst/>
            <a:rect l="l" t="t" r="r" b="b"/>
            <a:pathLst>
              <a:path h="855980">
                <a:moveTo>
                  <a:pt x="0" y="0"/>
                </a:moveTo>
                <a:lnTo>
                  <a:pt x="0" y="855615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242562" y="1349737"/>
            <a:ext cx="42545" cy="851535"/>
          </a:xfrm>
          <a:custGeom>
            <a:avLst/>
            <a:gdLst/>
            <a:ahLst/>
            <a:cxnLst/>
            <a:rect l="l" t="t" r="r" b="b"/>
            <a:pathLst>
              <a:path w="42544" h="851535">
                <a:moveTo>
                  <a:pt x="0" y="851214"/>
                </a:moveTo>
                <a:lnTo>
                  <a:pt x="42303" y="851214"/>
                </a:lnTo>
                <a:lnTo>
                  <a:pt x="42303" y="0"/>
                </a:lnTo>
                <a:lnTo>
                  <a:pt x="0" y="0"/>
                </a:lnTo>
                <a:lnTo>
                  <a:pt x="0" y="85121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263714" y="734141"/>
            <a:ext cx="0" cy="613410"/>
          </a:xfrm>
          <a:custGeom>
            <a:avLst/>
            <a:gdLst/>
            <a:ahLst/>
            <a:cxnLst/>
            <a:rect l="l" t="t" r="r" b="b"/>
            <a:pathLst>
              <a:path h="613410">
                <a:moveTo>
                  <a:pt x="0" y="0"/>
                </a:moveTo>
                <a:lnTo>
                  <a:pt x="0" y="613395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242562" y="736341"/>
            <a:ext cx="42545" cy="609600"/>
          </a:xfrm>
          <a:custGeom>
            <a:avLst/>
            <a:gdLst/>
            <a:ahLst/>
            <a:cxnLst/>
            <a:rect l="l" t="t" r="r" b="b"/>
            <a:pathLst>
              <a:path w="42544" h="609600">
                <a:moveTo>
                  <a:pt x="0" y="608995"/>
                </a:moveTo>
                <a:lnTo>
                  <a:pt x="42303" y="608995"/>
                </a:lnTo>
                <a:lnTo>
                  <a:pt x="42303" y="0"/>
                </a:lnTo>
                <a:lnTo>
                  <a:pt x="0" y="0"/>
                </a:lnTo>
                <a:lnTo>
                  <a:pt x="0" y="60899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240362" y="703225"/>
            <a:ext cx="46990" cy="31115"/>
          </a:xfrm>
          <a:custGeom>
            <a:avLst/>
            <a:gdLst/>
            <a:ahLst/>
            <a:cxnLst/>
            <a:rect l="l" t="t" r="r" b="b"/>
            <a:pathLst>
              <a:path w="46989" h="31115">
                <a:moveTo>
                  <a:pt x="0" y="30915"/>
                </a:moveTo>
                <a:lnTo>
                  <a:pt x="46704" y="30915"/>
                </a:lnTo>
                <a:lnTo>
                  <a:pt x="46704" y="0"/>
                </a:lnTo>
                <a:lnTo>
                  <a:pt x="0" y="0"/>
                </a:lnTo>
                <a:lnTo>
                  <a:pt x="0" y="3091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242562" y="705426"/>
            <a:ext cx="42545" cy="26670"/>
          </a:xfrm>
          <a:custGeom>
            <a:avLst/>
            <a:gdLst/>
            <a:ahLst/>
            <a:cxnLst/>
            <a:rect l="l" t="t" r="r" b="b"/>
            <a:pathLst>
              <a:path w="42544" h="26670">
                <a:moveTo>
                  <a:pt x="0" y="26515"/>
                </a:moveTo>
                <a:lnTo>
                  <a:pt x="42303" y="26515"/>
                </a:lnTo>
                <a:lnTo>
                  <a:pt x="42303" y="0"/>
                </a:lnTo>
                <a:lnTo>
                  <a:pt x="0" y="0"/>
                </a:lnTo>
                <a:lnTo>
                  <a:pt x="0" y="2651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341618" y="1349711"/>
            <a:ext cx="0" cy="853440"/>
          </a:xfrm>
          <a:custGeom>
            <a:avLst/>
            <a:gdLst/>
            <a:ahLst/>
            <a:cxnLst/>
            <a:rect l="l" t="t" r="r" b="b"/>
            <a:pathLst>
              <a:path h="853439">
                <a:moveTo>
                  <a:pt x="0" y="0"/>
                </a:moveTo>
                <a:lnTo>
                  <a:pt x="0" y="853440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20466" y="1351911"/>
            <a:ext cx="42545" cy="849630"/>
          </a:xfrm>
          <a:custGeom>
            <a:avLst/>
            <a:gdLst/>
            <a:ahLst/>
            <a:cxnLst/>
            <a:rect l="l" t="t" r="r" b="b"/>
            <a:pathLst>
              <a:path w="42544" h="849630">
                <a:moveTo>
                  <a:pt x="0" y="849040"/>
                </a:moveTo>
                <a:lnTo>
                  <a:pt x="42303" y="849040"/>
                </a:lnTo>
                <a:lnTo>
                  <a:pt x="42303" y="0"/>
                </a:lnTo>
                <a:lnTo>
                  <a:pt x="0" y="0"/>
                </a:lnTo>
                <a:lnTo>
                  <a:pt x="0" y="84904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341618" y="734235"/>
            <a:ext cx="0" cy="615950"/>
          </a:xfrm>
          <a:custGeom>
            <a:avLst/>
            <a:gdLst/>
            <a:ahLst/>
            <a:cxnLst/>
            <a:rect l="l" t="t" r="r" b="b"/>
            <a:pathLst>
              <a:path h="615950">
                <a:moveTo>
                  <a:pt x="0" y="0"/>
                </a:moveTo>
                <a:lnTo>
                  <a:pt x="0" y="615475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320466" y="736436"/>
            <a:ext cx="42545" cy="611505"/>
          </a:xfrm>
          <a:custGeom>
            <a:avLst/>
            <a:gdLst/>
            <a:ahLst/>
            <a:cxnLst/>
            <a:rect l="l" t="t" r="r" b="b"/>
            <a:pathLst>
              <a:path w="42544" h="611505">
                <a:moveTo>
                  <a:pt x="0" y="611075"/>
                </a:moveTo>
                <a:lnTo>
                  <a:pt x="42303" y="611075"/>
                </a:lnTo>
                <a:lnTo>
                  <a:pt x="42303" y="0"/>
                </a:lnTo>
                <a:lnTo>
                  <a:pt x="0" y="0"/>
                </a:lnTo>
                <a:lnTo>
                  <a:pt x="0" y="61107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18266" y="703225"/>
            <a:ext cx="46990" cy="31115"/>
          </a:xfrm>
          <a:custGeom>
            <a:avLst/>
            <a:gdLst/>
            <a:ahLst/>
            <a:cxnLst/>
            <a:rect l="l" t="t" r="r" b="b"/>
            <a:pathLst>
              <a:path w="46989" h="31115">
                <a:moveTo>
                  <a:pt x="0" y="31010"/>
                </a:moveTo>
                <a:lnTo>
                  <a:pt x="46704" y="31010"/>
                </a:lnTo>
                <a:lnTo>
                  <a:pt x="46704" y="0"/>
                </a:lnTo>
                <a:lnTo>
                  <a:pt x="0" y="0"/>
                </a:lnTo>
                <a:lnTo>
                  <a:pt x="0" y="310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320466" y="705426"/>
            <a:ext cx="42545" cy="26670"/>
          </a:xfrm>
          <a:custGeom>
            <a:avLst/>
            <a:gdLst/>
            <a:ahLst/>
            <a:cxnLst/>
            <a:rect l="l" t="t" r="r" b="b"/>
            <a:pathLst>
              <a:path w="42544" h="26670">
                <a:moveTo>
                  <a:pt x="0" y="26609"/>
                </a:moveTo>
                <a:lnTo>
                  <a:pt x="42303" y="26609"/>
                </a:lnTo>
                <a:lnTo>
                  <a:pt x="42303" y="0"/>
                </a:lnTo>
                <a:lnTo>
                  <a:pt x="0" y="0"/>
                </a:lnTo>
                <a:lnTo>
                  <a:pt x="0" y="2660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419521" y="1352642"/>
            <a:ext cx="0" cy="850900"/>
          </a:xfrm>
          <a:custGeom>
            <a:avLst/>
            <a:gdLst/>
            <a:ahLst/>
            <a:cxnLst/>
            <a:rect l="l" t="t" r="r" b="b"/>
            <a:pathLst>
              <a:path h="850900">
                <a:moveTo>
                  <a:pt x="0" y="0"/>
                </a:moveTo>
                <a:lnTo>
                  <a:pt x="0" y="850510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398369" y="1354842"/>
            <a:ext cx="42545" cy="846455"/>
          </a:xfrm>
          <a:custGeom>
            <a:avLst/>
            <a:gdLst/>
            <a:ahLst/>
            <a:cxnLst/>
            <a:rect l="l" t="t" r="r" b="b"/>
            <a:pathLst>
              <a:path w="42544" h="846455">
                <a:moveTo>
                  <a:pt x="0" y="846109"/>
                </a:moveTo>
                <a:lnTo>
                  <a:pt x="42303" y="846109"/>
                </a:lnTo>
                <a:lnTo>
                  <a:pt x="42303" y="0"/>
                </a:lnTo>
                <a:lnTo>
                  <a:pt x="0" y="0"/>
                </a:lnTo>
                <a:lnTo>
                  <a:pt x="0" y="84610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419521" y="739341"/>
            <a:ext cx="0" cy="613410"/>
          </a:xfrm>
          <a:custGeom>
            <a:avLst/>
            <a:gdLst/>
            <a:ahLst/>
            <a:cxnLst/>
            <a:rect l="l" t="t" r="r" b="b"/>
            <a:pathLst>
              <a:path h="613410">
                <a:moveTo>
                  <a:pt x="0" y="0"/>
                </a:moveTo>
                <a:lnTo>
                  <a:pt x="0" y="613301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398369" y="741541"/>
            <a:ext cx="42545" cy="608965"/>
          </a:xfrm>
          <a:custGeom>
            <a:avLst/>
            <a:gdLst/>
            <a:ahLst/>
            <a:cxnLst/>
            <a:rect l="l" t="t" r="r" b="b"/>
            <a:pathLst>
              <a:path w="42544" h="608965">
                <a:moveTo>
                  <a:pt x="0" y="608900"/>
                </a:moveTo>
                <a:lnTo>
                  <a:pt x="42303" y="608900"/>
                </a:lnTo>
                <a:lnTo>
                  <a:pt x="42303" y="0"/>
                </a:lnTo>
                <a:lnTo>
                  <a:pt x="0" y="0"/>
                </a:lnTo>
                <a:lnTo>
                  <a:pt x="0" y="60890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96169" y="703225"/>
            <a:ext cx="46990" cy="36195"/>
          </a:xfrm>
          <a:custGeom>
            <a:avLst/>
            <a:gdLst/>
            <a:ahLst/>
            <a:cxnLst/>
            <a:rect l="l" t="t" r="r" b="b"/>
            <a:pathLst>
              <a:path w="46989" h="36195">
                <a:moveTo>
                  <a:pt x="0" y="36115"/>
                </a:moveTo>
                <a:lnTo>
                  <a:pt x="46704" y="36115"/>
                </a:lnTo>
                <a:lnTo>
                  <a:pt x="46704" y="0"/>
                </a:lnTo>
                <a:lnTo>
                  <a:pt x="0" y="0"/>
                </a:lnTo>
                <a:lnTo>
                  <a:pt x="0" y="3611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398369" y="705426"/>
            <a:ext cx="42545" cy="31750"/>
          </a:xfrm>
          <a:custGeom>
            <a:avLst/>
            <a:gdLst/>
            <a:ahLst/>
            <a:cxnLst/>
            <a:rect l="l" t="t" r="r" b="b"/>
            <a:pathLst>
              <a:path w="42544" h="31750">
                <a:moveTo>
                  <a:pt x="0" y="31715"/>
                </a:moveTo>
                <a:lnTo>
                  <a:pt x="42303" y="31715"/>
                </a:lnTo>
                <a:lnTo>
                  <a:pt x="42303" y="0"/>
                </a:lnTo>
                <a:lnTo>
                  <a:pt x="0" y="0"/>
                </a:lnTo>
                <a:lnTo>
                  <a:pt x="0" y="3171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497425" y="1337988"/>
            <a:ext cx="0" cy="865505"/>
          </a:xfrm>
          <a:custGeom>
            <a:avLst/>
            <a:gdLst/>
            <a:ahLst/>
            <a:cxnLst/>
            <a:rect l="l" t="t" r="r" b="b"/>
            <a:pathLst>
              <a:path h="865505">
                <a:moveTo>
                  <a:pt x="0" y="0"/>
                </a:moveTo>
                <a:lnTo>
                  <a:pt x="0" y="865164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476273" y="1340188"/>
            <a:ext cx="42545" cy="861060"/>
          </a:xfrm>
          <a:custGeom>
            <a:avLst/>
            <a:gdLst/>
            <a:ahLst/>
            <a:cxnLst/>
            <a:rect l="l" t="t" r="r" b="b"/>
            <a:pathLst>
              <a:path w="42544" h="861060">
                <a:moveTo>
                  <a:pt x="0" y="860763"/>
                </a:moveTo>
                <a:lnTo>
                  <a:pt x="42303" y="860763"/>
                </a:lnTo>
                <a:lnTo>
                  <a:pt x="42303" y="0"/>
                </a:lnTo>
                <a:lnTo>
                  <a:pt x="0" y="0"/>
                </a:lnTo>
                <a:lnTo>
                  <a:pt x="0" y="86076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497425" y="733952"/>
            <a:ext cx="0" cy="604520"/>
          </a:xfrm>
          <a:custGeom>
            <a:avLst/>
            <a:gdLst/>
            <a:ahLst/>
            <a:cxnLst/>
            <a:rect l="l" t="t" r="r" b="b"/>
            <a:pathLst>
              <a:path h="604519">
                <a:moveTo>
                  <a:pt x="0" y="0"/>
                </a:moveTo>
                <a:lnTo>
                  <a:pt x="0" y="60403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476273" y="736152"/>
            <a:ext cx="42545" cy="600075"/>
          </a:xfrm>
          <a:custGeom>
            <a:avLst/>
            <a:gdLst/>
            <a:ahLst/>
            <a:cxnLst/>
            <a:rect l="l" t="t" r="r" b="b"/>
            <a:pathLst>
              <a:path w="42544" h="600075">
                <a:moveTo>
                  <a:pt x="0" y="599635"/>
                </a:moveTo>
                <a:lnTo>
                  <a:pt x="42303" y="599635"/>
                </a:lnTo>
                <a:lnTo>
                  <a:pt x="42303" y="0"/>
                </a:lnTo>
                <a:lnTo>
                  <a:pt x="0" y="0"/>
                </a:lnTo>
                <a:lnTo>
                  <a:pt x="0" y="59963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474073" y="703225"/>
            <a:ext cx="46990" cy="31115"/>
          </a:xfrm>
          <a:custGeom>
            <a:avLst/>
            <a:gdLst/>
            <a:ahLst/>
            <a:cxnLst/>
            <a:rect l="l" t="t" r="r" b="b"/>
            <a:pathLst>
              <a:path w="46989" h="31115">
                <a:moveTo>
                  <a:pt x="0" y="30726"/>
                </a:moveTo>
                <a:lnTo>
                  <a:pt x="46704" y="30726"/>
                </a:lnTo>
                <a:lnTo>
                  <a:pt x="46704" y="0"/>
                </a:lnTo>
                <a:lnTo>
                  <a:pt x="0" y="0"/>
                </a:lnTo>
                <a:lnTo>
                  <a:pt x="0" y="3072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476273" y="705426"/>
            <a:ext cx="42545" cy="26670"/>
          </a:xfrm>
          <a:custGeom>
            <a:avLst/>
            <a:gdLst/>
            <a:ahLst/>
            <a:cxnLst/>
            <a:rect l="l" t="t" r="r" b="b"/>
            <a:pathLst>
              <a:path w="42544" h="26670">
                <a:moveTo>
                  <a:pt x="0" y="26326"/>
                </a:moveTo>
                <a:lnTo>
                  <a:pt x="42303" y="26326"/>
                </a:lnTo>
                <a:lnTo>
                  <a:pt x="42303" y="0"/>
                </a:lnTo>
                <a:lnTo>
                  <a:pt x="0" y="0"/>
                </a:lnTo>
                <a:lnTo>
                  <a:pt x="0" y="2632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575376" y="1335057"/>
            <a:ext cx="0" cy="868680"/>
          </a:xfrm>
          <a:custGeom>
            <a:avLst/>
            <a:gdLst/>
            <a:ahLst/>
            <a:cxnLst/>
            <a:rect l="l" t="t" r="r" b="b"/>
            <a:pathLst>
              <a:path h="868680">
                <a:moveTo>
                  <a:pt x="0" y="0"/>
                </a:moveTo>
                <a:lnTo>
                  <a:pt x="0" y="868095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554271" y="1337257"/>
            <a:ext cx="42545" cy="864235"/>
          </a:xfrm>
          <a:custGeom>
            <a:avLst/>
            <a:gdLst/>
            <a:ahLst/>
            <a:cxnLst/>
            <a:rect l="l" t="t" r="r" b="b"/>
            <a:pathLst>
              <a:path w="42544" h="864235">
                <a:moveTo>
                  <a:pt x="0" y="863694"/>
                </a:moveTo>
                <a:lnTo>
                  <a:pt x="42209" y="863694"/>
                </a:lnTo>
                <a:lnTo>
                  <a:pt x="42209" y="0"/>
                </a:lnTo>
                <a:lnTo>
                  <a:pt x="0" y="0"/>
                </a:lnTo>
                <a:lnTo>
                  <a:pt x="0" y="86369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575376" y="739152"/>
            <a:ext cx="0" cy="596265"/>
          </a:xfrm>
          <a:custGeom>
            <a:avLst/>
            <a:gdLst/>
            <a:ahLst/>
            <a:cxnLst/>
            <a:rect l="l" t="t" r="r" b="b"/>
            <a:pathLst>
              <a:path h="596265">
                <a:moveTo>
                  <a:pt x="0" y="0"/>
                </a:moveTo>
                <a:lnTo>
                  <a:pt x="0" y="595905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554271" y="741352"/>
            <a:ext cx="42545" cy="591820"/>
          </a:xfrm>
          <a:custGeom>
            <a:avLst/>
            <a:gdLst/>
            <a:ahLst/>
            <a:cxnLst/>
            <a:rect l="l" t="t" r="r" b="b"/>
            <a:pathLst>
              <a:path w="42544" h="591819">
                <a:moveTo>
                  <a:pt x="0" y="591504"/>
                </a:moveTo>
                <a:lnTo>
                  <a:pt x="42209" y="591504"/>
                </a:lnTo>
                <a:lnTo>
                  <a:pt x="42209" y="0"/>
                </a:lnTo>
                <a:lnTo>
                  <a:pt x="0" y="0"/>
                </a:lnTo>
                <a:lnTo>
                  <a:pt x="0" y="59150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552071" y="703225"/>
            <a:ext cx="46990" cy="36195"/>
          </a:xfrm>
          <a:custGeom>
            <a:avLst/>
            <a:gdLst/>
            <a:ahLst/>
            <a:cxnLst/>
            <a:rect l="l" t="t" r="r" b="b"/>
            <a:pathLst>
              <a:path w="46989" h="36195">
                <a:moveTo>
                  <a:pt x="0" y="35926"/>
                </a:moveTo>
                <a:lnTo>
                  <a:pt x="46609" y="35926"/>
                </a:lnTo>
                <a:lnTo>
                  <a:pt x="46609" y="0"/>
                </a:lnTo>
                <a:lnTo>
                  <a:pt x="0" y="0"/>
                </a:lnTo>
                <a:lnTo>
                  <a:pt x="0" y="3592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554271" y="705426"/>
            <a:ext cx="42545" cy="31750"/>
          </a:xfrm>
          <a:custGeom>
            <a:avLst/>
            <a:gdLst/>
            <a:ahLst/>
            <a:cxnLst/>
            <a:rect l="l" t="t" r="r" b="b"/>
            <a:pathLst>
              <a:path w="42544" h="31750">
                <a:moveTo>
                  <a:pt x="0" y="31525"/>
                </a:moveTo>
                <a:lnTo>
                  <a:pt x="42209" y="31525"/>
                </a:lnTo>
                <a:lnTo>
                  <a:pt x="42209" y="0"/>
                </a:lnTo>
                <a:lnTo>
                  <a:pt x="0" y="0"/>
                </a:lnTo>
                <a:lnTo>
                  <a:pt x="0" y="315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653279" y="1321726"/>
            <a:ext cx="0" cy="882015"/>
          </a:xfrm>
          <a:custGeom>
            <a:avLst/>
            <a:gdLst/>
            <a:ahLst/>
            <a:cxnLst/>
            <a:rect l="l" t="t" r="r" b="b"/>
            <a:pathLst>
              <a:path h="882014">
                <a:moveTo>
                  <a:pt x="0" y="0"/>
                </a:moveTo>
                <a:lnTo>
                  <a:pt x="0" y="881425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632175" y="1323927"/>
            <a:ext cx="42545" cy="877569"/>
          </a:xfrm>
          <a:custGeom>
            <a:avLst/>
            <a:gdLst/>
            <a:ahLst/>
            <a:cxnLst/>
            <a:rect l="l" t="t" r="r" b="b"/>
            <a:pathLst>
              <a:path w="42544" h="877569">
                <a:moveTo>
                  <a:pt x="0" y="877025"/>
                </a:moveTo>
                <a:lnTo>
                  <a:pt x="42209" y="877025"/>
                </a:lnTo>
                <a:lnTo>
                  <a:pt x="42209" y="0"/>
                </a:lnTo>
                <a:lnTo>
                  <a:pt x="0" y="0"/>
                </a:lnTo>
                <a:lnTo>
                  <a:pt x="0" y="8770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653279" y="729036"/>
            <a:ext cx="0" cy="593090"/>
          </a:xfrm>
          <a:custGeom>
            <a:avLst/>
            <a:gdLst/>
            <a:ahLst/>
            <a:cxnLst/>
            <a:rect l="l" t="t" r="r" b="b"/>
            <a:pathLst>
              <a:path h="593090">
                <a:moveTo>
                  <a:pt x="0" y="0"/>
                </a:moveTo>
                <a:lnTo>
                  <a:pt x="0" y="59269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632175" y="731236"/>
            <a:ext cx="42545" cy="588645"/>
          </a:xfrm>
          <a:custGeom>
            <a:avLst/>
            <a:gdLst/>
            <a:ahLst/>
            <a:cxnLst/>
            <a:rect l="l" t="t" r="r" b="b"/>
            <a:pathLst>
              <a:path w="42544" h="588644">
                <a:moveTo>
                  <a:pt x="0" y="588290"/>
                </a:moveTo>
                <a:lnTo>
                  <a:pt x="42209" y="588290"/>
                </a:lnTo>
                <a:lnTo>
                  <a:pt x="42209" y="0"/>
                </a:lnTo>
                <a:lnTo>
                  <a:pt x="0" y="0"/>
                </a:lnTo>
                <a:lnTo>
                  <a:pt x="0" y="5882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629974" y="703225"/>
            <a:ext cx="46990" cy="26034"/>
          </a:xfrm>
          <a:custGeom>
            <a:avLst/>
            <a:gdLst/>
            <a:ahLst/>
            <a:cxnLst/>
            <a:rect l="l" t="t" r="r" b="b"/>
            <a:pathLst>
              <a:path w="46989" h="26034">
                <a:moveTo>
                  <a:pt x="0" y="25810"/>
                </a:moveTo>
                <a:lnTo>
                  <a:pt x="46609" y="25810"/>
                </a:lnTo>
                <a:lnTo>
                  <a:pt x="46609" y="0"/>
                </a:lnTo>
                <a:lnTo>
                  <a:pt x="0" y="0"/>
                </a:lnTo>
                <a:lnTo>
                  <a:pt x="0" y="258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632175" y="705426"/>
            <a:ext cx="42545" cy="21590"/>
          </a:xfrm>
          <a:custGeom>
            <a:avLst/>
            <a:gdLst/>
            <a:ahLst/>
            <a:cxnLst/>
            <a:rect l="l" t="t" r="r" b="b"/>
            <a:pathLst>
              <a:path w="42544" h="21590">
                <a:moveTo>
                  <a:pt x="0" y="21409"/>
                </a:moveTo>
                <a:lnTo>
                  <a:pt x="42209" y="21409"/>
                </a:lnTo>
                <a:lnTo>
                  <a:pt x="42209" y="0"/>
                </a:lnTo>
                <a:lnTo>
                  <a:pt x="0" y="0"/>
                </a:lnTo>
                <a:lnTo>
                  <a:pt x="0" y="2140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731183" y="1334206"/>
            <a:ext cx="0" cy="869315"/>
          </a:xfrm>
          <a:custGeom>
            <a:avLst/>
            <a:gdLst/>
            <a:ahLst/>
            <a:cxnLst/>
            <a:rect l="l" t="t" r="r" b="b"/>
            <a:pathLst>
              <a:path h="869314">
                <a:moveTo>
                  <a:pt x="0" y="0"/>
                </a:moveTo>
                <a:lnTo>
                  <a:pt x="0" y="86894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710078" y="1336406"/>
            <a:ext cx="42545" cy="864869"/>
          </a:xfrm>
          <a:custGeom>
            <a:avLst/>
            <a:gdLst/>
            <a:ahLst/>
            <a:cxnLst/>
            <a:rect l="l" t="t" r="r" b="b"/>
            <a:pathLst>
              <a:path w="42544" h="864869">
                <a:moveTo>
                  <a:pt x="0" y="864545"/>
                </a:moveTo>
                <a:lnTo>
                  <a:pt x="42209" y="864545"/>
                </a:lnTo>
                <a:lnTo>
                  <a:pt x="42209" y="0"/>
                </a:lnTo>
                <a:lnTo>
                  <a:pt x="0" y="0"/>
                </a:lnTo>
                <a:lnTo>
                  <a:pt x="0" y="86454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731183" y="729130"/>
            <a:ext cx="0" cy="605155"/>
          </a:xfrm>
          <a:custGeom>
            <a:avLst/>
            <a:gdLst/>
            <a:ahLst/>
            <a:cxnLst/>
            <a:rect l="l" t="t" r="r" b="b"/>
            <a:pathLst>
              <a:path h="605155">
                <a:moveTo>
                  <a:pt x="0" y="0"/>
                </a:moveTo>
                <a:lnTo>
                  <a:pt x="0" y="60507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710078" y="731330"/>
            <a:ext cx="42545" cy="600710"/>
          </a:xfrm>
          <a:custGeom>
            <a:avLst/>
            <a:gdLst/>
            <a:ahLst/>
            <a:cxnLst/>
            <a:rect l="l" t="t" r="r" b="b"/>
            <a:pathLst>
              <a:path w="42544" h="600710">
                <a:moveTo>
                  <a:pt x="0" y="600675"/>
                </a:moveTo>
                <a:lnTo>
                  <a:pt x="42209" y="600675"/>
                </a:lnTo>
                <a:lnTo>
                  <a:pt x="42209" y="0"/>
                </a:lnTo>
                <a:lnTo>
                  <a:pt x="0" y="0"/>
                </a:lnTo>
                <a:lnTo>
                  <a:pt x="0" y="60067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707878" y="703225"/>
            <a:ext cx="46990" cy="26034"/>
          </a:xfrm>
          <a:custGeom>
            <a:avLst/>
            <a:gdLst/>
            <a:ahLst/>
            <a:cxnLst/>
            <a:rect l="l" t="t" r="r" b="b"/>
            <a:pathLst>
              <a:path w="46989" h="26034">
                <a:moveTo>
                  <a:pt x="0" y="25904"/>
                </a:moveTo>
                <a:lnTo>
                  <a:pt x="46609" y="25904"/>
                </a:lnTo>
                <a:lnTo>
                  <a:pt x="46609" y="0"/>
                </a:lnTo>
                <a:lnTo>
                  <a:pt x="0" y="0"/>
                </a:lnTo>
                <a:lnTo>
                  <a:pt x="0" y="259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710078" y="705426"/>
            <a:ext cx="42545" cy="21590"/>
          </a:xfrm>
          <a:custGeom>
            <a:avLst/>
            <a:gdLst/>
            <a:ahLst/>
            <a:cxnLst/>
            <a:rect l="l" t="t" r="r" b="b"/>
            <a:pathLst>
              <a:path w="42544" h="21590">
                <a:moveTo>
                  <a:pt x="0" y="21504"/>
                </a:moveTo>
                <a:lnTo>
                  <a:pt x="42209" y="21504"/>
                </a:lnTo>
                <a:lnTo>
                  <a:pt x="42209" y="0"/>
                </a:lnTo>
                <a:lnTo>
                  <a:pt x="0" y="0"/>
                </a:lnTo>
                <a:lnTo>
                  <a:pt x="0" y="2150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809087" y="1317756"/>
            <a:ext cx="0" cy="885825"/>
          </a:xfrm>
          <a:custGeom>
            <a:avLst/>
            <a:gdLst/>
            <a:ahLst/>
            <a:cxnLst/>
            <a:rect l="l" t="t" r="r" b="b"/>
            <a:pathLst>
              <a:path h="885825">
                <a:moveTo>
                  <a:pt x="0" y="0"/>
                </a:moveTo>
                <a:lnTo>
                  <a:pt x="0" y="88539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787982" y="1319956"/>
            <a:ext cx="42545" cy="881380"/>
          </a:xfrm>
          <a:custGeom>
            <a:avLst/>
            <a:gdLst/>
            <a:ahLst/>
            <a:cxnLst/>
            <a:rect l="l" t="t" r="r" b="b"/>
            <a:pathLst>
              <a:path w="42544" h="881380">
                <a:moveTo>
                  <a:pt x="0" y="880996"/>
                </a:moveTo>
                <a:lnTo>
                  <a:pt x="42209" y="880996"/>
                </a:lnTo>
                <a:lnTo>
                  <a:pt x="42209" y="0"/>
                </a:lnTo>
                <a:lnTo>
                  <a:pt x="0" y="0"/>
                </a:lnTo>
                <a:lnTo>
                  <a:pt x="0" y="8809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809087" y="729225"/>
            <a:ext cx="0" cy="588645"/>
          </a:xfrm>
          <a:custGeom>
            <a:avLst/>
            <a:gdLst/>
            <a:ahLst/>
            <a:cxnLst/>
            <a:rect l="l" t="t" r="r" b="b"/>
            <a:pathLst>
              <a:path h="588644">
                <a:moveTo>
                  <a:pt x="0" y="0"/>
                </a:moveTo>
                <a:lnTo>
                  <a:pt x="0" y="588531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787982" y="731425"/>
            <a:ext cx="42545" cy="584200"/>
          </a:xfrm>
          <a:custGeom>
            <a:avLst/>
            <a:gdLst/>
            <a:ahLst/>
            <a:cxnLst/>
            <a:rect l="l" t="t" r="r" b="b"/>
            <a:pathLst>
              <a:path w="42544" h="584200">
                <a:moveTo>
                  <a:pt x="0" y="584130"/>
                </a:moveTo>
                <a:lnTo>
                  <a:pt x="42209" y="584130"/>
                </a:lnTo>
                <a:lnTo>
                  <a:pt x="42209" y="0"/>
                </a:lnTo>
                <a:lnTo>
                  <a:pt x="0" y="0"/>
                </a:lnTo>
                <a:lnTo>
                  <a:pt x="0" y="58413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785782" y="703225"/>
            <a:ext cx="46990" cy="26034"/>
          </a:xfrm>
          <a:custGeom>
            <a:avLst/>
            <a:gdLst/>
            <a:ahLst/>
            <a:cxnLst/>
            <a:rect l="l" t="t" r="r" b="b"/>
            <a:pathLst>
              <a:path w="46989" h="26034">
                <a:moveTo>
                  <a:pt x="0" y="25999"/>
                </a:moveTo>
                <a:lnTo>
                  <a:pt x="46609" y="25999"/>
                </a:lnTo>
                <a:lnTo>
                  <a:pt x="46609" y="0"/>
                </a:lnTo>
                <a:lnTo>
                  <a:pt x="0" y="0"/>
                </a:lnTo>
                <a:lnTo>
                  <a:pt x="0" y="25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787982" y="705426"/>
            <a:ext cx="42545" cy="22225"/>
          </a:xfrm>
          <a:custGeom>
            <a:avLst/>
            <a:gdLst/>
            <a:ahLst/>
            <a:cxnLst/>
            <a:rect l="l" t="t" r="r" b="b"/>
            <a:pathLst>
              <a:path w="42544" h="22225">
                <a:moveTo>
                  <a:pt x="0" y="21598"/>
                </a:moveTo>
                <a:lnTo>
                  <a:pt x="42209" y="21598"/>
                </a:lnTo>
                <a:lnTo>
                  <a:pt x="42209" y="0"/>
                </a:lnTo>
                <a:lnTo>
                  <a:pt x="0" y="0"/>
                </a:lnTo>
                <a:lnTo>
                  <a:pt x="0" y="2159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886990" y="1330330"/>
            <a:ext cx="0" cy="873125"/>
          </a:xfrm>
          <a:custGeom>
            <a:avLst/>
            <a:gdLst/>
            <a:ahLst/>
            <a:cxnLst/>
            <a:rect l="l" t="t" r="r" b="b"/>
            <a:pathLst>
              <a:path h="873125">
                <a:moveTo>
                  <a:pt x="0" y="0"/>
                </a:moveTo>
                <a:lnTo>
                  <a:pt x="0" y="87282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865885" y="1332530"/>
            <a:ext cx="42545" cy="868680"/>
          </a:xfrm>
          <a:custGeom>
            <a:avLst/>
            <a:gdLst/>
            <a:ahLst/>
            <a:cxnLst/>
            <a:rect l="l" t="t" r="r" b="b"/>
            <a:pathLst>
              <a:path w="42544" h="868680">
                <a:moveTo>
                  <a:pt x="0" y="868421"/>
                </a:moveTo>
                <a:lnTo>
                  <a:pt x="42209" y="868421"/>
                </a:lnTo>
                <a:lnTo>
                  <a:pt x="42209" y="0"/>
                </a:lnTo>
                <a:lnTo>
                  <a:pt x="0" y="0"/>
                </a:lnTo>
                <a:lnTo>
                  <a:pt x="0" y="86842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886990" y="729319"/>
            <a:ext cx="0" cy="601345"/>
          </a:xfrm>
          <a:custGeom>
            <a:avLst/>
            <a:gdLst/>
            <a:ahLst/>
            <a:cxnLst/>
            <a:rect l="l" t="t" r="r" b="b"/>
            <a:pathLst>
              <a:path h="601344">
                <a:moveTo>
                  <a:pt x="0" y="0"/>
                </a:moveTo>
                <a:lnTo>
                  <a:pt x="0" y="60101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865885" y="731519"/>
            <a:ext cx="42545" cy="596900"/>
          </a:xfrm>
          <a:custGeom>
            <a:avLst/>
            <a:gdLst/>
            <a:ahLst/>
            <a:cxnLst/>
            <a:rect l="l" t="t" r="r" b="b"/>
            <a:pathLst>
              <a:path w="42544" h="596900">
                <a:moveTo>
                  <a:pt x="0" y="596610"/>
                </a:moveTo>
                <a:lnTo>
                  <a:pt x="42209" y="596610"/>
                </a:lnTo>
                <a:lnTo>
                  <a:pt x="42209" y="0"/>
                </a:lnTo>
                <a:lnTo>
                  <a:pt x="0" y="0"/>
                </a:lnTo>
                <a:lnTo>
                  <a:pt x="0" y="59661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863685" y="703225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89" h="26670">
                <a:moveTo>
                  <a:pt x="0" y="26093"/>
                </a:moveTo>
                <a:lnTo>
                  <a:pt x="46609" y="26093"/>
                </a:lnTo>
                <a:lnTo>
                  <a:pt x="46609" y="0"/>
                </a:lnTo>
                <a:lnTo>
                  <a:pt x="0" y="0"/>
                </a:lnTo>
                <a:lnTo>
                  <a:pt x="0" y="260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865885" y="705426"/>
            <a:ext cx="42545" cy="22225"/>
          </a:xfrm>
          <a:custGeom>
            <a:avLst/>
            <a:gdLst/>
            <a:ahLst/>
            <a:cxnLst/>
            <a:rect l="l" t="t" r="r" b="b"/>
            <a:pathLst>
              <a:path w="42544" h="22225">
                <a:moveTo>
                  <a:pt x="0" y="21693"/>
                </a:moveTo>
                <a:lnTo>
                  <a:pt x="42209" y="21693"/>
                </a:lnTo>
                <a:lnTo>
                  <a:pt x="42209" y="0"/>
                </a:lnTo>
                <a:lnTo>
                  <a:pt x="0" y="0"/>
                </a:lnTo>
                <a:lnTo>
                  <a:pt x="0" y="216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964894" y="1306316"/>
            <a:ext cx="0" cy="897255"/>
          </a:xfrm>
          <a:custGeom>
            <a:avLst/>
            <a:gdLst/>
            <a:ahLst/>
            <a:cxnLst/>
            <a:rect l="l" t="t" r="r" b="b"/>
            <a:pathLst>
              <a:path h="897255">
                <a:moveTo>
                  <a:pt x="0" y="0"/>
                </a:moveTo>
                <a:lnTo>
                  <a:pt x="0" y="89683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943789" y="1308516"/>
            <a:ext cx="42545" cy="892810"/>
          </a:xfrm>
          <a:custGeom>
            <a:avLst/>
            <a:gdLst/>
            <a:ahLst/>
            <a:cxnLst/>
            <a:rect l="l" t="t" r="r" b="b"/>
            <a:pathLst>
              <a:path w="42544" h="892810">
                <a:moveTo>
                  <a:pt x="0" y="892435"/>
                </a:moveTo>
                <a:lnTo>
                  <a:pt x="42209" y="892435"/>
                </a:lnTo>
                <a:lnTo>
                  <a:pt x="42209" y="0"/>
                </a:lnTo>
                <a:lnTo>
                  <a:pt x="0" y="0"/>
                </a:lnTo>
                <a:lnTo>
                  <a:pt x="0" y="89243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964894" y="729414"/>
            <a:ext cx="0" cy="577215"/>
          </a:xfrm>
          <a:custGeom>
            <a:avLst/>
            <a:gdLst/>
            <a:ahLst/>
            <a:cxnLst/>
            <a:rect l="l" t="t" r="r" b="b"/>
            <a:pathLst>
              <a:path h="577215">
                <a:moveTo>
                  <a:pt x="0" y="0"/>
                </a:moveTo>
                <a:lnTo>
                  <a:pt x="0" y="576902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943789" y="731614"/>
            <a:ext cx="42545" cy="572770"/>
          </a:xfrm>
          <a:custGeom>
            <a:avLst/>
            <a:gdLst/>
            <a:ahLst/>
            <a:cxnLst/>
            <a:rect l="l" t="t" r="r" b="b"/>
            <a:pathLst>
              <a:path w="42544" h="572769">
                <a:moveTo>
                  <a:pt x="0" y="572501"/>
                </a:moveTo>
                <a:lnTo>
                  <a:pt x="42209" y="572501"/>
                </a:lnTo>
                <a:lnTo>
                  <a:pt x="42209" y="0"/>
                </a:lnTo>
                <a:lnTo>
                  <a:pt x="0" y="0"/>
                </a:lnTo>
                <a:lnTo>
                  <a:pt x="0" y="57250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941589" y="703225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89" h="26670">
                <a:moveTo>
                  <a:pt x="0" y="26188"/>
                </a:moveTo>
                <a:lnTo>
                  <a:pt x="46609" y="26188"/>
                </a:lnTo>
                <a:lnTo>
                  <a:pt x="46609" y="0"/>
                </a:lnTo>
                <a:lnTo>
                  <a:pt x="0" y="0"/>
                </a:lnTo>
                <a:lnTo>
                  <a:pt x="0" y="261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943789" y="705426"/>
            <a:ext cx="42545" cy="22225"/>
          </a:xfrm>
          <a:custGeom>
            <a:avLst/>
            <a:gdLst/>
            <a:ahLst/>
            <a:cxnLst/>
            <a:rect l="l" t="t" r="r" b="b"/>
            <a:pathLst>
              <a:path w="42544" h="22225">
                <a:moveTo>
                  <a:pt x="0" y="21788"/>
                </a:moveTo>
                <a:lnTo>
                  <a:pt x="42209" y="21788"/>
                </a:lnTo>
                <a:lnTo>
                  <a:pt x="42209" y="0"/>
                </a:lnTo>
                <a:lnTo>
                  <a:pt x="0" y="0"/>
                </a:lnTo>
                <a:lnTo>
                  <a:pt x="0" y="2178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042797" y="1299036"/>
            <a:ext cx="0" cy="904240"/>
          </a:xfrm>
          <a:custGeom>
            <a:avLst/>
            <a:gdLst/>
            <a:ahLst/>
            <a:cxnLst/>
            <a:rect l="l" t="t" r="r" b="b"/>
            <a:pathLst>
              <a:path h="904239">
                <a:moveTo>
                  <a:pt x="0" y="0"/>
                </a:moveTo>
                <a:lnTo>
                  <a:pt x="0" y="90411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021692" y="1301236"/>
            <a:ext cx="42545" cy="899794"/>
          </a:xfrm>
          <a:custGeom>
            <a:avLst/>
            <a:gdLst/>
            <a:ahLst/>
            <a:cxnLst/>
            <a:rect l="l" t="t" r="r" b="b"/>
            <a:pathLst>
              <a:path w="42544" h="899794">
                <a:moveTo>
                  <a:pt x="0" y="899715"/>
                </a:moveTo>
                <a:lnTo>
                  <a:pt x="42209" y="899715"/>
                </a:lnTo>
                <a:lnTo>
                  <a:pt x="42209" y="0"/>
                </a:lnTo>
                <a:lnTo>
                  <a:pt x="0" y="0"/>
                </a:lnTo>
                <a:lnTo>
                  <a:pt x="0" y="89971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042797" y="734614"/>
            <a:ext cx="0" cy="564515"/>
          </a:xfrm>
          <a:custGeom>
            <a:avLst/>
            <a:gdLst/>
            <a:ahLst/>
            <a:cxnLst/>
            <a:rect l="l" t="t" r="r" b="b"/>
            <a:pathLst>
              <a:path h="564515">
                <a:moveTo>
                  <a:pt x="0" y="0"/>
                </a:moveTo>
                <a:lnTo>
                  <a:pt x="0" y="564422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021692" y="736814"/>
            <a:ext cx="42545" cy="560070"/>
          </a:xfrm>
          <a:custGeom>
            <a:avLst/>
            <a:gdLst/>
            <a:ahLst/>
            <a:cxnLst/>
            <a:rect l="l" t="t" r="r" b="b"/>
            <a:pathLst>
              <a:path w="42544" h="560069">
                <a:moveTo>
                  <a:pt x="0" y="560022"/>
                </a:moveTo>
                <a:lnTo>
                  <a:pt x="42209" y="560022"/>
                </a:lnTo>
                <a:lnTo>
                  <a:pt x="42209" y="0"/>
                </a:lnTo>
                <a:lnTo>
                  <a:pt x="0" y="0"/>
                </a:lnTo>
                <a:lnTo>
                  <a:pt x="0" y="56002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019492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388"/>
                </a:moveTo>
                <a:lnTo>
                  <a:pt x="46609" y="31388"/>
                </a:lnTo>
                <a:lnTo>
                  <a:pt x="46609" y="0"/>
                </a:lnTo>
                <a:lnTo>
                  <a:pt x="0" y="0"/>
                </a:lnTo>
                <a:lnTo>
                  <a:pt x="0" y="313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021692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987"/>
                </a:moveTo>
                <a:lnTo>
                  <a:pt x="42209" y="26987"/>
                </a:lnTo>
                <a:lnTo>
                  <a:pt x="42209" y="0"/>
                </a:lnTo>
                <a:lnTo>
                  <a:pt x="0" y="0"/>
                </a:lnTo>
                <a:lnTo>
                  <a:pt x="0" y="2698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120701" y="1312556"/>
            <a:ext cx="0" cy="890905"/>
          </a:xfrm>
          <a:custGeom>
            <a:avLst/>
            <a:gdLst/>
            <a:ahLst/>
            <a:cxnLst/>
            <a:rect l="l" t="t" r="r" b="b"/>
            <a:pathLst>
              <a:path h="890905">
                <a:moveTo>
                  <a:pt x="0" y="0"/>
                </a:moveTo>
                <a:lnTo>
                  <a:pt x="0" y="89059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099596" y="1314756"/>
            <a:ext cx="42545" cy="886460"/>
          </a:xfrm>
          <a:custGeom>
            <a:avLst/>
            <a:gdLst/>
            <a:ahLst/>
            <a:cxnLst/>
            <a:rect l="l" t="t" r="r" b="b"/>
            <a:pathLst>
              <a:path w="42544" h="886460">
                <a:moveTo>
                  <a:pt x="0" y="886195"/>
                </a:moveTo>
                <a:lnTo>
                  <a:pt x="42209" y="886195"/>
                </a:lnTo>
                <a:lnTo>
                  <a:pt x="42209" y="0"/>
                </a:lnTo>
                <a:lnTo>
                  <a:pt x="0" y="0"/>
                </a:lnTo>
                <a:lnTo>
                  <a:pt x="0" y="88619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120701" y="734519"/>
            <a:ext cx="0" cy="578485"/>
          </a:xfrm>
          <a:custGeom>
            <a:avLst/>
            <a:gdLst/>
            <a:ahLst/>
            <a:cxnLst/>
            <a:rect l="l" t="t" r="r" b="b"/>
            <a:pathLst>
              <a:path h="578485">
                <a:moveTo>
                  <a:pt x="0" y="0"/>
                </a:moveTo>
                <a:lnTo>
                  <a:pt x="0" y="57803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099596" y="736719"/>
            <a:ext cx="42545" cy="574040"/>
          </a:xfrm>
          <a:custGeom>
            <a:avLst/>
            <a:gdLst/>
            <a:ahLst/>
            <a:cxnLst/>
            <a:rect l="l" t="t" r="r" b="b"/>
            <a:pathLst>
              <a:path w="42544" h="574040">
                <a:moveTo>
                  <a:pt x="0" y="573636"/>
                </a:moveTo>
                <a:lnTo>
                  <a:pt x="42209" y="573636"/>
                </a:lnTo>
                <a:lnTo>
                  <a:pt x="42209" y="0"/>
                </a:lnTo>
                <a:lnTo>
                  <a:pt x="0" y="0"/>
                </a:lnTo>
                <a:lnTo>
                  <a:pt x="0" y="57363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097396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293"/>
                </a:moveTo>
                <a:lnTo>
                  <a:pt x="46609" y="31293"/>
                </a:lnTo>
                <a:lnTo>
                  <a:pt x="46609" y="0"/>
                </a:lnTo>
                <a:lnTo>
                  <a:pt x="0" y="0"/>
                </a:lnTo>
                <a:lnTo>
                  <a:pt x="0" y="312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099596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893"/>
                </a:moveTo>
                <a:lnTo>
                  <a:pt x="42209" y="26893"/>
                </a:lnTo>
                <a:lnTo>
                  <a:pt x="42209" y="0"/>
                </a:lnTo>
                <a:lnTo>
                  <a:pt x="0" y="0"/>
                </a:lnTo>
                <a:lnTo>
                  <a:pt x="0" y="268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198604" y="1325130"/>
            <a:ext cx="0" cy="878205"/>
          </a:xfrm>
          <a:custGeom>
            <a:avLst/>
            <a:gdLst/>
            <a:ahLst/>
            <a:cxnLst/>
            <a:rect l="l" t="t" r="r" b="b"/>
            <a:pathLst>
              <a:path h="878205">
                <a:moveTo>
                  <a:pt x="0" y="0"/>
                </a:moveTo>
                <a:lnTo>
                  <a:pt x="0" y="87802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177500" y="1327330"/>
            <a:ext cx="42545" cy="873760"/>
          </a:xfrm>
          <a:custGeom>
            <a:avLst/>
            <a:gdLst/>
            <a:ahLst/>
            <a:cxnLst/>
            <a:rect l="l" t="t" r="r" b="b"/>
            <a:pathLst>
              <a:path w="42544" h="873760">
                <a:moveTo>
                  <a:pt x="0" y="873621"/>
                </a:moveTo>
                <a:lnTo>
                  <a:pt x="42209" y="873621"/>
                </a:lnTo>
                <a:lnTo>
                  <a:pt x="42209" y="0"/>
                </a:lnTo>
                <a:lnTo>
                  <a:pt x="0" y="0"/>
                </a:lnTo>
                <a:lnTo>
                  <a:pt x="0" y="87362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198604" y="734614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9051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177500" y="736814"/>
            <a:ext cx="42545" cy="586740"/>
          </a:xfrm>
          <a:custGeom>
            <a:avLst/>
            <a:gdLst/>
            <a:ahLst/>
            <a:cxnLst/>
            <a:rect l="l" t="t" r="r" b="b"/>
            <a:pathLst>
              <a:path w="42544" h="586740">
                <a:moveTo>
                  <a:pt x="0" y="586116"/>
                </a:moveTo>
                <a:lnTo>
                  <a:pt x="42209" y="586116"/>
                </a:lnTo>
                <a:lnTo>
                  <a:pt x="42209" y="0"/>
                </a:lnTo>
                <a:lnTo>
                  <a:pt x="0" y="0"/>
                </a:lnTo>
                <a:lnTo>
                  <a:pt x="0" y="58611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75299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388"/>
                </a:moveTo>
                <a:lnTo>
                  <a:pt x="46609" y="31388"/>
                </a:lnTo>
                <a:lnTo>
                  <a:pt x="46609" y="0"/>
                </a:lnTo>
                <a:lnTo>
                  <a:pt x="0" y="0"/>
                </a:lnTo>
                <a:lnTo>
                  <a:pt x="0" y="313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177500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987"/>
                </a:moveTo>
                <a:lnTo>
                  <a:pt x="42209" y="26987"/>
                </a:lnTo>
                <a:lnTo>
                  <a:pt x="42209" y="0"/>
                </a:lnTo>
                <a:lnTo>
                  <a:pt x="0" y="0"/>
                </a:lnTo>
                <a:lnTo>
                  <a:pt x="0" y="2698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73782" y="626267"/>
            <a:ext cx="0" cy="1577340"/>
          </a:xfrm>
          <a:custGeom>
            <a:avLst/>
            <a:gdLst/>
            <a:ahLst/>
            <a:cxnLst/>
            <a:rect l="l" t="t" r="r" b="b"/>
            <a:pathLst>
              <a:path h="1577339">
                <a:moveTo>
                  <a:pt x="0" y="1576885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43245" y="2203152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 txBox="1"/>
          <p:nvPr/>
        </p:nvSpPr>
        <p:spPr>
          <a:xfrm>
            <a:off x="513993" y="2167074"/>
            <a:ext cx="119380" cy="72390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643245" y="190316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43245" y="1603181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43245" y="130319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43245" y="1003211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43245" y="703225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 txBox="1"/>
          <p:nvPr/>
        </p:nvSpPr>
        <p:spPr>
          <a:xfrm>
            <a:off x="513993" y="620429"/>
            <a:ext cx="119380" cy="165735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650" spc="-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422286" y="932759"/>
            <a:ext cx="211454" cy="1029969"/>
          </a:xfrm>
          <a:prstGeom prst="rect">
            <a:avLst/>
          </a:prstGeom>
        </p:spPr>
        <p:txBody>
          <a:bodyPr vert="vert270" wrap="square" lIns="0" tIns="15240" rIns="0" bIns="0" rtlCol="0">
            <a:spAutoFit/>
          </a:bodyPr>
          <a:lstStyle/>
          <a:p>
            <a:pPr marL="12700" marR="5080" indent="66040">
              <a:lnSpc>
                <a:spcPts val="720"/>
              </a:lnSpc>
              <a:spcBef>
                <a:spcPts val="120"/>
              </a:spcBef>
              <a:tabLst>
                <a:tab pos="312420" algn="l"/>
                <a:tab pos="612140" algn="l"/>
                <a:tab pos="912494" algn="l"/>
              </a:tabLst>
            </a:pPr>
            <a:r>
              <a:rPr sz="650" dirty="0">
                <a:latin typeface="Arial"/>
                <a:cs typeface="Arial"/>
              </a:rPr>
              <a:t>in </a:t>
            </a:r>
            <a:r>
              <a:rPr sz="650" spc="10" dirty="0">
                <a:latin typeface="Arial"/>
                <a:cs typeface="Arial"/>
              </a:rPr>
              <a:t>% </a:t>
            </a:r>
            <a:r>
              <a:rPr sz="650" dirty="0">
                <a:latin typeface="Arial"/>
                <a:cs typeface="Arial"/>
              </a:rPr>
              <a:t>of all </a:t>
            </a:r>
            <a:r>
              <a:rPr sz="650" spc="5" dirty="0">
                <a:latin typeface="Arial"/>
                <a:cs typeface="Arial"/>
              </a:rPr>
              <a:t>ranking</a:t>
            </a:r>
            <a:r>
              <a:rPr sz="650" spc="-9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entries  </a:t>
            </a:r>
            <a:r>
              <a:rPr sz="650" spc="-5" dirty="0">
                <a:latin typeface="Arial"/>
                <a:cs typeface="Arial"/>
              </a:rPr>
              <a:t>2</a:t>
            </a:r>
            <a:r>
              <a:rPr sz="650" dirty="0">
                <a:latin typeface="Arial"/>
                <a:cs typeface="Arial"/>
              </a:rPr>
              <a:t>0	</a:t>
            </a:r>
            <a:r>
              <a:rPr sz="650" spc="-5" dirty="0">
                <a:latin typeface="Arial"/>
                <a:cs typeface="Arial"/>
              </a:rPr>
              <a:t>4</a:t>
            </a:r>
            <a:r>
              <a:rPr sz="650" dirty="0">
                <a:latin typeface="Arial"/>
                <a:cs typeface="Arial"/>
              </a:rPr>
              <a:t>0	</a:t>
            </a:r>
            <a:r>
              <a:rPr sz="650" spc="-5" dirty="0">
                <a:latin typeface="Arial"/>
                <a:cs typeface="Arial"/>
              </a:rPr>
              <a:t>6</a:t>
            </a:r>
            <a:r>
              <a:rPr sz="650" dirty="0">
                <a:latin typeface="Arial"/>
                <a:cs typeface="Arial"/>
              </a:rPr>
              <a:t>0	</a:t>
            </a:r>
            <a:r>
              <a:rPr sz="650" spc="-5" dirty="0">
                <a:latin typeface="Arial"/>
                <a:cs typeface="Arial"/>
              </a:rPr>
              <a:t>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673782" y="2203152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/>
          <p:nvPr/>
        </p:nvSpPr>
        <p:spPr>
          <a:xfrm>
            <a:off x="724068" y="2220990"/>
            <a:ext cx="2534920" cy="212725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L="12700">
              <a:lnSpc>
                <a:spcPts val="695"/>
              </a:lnSpc>
              <a:spcBef>
                <a:spcPts val="50"/>
              </a:spcBef>
            </a:pPr>
            <a:r>
              <a:rPr sz="650" spc="-5" dirty="0">
                <a:latin typeface="Arial"/>
                <a:cs typeface="Arial"/>
              </a:rPr>
              <a:t>1989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1999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2009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sz="650" spc="-5" dirty="0">
                <a:latin typeface="Arial"/>
                <a:cs typeface="Arial"/>
              </a:rPr>
              <a:t>2019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95"/>
              </a:lnSpc>
            </a:pPr>
            <a:r>
              <a:rPr sz="650" spc="-5" dirty="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23659" y="2498152"/>
            <a:ext cx="2334895" cy="146050"/>
          </a:xfrm>
          <a:custGeom>
            <a:avLst/>
            <a:gdLst/>
            <a:ahLst/>
            <a:cxnLst/>
            <a:rect l="l" t="t" r="r" b="b"/>
            <a:pathLst>
              <a:path w="2334895" h="146050">
                <a:moveTo>
                  <a:pt x="0" y="145639"/>
                </a:moveTo>
                <a:lnTo>
                  <a:pt x="2334785" y="145639"/>
                </a:lnTo>
                <a:lnTo>
                  <a:pt x="2334785" y="0"/>
                </a:lnTo>
                <a:lnTo>
                  <a:pt x="0" y="0"/>
                </a:lnTo>
                <a:lnTo>
                  <a:pt x="0" y="14563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854454" y="257102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>
                <a:moveTo>
                  <a:pt x="0" y="0"/>
                </a:moveTo>
                <a:lnTo>
                  <a:pt x="285993" y="0"/>
                </a:lnTo>
              </a:path>
            </a:pathLst>
          </a:custGeom>
          <a:ln w="763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856654" y="2535024"/>
            <a:ext cx="281940" cy="72390"/>
          </a:xfrm>
          <a:custGeom>
            <a:avLst/>
            <a:gdLst/>
            <a:ahLst/>
            <a:cxnLst/>
            <a:rect l="l" t="t" r="r" b="b"/>
            <a:pathLst>
              <a:path w="281940" h="72389">
                <a:moveTo>
                  <a:pt x="0" y="71990"/>
                </a:moveTo>
                <a:lnTo>
                  <a:pt x="281592" y="71990"/>
                </a:lnTo>
                <a:lnTo>
                  <a:pt x="281592" y="0"/>
                </a:lnTo>
                <a:lnTo>
                  <a:pt x="0" y="0"/>
                </a:lnTo>
                <a:lnTo>
                  <a:pt x="0" y="719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646159" y="257102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>
                <a:moveTo>
                  <a:pt x="0" y="0"/>
                </a:moveTo>
                <a:lnTo>
                  <a:pt x="286087" y="0"/>
                </a:lnTo>
              </a:path>
            </a:pathLst>
          </a:custGeom>
          <a:ln w="76390">
            <a:solidFill>
              <a:srgbClr val="9F9F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648359" y="2535024"/>
            <a:ext cx="281940" cy="72390"/>
          </a:xfrm>
          <a:custGeom>
            <a:avLst/>
            <a:gdLst/>
            <a:ahLst/>
            <a:cxnLst/>
            <a:rect l="l" t="t" r="r" b="b"/>
            <a:pathLst>
              <a:path w="281939" h="72389">
                <a:moveTo>
                  <a:pt x="0" y="71990"/>
                </a:moveTo>
                <a:lnTo>
                  <a:pt x="281687" y="71990"/>
                </a:lnTo>
                <a:lnTo>
                  <a:pt x="281687" y="0"/>
                </a:lnTo>
                <a:lnTo>
                  <a:pt x="0" y="0"/>
                </a:lnTo>
                <a:lnTo>
                  <a:pt x="0" y="719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474477" y="2535024"/>
            <a:ext cx="281940" cy="72390"/>
          </a:xfrm>
          <a:custGeom>
            <a:avLst/>
            <a:gdLst/>
            <a:ahLst/>
            <a:cxnLst/>
            <a:rect l="l" t="t" r="r" b="b"/>
            <a:pathLst>
              <a:path w="281939" h="72389">
                <a:moveTo>
                  <a:pt x="0" y="71990"/>
                </a:moveTo>
                <a:lnTo>
                  <a:pt x="281592" y="71990"/>
                </a:lnTo>
                <a:lnTo>
                  <a:pt x="281592" y="0"/>
                </a:lnTo>
                <a:lnTo>
                  <a:pt x="0" y="0"/>
                </a:lnTo>
                <a:lnTo>
                  <a:pt x="0" y="719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 txBox="1"/>
          <p:nvPr/>
        </p:nvSpPr>
        <p:spPr>
          <a:xfrm>
            <a:off x="2804123" y="2503674"/>
            <a:ext cx="297815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married</a:t>
            </a:r>
            <a:endParaRPr sz="6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520630" y="1085082"/>
            <a:ext cx="1763395" cy="56117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36525" marR="50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Aux États-Unis, seuls 30 % des super-riches sont aujourd’hui des héritiers</a:t>
            </a:r>
            <a:r>
              <a:rPr sz="900" spc="-5" dirty="0">
                <a:latin typeface="Arial"/>
                <a:cs typeface="Arial"/>
              </a:rPr>
              <a:t> (Scheuer und Slemrod,</a:t>
            </a:r>
            <a:r>
              <a:rPr sz="900" spc="-2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2020)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186301" y="2484606"/>
            <a:ext cx="1269365" cy="238527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60"/>
              </a:spcBef>
              <a:tabLst>
                <a:tab pos="791210" algn="l"/>
              </a:tabLst>
            </a:pPr>
            <a:r>
              <a:rPr sz="650" dirty="0">
                <a:latin typeface="Arial"/>
                <a:cs typeface="Arial"/>
              </a:rPr>
              <a:t>inherited	</a:t>
            </a:r>
            <a:r>
              <a:rPr sz="650" spc="5" dirty="0">
                <a:latin typeface="Arial"/>
                <a:cs typeface="Arial"/>
              </a:rPr>
              <a:t>self-made</a:t>
            </a:r>
            <a:endParaRPr sz="650" dirty="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135"/>
              </a:spcBef>
            </a:pPr>
            <a:r>
              <a:rPr lang="fr-CH" sz="600" i="1" spc="-5" dirty="0">
                <a:latin typeface="Arial"/>
                <a:cs typeface="Arial"/>
              </a:rPr>
              <a:t>Source </a:t>
            </a:r>
            <a:r>
              <a:rPr sz="600" i="1" spc="-5" dirty="0">
                <a:latin typeface="Arial"/>
                <a:cs typeface="Arial"/>
              </a:rPr>
              <a:t>: </a:t>
            </a:r>
            <a:r>
              <a:rPr sz="600" spc="-5" dirty="0">
                <a:latin typeface="Arial"/>
                <a:cs typeface="Arial"/>
              </a:rPr>
              <a:t>Baselgia &amp; </a:t>
            </a:r>
            <a:r>
              <a:rPr sz="600" dirty="0">
                <a:latin typeface="Arial"/>
                <a:cs typeface="Arial"/>
              </a:rPr>
              <a:t>Martínez</a:t>
            </a:r>
            <a:r>
              <a:rPr sz="600" spc="-114" dirty="0">
                <a:latin typeface="Arial"/>
                <a:cs typeface="Arial"/>
              </a:rPr>
              <a:t> </a:t>
            </a:r>
            <a:r>
              <a:rPr sz="600" spc="-5" dirty="0">
                <a:latin typeface="Arial"/>
                <a:cs typeface="Arial"/>
              </a:rPr>
              <a:t>(2024a)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12</a:t>
            </a:r>
          </a:p>
        </p:txBody>
      </p:sp>
    </p:spTree>
  </p:cSld>
  <p:clrMapOvr>
    <a:masterClrMapping/>
  </p:clrMapOvr>
  <p:transition>
    <p:cut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850004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La mobilité économique diminue chez les super-riches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675983" y="648330"/>
            <a:ext cx="2630170" cy="1487805"/>
          </a:xfrm>
          <a:custGeom>
            <a:avLst/>
            <a:gdLst/>
            <a:ahLst/>
            <a:cxnLst/>
            <a:rect l="l" t="t" r="r" b="b"/>
            <a:pathLst>
              <a:path w="2630170" h="1487805">
                <a:moveTo>
                  <a:pt x="0" y="1487490"/>
                </a:moveTo>
                <a:lnTo>
                  <a:pt x="2630044" y="1487490"/>
                </a:lnTo>
                <a:lnTo>
                  <a:pt x="2630044" y="0"/>
                </a:lnTo>
                <a:lnTo>
                  <a:pt x="0" y="0"/>
                </a:lnTo>
                <a:lnTo>
                  <a:pt x="0" y="14874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73782" y="2089615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73782" y="1810618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73782" y="153152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73782" y="1252530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73782" y="973533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73782" y="69453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2188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76037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9791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83544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37298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91052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244806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98560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52313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06067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59821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2188" y="694536"/>
            <a:ext cx="2538095" cy="1058545"/>
          </a:xfrm>
          <a:custGeom>
            <a:avLst/>
            <a:gdLst/>
            <a:ahLst/>
            <a:cxnLst/>
            <a:rect l="l" t="t" r="r" b="b"/>
            <a:pathLst>
              <a:path w="2538095" h="1058545">
                <a:moveTo>
                  <a:pt x="0" y="0"/>
                </a:moveTo>
                <a:lnTo>
                  <a:pt x="253753" y="245906"/>
                </a:lnTo>
                <a:lnTo>
                  <a:pt x="507507" y="438301"/>
                </a:lnTo>
                <a:lnTo>
                  <a:pt x="761261" y="641475"/>
                </a:lnTo>
                <a:lnTo>
                  <a:pt x="1015015" y="748308"/>
                </a:lnTo>
                <a:lnTo>
                  <a:pt x="1268768" y="833870"/>
                </a:lnTo>
                <a:lnTo>
                  <a:pt x="1522617" y="865920"/>
                </a:lnTo>
                <a:lnTo>
                  <a:pt x="1776371" y="962165"/>
                </a:lnTo>
                <a:lnTo>
                  <a:pt x="2030124" y="962165"/>
                </a:lnTo>
                <a:lnTo>
                  <a:pt x="2283878" y="994215"/>
                </a:lnTo>
                <a:lnTo>
                  <a:pt x="2537632" y="105841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02051" y="6743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05351" y="6776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55805" y="9203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59105" y="92360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09558" y="11127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2859" y="111600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63312" y="131587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66612" y="131917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17066" y="142270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20366" y="142600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970820" y="15082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74120" y="151156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24668" y="15403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27968" y="15436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78422" y="163656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81722" y="163986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32176" y="163656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735476" y="163986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85929" y="16686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89230" y="167191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39683" y="173280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42984" y="17361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22188" y="694536"/>
            <a:ext cx="2538095" cy="913130"/>
          </a:xfrm>
          <a:custGeom>
            <a:avLst/>
            <a:gdLst/>
            <a:ahLst/>
            <a:cxnLst/>
            <a:rect l="l" t="t" r="r" b="b"/>
            <a:pathLst>
              <a:path w="2538095" h="913130">
                <a:moveTo>
                  <a:pt x="0" y="0"/>
                </a:moveTo>
                <a:lnTo>
                  <a:pt x="253753" y="114113"/>
                </a:lnTo>
                <a:lnTo>
                  <a:pt x="507507" y="259331"/>
                </a:lnTo>
                <a:lnTo>
                  <a:pt x="761261" y="321541"/>
                </a:lnTo>
                <a:lnTo>
                  <a:pt x="1015015" y="383750"/>
                </a:lnTo>
                <a:lnTo>
                  <a:pt x="1268768" y="487558"/>
                </a:lnTo>
                <a:lnTo>
                  <a:pt x="1522617" y="591272"/>
                </a:lnTo>
                <a:lnTo>
                  <a:pt x="1776371" y="674187"/>
                </a:lnTo>
                <a:lnTo>
                  <a:pt x="2030124" y="746796"/>
                </a:lnTo>
                <a:lnTo>
                  <a:pt x="2283878" y="819405"/>
                </a:lnTo>
                <a:lnTo>
                  <a:pt x="2537632" y="912814"/>
                </a:lnTo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96000" y="6683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99300" y="67164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949754" y="78246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953054" y="78576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03508" y="92767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06808" y="9309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57261" y="98988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0562" y="99318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11015" y="105209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14315" y="105539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64769" y="11559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68069" y="11592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218617" y="125962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221918" y="1262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472371" y="134253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475671" y="134583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726125" y="141514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729425" y="141844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79879" y="148775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83179" y="149105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33633" y="158116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36933" y="158446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22188" y="694536"/>
            <a:ext cx="2538095" cy="923925"/>
          </a:xfrm>
          <a:custGeom>
            <a:avLst/>
            <a:gdLst/>
            <a:ahLst/>
            <a:cxnLst/>
            <a:rect l="l" t="t" r="r" b="b"/>
            <a:pathLst>
              <a:path w="2538095" h="923925">
                <a:moveTo>
                  <a:pt x="0" y="0"/>
                </a:moveTo>
                <a:lnTo>
                  <a:pt x="253753" y="147392"/>
                </a:lnTo>
                <a:lnTo>
                  <a:pt x="507507" y="245623"/>
                </a:lnTo>
                <a:lnTo>
                  <a:pt x="761261" y="363518"/>
                </a:lnTo>
                <a:lnTo>
                  <a:pt x="1015015" y="481413"/>
                </a:lnTo>
                <a:lnTo>
                  <a:pt x="1268768" y="599308"/>
                </a:lnTo>
                <a:lnTo>
                  <a:pt x="1522617" y="687706"/>
                </a:lnTo>
                <a:lnTo>
                  <a:pt x="1776371" y="756534"/>
                </a:lnTo>
                <a:lnTo>
                  <a:pt x="2030124" y="825267"/>
                </a:lnTo>
                <a:lnTo>
                  <a:pt x="2283878" y="844932"/>
                </a:lnTo>
                <a:lnTo>
                  <a:pt x="2537632" y="923497"/>
                </a:lnTo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7052" y="665511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02769" y="672112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70" h="33654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50806" y="812904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56522" y="819505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204560" y="911134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210276" y="917735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58314" y="1029030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64030" y="1035630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12067" y="1146925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17784" y="1153526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65821" y="1264820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71537" y="1271421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219670" y="1353218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225386" y="1359819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73424" y="1422045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479140" y="1428646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727177" y="1490778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732893" y="1497379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980931" y="1510443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986647" y="1517044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234685" y="1589009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4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240401" y="1595609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70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22188" y="694536"/>
            <a:ext cx="1269365" cy="510540"/>
          </a:xfrm>
          <a:custGeom>
            <a:avLst/>
            <a:gdLst/>
            <a:ahLst/>
            <a:cxnLst/>
            <a:rect l="l" t="t" r="r" b="b"/>
            <a:pathLst>
              <a:path w="1269364" h="510540">
                <a:moveTo>
                  <a:pt x="0" y="0"/>
                </a:moveTo>
                <a:lnTo>
                  <a:pt x="253753" y="150039"/>
                </a:lnTo>
                <a:lnTo>
                  <a:pt x="507507" y="250066"/>
                </a:lnTo>
                <a:lnTo>
                  <a:pt x="761261" y="360020"/>
                </a:lnTo>
                <a:lnTo>
                  <a:pt x="1015015" y="430076"/>
                </a:lnTo>
                <a:lnTo>
                  <a:pt x="1268768" y="51006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05351" y="6776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59105" y="82773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12859" y="92776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66612" y="10377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720366" y="110777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974120" y="11877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73782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43245" y="2089615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43245" y="1810618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43245" y="153152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43245" y="1252530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43245" y="973533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43245" y="69453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422286" y="574379"/>
            <a:ext cx="211454" cy="1612265"/>
          </a:xfrm>
          <a:prstGeom prst="rect">
            <a:avLst/>
          </a:prstGeom>
        </p:spPr>
        <p:txBody>
          <a:bodyPr vert="vert270" wrap="square" lIns="0" tIns="6350" rIns="0" bIns="0" rtlCol="0">
            <a:spAutoFit/>
          </a:bodyPr>
          <a:lstStyle/>
          <a:p>
            <a:pPr marR="15875" algn="ctr">
              <a:lnSpc>
                <a:spcPts val="750"/>
              </a:lnSpc>
              <a:spcBef>
                <a:spcPts val="50"/>
              </a:spcBef>
            </a:pPr>
            <a:r>
              <a:rPr sz="650" dirty="0">
                <a:latin typeface="Arial"/>
                <a:cs typeface="Arial"/>
              </a:rPr>
              <a:t>in </a:t>
            </a:r>
            <a:r>
              <a:rPr sz="650" spc="10" dirty="0">
                <a:latin typeface="Arial"/>
                <a:cs typeface="Arial"/>
              </a:rPr>
              <a:t>% </a:t>
            </a:r>
            <a:r>
              <a:rPr sz="650" dirty="0">
                <a:latin typeface="Arial"/>
                <a:cs typeface="Arial"/>
              </a:rPr>
              <a:t>of total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observation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50"/>
              </a:lnSpc>
            </a:pPr>
            <a:r>
              <a:rPr sz="650" dirty="0">
                <a:latin typeface="Arial"/>
                <a:cs typeface="Arial"/>
              </a:rPr>
              <a:t>50% 60% 70% 80% 90%</a:t>
            </a:r>
            <a:r>
              <a:rPr sz="650" spc="17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100%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73782" y="213802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22188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686123" y="2145931"/>
            <a:ext cx="723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976037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939971" y="2145931"/>
            <a:ext cx="723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229791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>
            <a:off x="1193725" y="2145931"/>
            <a:ext cx="723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1483544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1447479" y="2145931"/>
            <a:ext cx="723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737298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991052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244806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2208740" y="2145931"/>
            <a:ext cx="723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498560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752313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006067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2970001" y="2145931"/>
            <a:ext cx="7239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spc="5" dirty="0"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259821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3200390" y="2145931"/>
            <a:ext cx="119380" cy="12636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701233" y="2145931"/>
            <a:ext cx="412115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750"/>
              </a:lnSpc>
              <a:spcBef>
                <a:spcPts val="110"/>
              </a:spcBef>
              <a:tabLst>
                <a:tab pos="266065" algn="l"/>
              </a:tabLst>
            </a:pPr>
            <a:r>
              <a:rPr sz="650" spc="5" dirty="0">
                <a:latin typeface="Arial"/>
                <a:cs typeface="Arial"/>
              </a:rPr>
              <a:t>4	5</a:t>
            </a:r>
            <a:endParaRPr sz="650">
              <a:latin typeface="Arial"/>
              <a:cs typeface="Arial"/>
            </a:endParaRPr>
          </a:p>
          <a:p>
            <a:pPr marL="179705">
              <a:lnSpc>
                <a:spcPts val="750"/>
              </a:lnSpc>
            </a:pPr>
            <a:r>
              <a:rPr sz="650" dirty="0">
                <a:latin typeface="Arial"/>
                <a:cs typeface="Arial"/>
              </a:rPr>
              <a:t>Years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153331" y="2403429"/>
            <a:ext cx="1675764" cy="260350"/>
          </a:xfrm>
          <a:custGeom>
            <a:avLst/>
            <a:gdLst/>
            <a:ahLst/>
            <a:cxnLst/>
            <a:rect l="l" t="t" r="r" b="b"/>
            <a:pathLst>
              <a:path w="1675764" h="260350">
                <a:moveTo>
                  <a:pt x="0" y="260225"/>
                </a:moveTo>
                <a:lnTo>
                  <a:pt x="1675441" y="260225"/>
                </a:lnTo>
                <a:lnTo>
                  <a:pt x="1675441" y="0"/>
                </a:lnTo>
                <a:lnTo>
                  <a:pt x="0" y="0"/>
                </a:lnTo>
                <a:lnTo>
                  <a:pt x="0" y="2602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84126" y="2476296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07032" y="245615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310333" y="24594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044563" y="2476296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161324" y="245010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164625" y="24534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184126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02034" y="2561858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4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07750" y="2568458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044563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70675" y="257404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1503273" y="2395222"/>
            <a:ext cx="427355" cy="254635"/>
          </a:xfrm>
          <a:prstGeom prst="rect">
            <a:avLst/>
          </a:prstGeom>
        </p:spPr>
        <p:txBody>
          <a:bodyPr vert="horz" wrap="square" lIns="0" tIns="2793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650" dirty="0">
                <a:latin typeface="Arial"/>
                <a:cs typeface="Arial"/>
              </a:rPr>
              <a:t>2000-2010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Arial"/>
                <a:cs typeface="Arial"/>
              </a:rPr>
              <a:t>2010-2020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363710" y="2145931"/>
            <a:ext cx="427355" cy="50419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11125">
              <a:lnSpc>
                <a:spcPct val="100000"/>
              </a:lnSpc>
              <a:spcBef>
                <a:spcPts val="110"/>
              </a:spcBef>
              <a:tabLst>
                <a:tab pos="365125" algn="l"/>
              </a:tabLst>
            </a:pPr>
            <a:r>
              <a:rPr sz="650" spc="5" dirty="0">
                <a:latin typeface="Arial"/>
                <a:cs typeface="Arial"/>
              </a:rPr>
              <a:t>7	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84"/>
              </a:spcBef>
            </a:pPr>
            <a:r>
              <a:rPr sz="650" dirty="0">
                <a:latin typeface="Arial"/>
                <a:cs typeface="Arial"/>
              </a:rPr>
              <a:t>2005-2015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dirty="0">
                <a:latin typeface="Arial"/>
                <a:cs typeface="Arial"/>
              </a:rPr>
              <a:t>2015-2020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520630" y="1174186"/>
            <a:ext cx="1885314" cy="2813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40335" marR="5080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La probabilité de rester sur la liste a augmenté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196403" y="2641617"/>
            <a:ext cx="1259205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600" i="1" spc="-5" dirty="0">
                <a:latin typeface="Arial"/>
                <a:cs typeface="Arial"/>
              </a:rPr>
              <a:t>Source </a:t>
            </a:r>
            <a:r>
              <a:rPr sz="600" i="1" spc="-5" dirty="0">
                <a:latin typeface="Arial"/>
                <a:cs typeface="Arial"/>
              </a:rPr>
              <a:t>: </a:t>
            </a:r>
            <a:r>
              <a:rPr sz="600" spc="-5" dirty="0">
                <a:latin typeface="Arial"/>
                <a:cs typeface="Arial"/>
              </a:rPr>
              <a:t>Baselgia &amp; </a:t>
            </a:r>
            <a:r>
              <a:rPr sz="600" dirty="0">
                <a:latin typeface="Arial"/>
                <a:cs typeface="Arial"/>
              </a:rPr>
              <a:t>Martínez</a:t>
            </a:r>
            <a:r>
              <a:rPr sz="600" spc="-114" dirty="0">
                <a:latin typeface="Arial"/>
                <a:cs typeface="Arial"/>
              </a:rPr>
              <a:t> </a:t>
            </a:r>
            <a:r>
              <a:rPr sz="600" spc="-5" dirty="0">
                <a:latin typeface="Arial"/>
                <a:cs typeface="Arial"/>
              </a:rPr>
              <a:t>(2024a)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13</a:t>
            </a:r>
          </a:p>
        </p:txBody>
      </p:sp>
    </p:spTree>
  </p:cSld>
  <p:clrMapOvr>
    <a:masterClrMapping/>
  </p:clrMapOvr>
  <p:transition>
    <p:cut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661770"/>
            <a:ext cx="3257550" cy="211468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lang="fr-CH" sz="1100" spc="-10" dirty="0">
                <a:latin typeface="Arial"/>
                <a:cs typeface="Arial"/>
              </a:rPr>
              <a:t>Inégalités en Suisse (dia 3)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spcBef>
                <a:spcPts val="1120"/>
              </a:spcBef>
              <a:buFontTx/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L’impôt sur la fortune en Suisse (dia 19)</a:t>
            </a:r>
            <a:br>
              <a:rPr lang="fr-CH" sz="1100" spc="-10" dirty="0">
                <a:latin typeface="Arial"/>
                <a:cs typeface="Arial"/>
              </a:rPr>
            </a:br>
            <a:r>
              <a:rPr lang="fr-CH" sz="900" spc="-5" dirty="0">
                <a:latin typeface="Arial"/>
                <a:cs typeface="Arial"/>
              </a:rPr>
              <a:t>L’impôt suisse sur la fortune : m</a:t>
            </a:r>
            <a:r>
              <a:rPr lang="fr-CH" sz="900" spc="-15" dirty="0">
                <a:latin typeface="Arial"/>
                <a:cs typeface="Arial"/>
              </a:rPr>
              <a:t>ise en perspective (dia 20)</a:t>
            </a:r>
            <a:br>
              <a:rPr lang="fr-CH" sz="900" spc="-15" dirty="0">
                <a:latin typeface="Arial"/>
                <a:cs typeface="Arial"/>
              </a:rPr>
            </a:br>
            <a:r>
              <a:rPr lang="fr-CH" sz="900" spc="-15" dirty="0">
                <a:latin typeface="Arial"/>
                <a:cs typeface="Arial"/>
              </a:rPr>
              <a:t>L’impôt sur la fortune : un impôt sur le revenu pour les riches ? (dia 27)</a:t>
            </a:r>
            <a:br>
              <a:rPr lang="fr-CH" sz="900" spc="-15" dirty="0">
                <a:latin typeface="Arial"/>
                <a:cs typeface="Arial"/>
              </a:rPr>
            </a:br>
            <a:r>
              <a:rPr lang="fr-CH" sz="900" dirty="0">
                <a:latin typeface="Arial"/>
                <a:cs typeface="Arial"/>
              </a:rPr>
              <a:t>L’impôt sur la fortune réduit-il les inégalités de fortune ? (dia 34)</a:t>
            </a: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5" dirty="0">
                <a:latin typeface="Arial"/>
                <a:cs typeface="Arial"/>
              </a:rPr>
              <a:t>Héritages (dia 39)</a:t>
            </a:r>
            <a:endParaRPr lang="fr-CH" sz="1100" dirty="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79705" algn="l"/>
              </a:tabLst>
            </a:pPr>
            <a:r>
              <a:rPr lang="fr-CH" sz="1100" spc="-5" dirty="0">
                <a:latin typeface="Arial"/>
                <a:cs typeface="Arial"/>
              </a:rPr>
              <a:t>Mobilité intergénérationnelle (dia 56)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5"/>
              </a:spcBef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Sujets de discussion (dia 62)</a:t>
            </a:r>
            <a:endParaRPr lang="fr-CH" sz="11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14</a:t>
            </a:r>
          </a:p>
        </p:txBody>
      </p:sp>
    </p:spTree>
  </p:cSld>
  <p:clrMapOvr>
    <a:masterClrMapping/>
  </p:clrMapOvr>
  <p:transition>
    <p:cut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547370" cy="20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20" dirty="0"/>
              <a:t>A</a:t>
            </a:r>
            <a:r>
              <a:rPr spc="-5" dirty="0"/>
              <a:t>genda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804708"/>
            <a:ext cx="2768080" cy="142218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lang="fr-CH" sz="1100" spc="-10" dirty="0">
                <a:latin typeface="Arial"/>
                <a:cs typeface="Arial"/>
              </a:rPr>
              <a:t>Inégalités en Suisse (dia 3)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L’impôt sur la fortune en Suisse (dia 19)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5" dirty="0">
                <a:latin typeface="Arial"/>
                <a:cs typeface="Arial"/>
              </a:rPr>
              <a:t>Héritages (dia 39)</a:t>
            </a:r>
            <a:endParaRPr lang="fr-CH" sz="1100" dirty="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79705" algn="l"/>
              </a:tabLst>
            </a:pPr>
            <a:r>
              <a:rPr lang="fr-CH" sz="1100" spc="-5" dirty="0">
                <a:latin typeface="Arial"/>
                <a:cs typeface="Arial"/>
              </a:rPr>
              <a:t>Mobilité intergénérationnelle (dia 56)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5"/>
              </a:spcBef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Sujets de discussion (dia 62)</a:t>
            </a:r>
            <a:endParaRPr lang="fr-CH" sz="11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49494" y="3061196"/>
            <a:ext cx="482600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1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296828"/>
            <a:ext cx="3139440" cy="53476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lang="fr-CH" sz="1700" spc="-5" dirty="0">
                <a:solidFill>
                  <a:srgbClr val="FFFFFF"/>
                </a:solidFill>
                <a:latin typeface="Arial"/>
                <a:cs typeface="Arial"/>
              </a:rPr>
              <a:t>L’impôt suisse sur la fortune</a:t>
            </a:r>
            <a:r>
              <a:rPr sz="1700" spc="-15" dirty="0">
                <a:solidFill>
                  <a:srgbClr val="FFFFFF"/>
                </a:solidFill>
                <a:latin typeface="Arial"/>
                <a:cs typeface="Arial"/>
              </a:rPr>
              <a:t>  </a:t>
            </a:r>
            <a:r>
              <a:rPr lang="fr-CH" sz="1700" spc="-15" dirty="0">
                <a:solidFill>
                  <a:srgbClr val="FFFFFF"/>
                </a:solidFill>
                <a:latin typeface="Arial"/>
                <a:cs typeface="Arial"/>
              </a:rPr>
              <a:t>Mise en perspective</a:t>
            </a:r>
            <a:endParaRPr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9834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Début de l’assujettissement à l’impôt sur la fortune </a:t>
            </a:r>
            <a:r>
              <a:rPr spc="-5" dirty="0"/>
              <a:t>(2018)</a:t>
            </a:r>
          </a:p>
        </p:txBody>
      </p:sp>
      <p:sp>
        <p:nvSpPr>
          <p:cNvPr id="3" name="object 3"/>
          <p:cNvSpPr/>
          <p:nvPr/>
        </p:nvSpPr>
        <p:spPr>
          <a:xfrm>
            <a:off x="772026" y="570767"/>
            <a:ext cx="2778125" cy="1851025"/>
          </a:xfrm>
          <a:custGeom>
            <a:avLst/>
            <a:gdLst/>
            <a:ahLst/>
            <a:cxnLst/>
            <a:rect l="l" t="t" r="r" b="b"/>
            <a:pathLst>
              <a:path w="2778125" h="1851025">
                <a:moveTo>
                  <a:pt x="0" y="0"/>
                </a:moveTo>
                <a:lnTo>
                  <a:pt x="2778067" y="0"/>
                </a:lnTo>
                <a:lnTo>
                  <a:pt x="2778067" y="1850596"/>
                </a:lnTo>
                <a:lnTo>
                  <a:pt x="0" y="1850596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69643" y="2423746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69643" y="2128391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69643" y="1833138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69643" y="1537784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69643" y="1242429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69643" y="947074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79542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7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63036" y="2124938"/>
            <a:ext cx="33020" cy="296545"/>
          </a:xfrm>
          <a:custGeom>
            <a:avLst/>
            <a:gdLst/>
            <a:ahLst/>
            <a:cxnLst/>
            <a:rect l="l" t="t" r="r" b="b"/>
            <a:pathLst>
              <a:path w="33019" h="296544">
                <a:moveTo>
                  <a:pt x="0" y="0"/>
                </a:moveTo>
                <a:lnTo>
                  <a:pt x="33011" y="0"/>
                </a:lnTo>
                <a:lnTo>
                  <a:pt x="33011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17369" y="2270181"/>
            <a:ext cx="0" cy="153670"/>
          </a:xfrm>
          <a:custGeom>
            <a:avLst/>
            <a:gdLst/>
            <a:ahLst/>
            <a:cxnLst/>
            <a:rect l="l" t="t" r="r" b="b"/>
            <a:pathLst>
              <a:path h="153669">
                <a:moveTo>
                  <a:pt x="0" y="0"/>
                </a:moveTo>
                <a:lnTo>
                  <a:pt x="0" y="153564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00812" y="2272564"/>
            <a:ext cx="33655" cy="149225"/>
          </a:xfrm>
          <a:custGeom>
            <a:avLst/>
            <a:gdLst/>
            <a:ahLst/>
            <a:cxnLst/>
            <a:rect l="l" t="t" r="r" b="b"/>
            <a:pathLst>
              <a:path w="33655" h="149225">
                <a:moveTo>
                  <a:pt x="0" y="0"/>
                </a:moveTo>
                <a:lnTo>
                  <a:pt x="33113" y="0"/>
                </a:lnTo>
                <a:lnTo>
                  <a:pt x="33113" y="148799"/>
                </a:lnTo>
                <a:lnTo>
                  <a:pt x="0" y="14879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80534" y="2063484"/>
            <a:ext cx="0" cy="360680"/>
          </a:xfrm>
          <a:custGeom>
            <a:avLst/>
            <a:gdLst/>
            <a:ahLst/>
            <a:cxnLst/>
            <a:rect l="l" t="t" r="r" b="b"/>
            <a:pathLst>
              <a:path h="360680">
                <a:moveTo>
                  <a:pt x="0" y="0"/>
                </a:moveTo>
                <a:lnTo>
                  <a:pt x="0" y="360261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63977" y="2065867"/>
            <a:ext cx="33655" cy="355600"/>
          </a:xfrm>
          <a:custGeom>
            <a:avLst/>
            <a:gdLst/>
            <a:ahLst/>
            <a:cxnLst/>
            <a:rect l="l" t="t" r="r" b="b"/>
            <a:pathLst>
              <a:path w="33655" h="355600">
                <a:moveTo>
                  <a:pt x="0" y="0"/>
                </a:moveTo>
                <a:lnTo>
                  <a:pt x="33113" y="0"/>
                </a:lnTo>
                <a:lnTo>
                  <a:pt x="33113" y="355496"/>
                </a:lnTo>
                <a:lnTo>
                  <a:pt x="0" y="35549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18361" y="2240697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048"/>
                </a:lnTo>
              </a:path>
            </a:pathLst>
          </a:custGeom>
          <a:ln w="3777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01855" y="2243080"/>
            <a:ext cx="33020" cy="178435"/>
          </a:xfrm>
          <a:custGeom>
            <a:avLst/>
            <a:gdLst/>
            <a:ahLst/>
            <a:cxnLst/>
            <a:rect l="l" t="t" r="r" b="b"/>
            <a:pathLst>
              <a:path w="33019" h="178435">
                <a:moveTo>
                  <a:pt x="0" y="0"/>
                </a:moveTo>
                <a:lnTo>
                  <a:pt x="33011" y="0"/>
                </a:lnTo>
                <a:lnTo>
                  <a:pt x="33011" y="178284"/>
                </a:lnTo>
                <a:lnTo>
                  <a:pt x="0" y="17828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81526" y="2004413"/>
            <a:ext cx="0" cy="419734"/>
          </a:xfrm>
          <a:custGeom>
            <a:avLst/>
            <a:gdLst/>
            <a:ahLst/>
            <a:cxnLst/>
            <a:rect l="l" t="t" r="r" b="b"/>
            <a:pathLst>
              <a:path h="419735">
                <a:moveTo>
                  <a:pt x="0" y="0"/>
                </a:moveTo>
                <a:lnTo>
                  <a:pt x="0" y="419332"/>
                </a:lnTo>
              </a:path>
            </a:pathLst>
          </a:custGeom>
          <a:ln w="377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65020" y="2006796"/>
            <a:ext cx="33020" cy="414655"/>
          </a:xfrm>
          <a:custGeom>
            <a:avLst/>
            <a:gdLst/>
            <a:ahLst/>
            <a:cxnLst/>
            <a:rect l="l" t="t" r="r" b="b"/>
            <a:pathLst>
              <a:path w="33019" h="414655">
                <a:moveTo>
                  <a:pt x="0" y="0"/>
                </a:moveTo>
                <a:lnTo>
                  <a:pt x="33011" y="0"/>
                </a:lnTo>
                <a:lnTo>
                  <a:pt x="33011" y="414568"/>
                </a:lnTo>
                <a:lnTo>
                  <a:pt x="0" y="41456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19353" y="2211110"/>
            <a:ext cx="0" cy="212725"/>
          </a:xfrm>
          <a:custGeom>
            <a:avLst/>
            <a:gdLst/>
            <a:ahLst/>
            <a:cxnLst/>
            <a:rect l="l" t="t" r="r" b="b"/>
            <a:pathLst>
              <a:path h="212725">
                <a:moveTo>
                  <a:pt x="0" y="0"/>
                </a:moveTo>
                <a:lnTo>
                  <a:pt x="0" y="212635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02796" y="2213494"/>
            <a:ext cx="33655" cy="208279"/>
          </a:xfrm>
          <a:custGeom>
            <a:avLst/>
            <a:gdLst/>
            <a:ahLst/>
            <a:cxnLst/>
            <a:rect l="l" t="t" r="r" b="b"/>
            <a:pathLst>
              <a:path w="33655" h="208280">
                <a:moveTo>
                  <a:pt x="0" y="0"/>
                </a:moveTo>
                <a:lnTo>
                  <a:pt x="33113" y="0"/>
                </a:lnTo>
                <a:lnTo>
                  <a:pt x="33113" y="207870"/>
                </a:lnTo>
                <a:lnTo>
                  <a:pt x="0" y="20787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82569" y="1874396"/>
            <a:ext cx="0" cy="549910"/>
          </a:xfrm>
          <a:custGeom>
            <a:avLst/>
            <a:gdLst/>
            <a:ahLst/>
            <a:cxnLst/>
            <a:rect l="l" t="t" r="r" b="b"/>
            <a:pathLst>
              <a:path h="549910">
                <a:moveTo>
                  <a:pt x="0" y="0"/>
                </a:moveTo>
                <a:lnTo>
                  <a:pt x="0" y="549349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66063" y="1876779"/>
            <a:ext cx="33020" cy="544830"/>
          </a:xfrm>
          <a:custGeom>
            <a:avLst/>
            <a:gdLst/>
            <a:ahLst/>
            <a:cxnLst/>
            <a:rect l="l" t="t" r="r" b="b"/>
            <a:pathLst>
              <a:path w="33019" h="544830">
                <a:moveTo>
                  <a:pt x="0" y="0"/>
                </a:moveTo>
                <a:lnTo>
                  <a:pt x="33011" y="0"/>
                </a:lnTo>
                <a:lnTo>
                  <a:pt x="33011" y="544585"/>
                </a:lnTo>
                <a:lnTo>
                  <a:pt x="0" y="54458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20396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03839" y="2124938"/>
            <a:ext cx="33655" cy="296545"/>
          </a:xfrm>
          <a:custGeom>
            <a:avLst/>
            <a:gdLst/>
            <a:ahLst/>
            <a:cxnLst/>
            <a:rect l="l" t="t" r="r" b="b"/>
            <a:pathLst>
              <a:path w="33655" h="296544">
                <a:moveTo>
                  <a:pt x="0" y="0"/>
                </a:moveTo>
                <a:lnTo>
                  <a:pt x="33113" y="0"/>
                </a:lnTo>
                <a:lnTo>
                  <a:pt x="33113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83561" y="1830170"/>
            <a:ext cx="0" cy="593725"/>
          </a:xfrm>
          <a:custGeom>
            <a:avLst/>
            <a:gdLst/>
            <a:ahLst/>
            <a:cxnLst/>
            <a:rect l="l" t="t" r="r" b="b"/>
            <a:pathLst>
              <a:path h="593725">
                <a:moveTo>
                  <a:pt x="0" y="0"/>
                </a:moveTo>
                <a:lnTo>
                  <a:pt x="0" y="593575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67004" y="1832553"/>
            <a:ext cx="33655" cy="589280"/>
          </a:xfrm>
          <a:custGeom>
            <a:avLst/>
            <a:gdLst/>
            <a:ahLst/>
            <a:cxnLst/>
            <a:rect l="l" t="t" r="r" b="b"/>
            <a:pathLst>
              <a:path w="33655" h="589280">
                <a:moveTo>
                  <a:pt x="0" y="0"/>
                </a:moveTo>
                <a:lnTo>
                  <a:pt x="33113" y="0"/>
                </a:lnTo>
                <a:lnTo>
                  <a:pt x="33113" y="588811"/>
                </a:lnTo>
                <a:lnTo>
                  <a:pt x="0" y="58881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21388" y="2066453"/>
            <a:ext cx="0" cy="357505"/>
          </a:xfrm>
          <a:custGeom>
            <a:avLst/>
            <a:gdLst/>
            <a:ahLst/>
            <a:cxnLst/>
            <a:rect l="l" t="t" r="r" b="b"/>
            <a:pathLst>
              <a:path h="357505">
                <a:moveTo>
                  <a:pt x="0" y="0"/>
                </a:moveTo>
                <a:lnTo>
                  <a:pt x="0" y="357292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04883" y="2068836"/>
            <a:ext cx="33020" cy="353060"/>
          </a:xfrm>
          <a:custGeom>
            <a:avLst/>
            <a:gdLst/>
            <a:ahLst/>
            <a:cxnLst/>
            <a:rect l="l" t="t" r="r" b="b"/>
            <a:pathLst>
              <a:path w="33019" h="353060">
                <a:moveTo>
                  <a:pt x="0" y="0"/>
                </a:moveTo>
                <a:lnTo>
                  <a:pt x="33011" y="0"/>
                </a:lnTo>
                <a:lnTo>
                  <a:pt x="33011" y="352527"/>
                </a:lnTo>
                <a:lnTo>
                  <a:pt x="0" y="35252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84604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68047" y="1829584"/>
            <a:ext cx="33655" cy="591820"/>
          </a:xfrm>
          <a:custGeom>
            <a:avLst/>
            <a:gdLst/>
            <a:ahLst/>
            <a:cxnLst/>
            <a:rect l="l" t="t" r="r" b="b"/>
            <a:pathLst>
              <a:path w="33655" h="591819">
                <a:moveTo>
                  <a:pt x="0" y="0"/>
                </a:moveTo>
                <a:lnTo>
                  <a:pt x="33113" y="0"/>
                </a:lnTo>
                <a:lnTo>
                  <a:pt x="33113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22431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05926" y="2124938"/>
            <a:ext cx="33020" cy="296545"/>
          </a:xfrm>
          <a:custGeom>
            <a:avLst/>
            <a:gdLst/>
            <a:ahLst/>
            <a:cxnLst/>
            <a:rect l="l" t="t" r="r" b="b"/>
            <a:pathLst>
              <a:path w="33019" h="296544">
                <a:moveTo>
                  <a:pt x="0" y="0"/>
                </a:moveTo>
                <a:lnTo>
                  <a:pt x="33011" y="0"/>
                </a:lnTo>
                <a:lnTo>
                  <a:pt x="33011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85596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69090" y="1829584"/>
            <a:ext cx="33020" cy="591820"/>
          </a:xfrm>
          <a:custGeom>
            <a:avLst/>
            <a:gdLst/>
            <a:ahLst/>
            <a:cxnLst/>
            <a:rect l="l" t="t" r="r" b="b"/>
            <a:pathLst>
              <a:path w="33019" h="591819">
                <a:moveTo>
                  <a:pt x="0" y="0"/>
                </a:moveTo>
                <a:lnTo>
                  <a:pt x="33011" y="0"/>
                </a:lnTo>
                <a:lnTo>
                  <a:pt x="33011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23423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06866" y="2124938"/>
            <a:ext cx="33655" cy="296545"/>
          </a:xfrm>
          <a:custGeom>
            <a:avLst/>
            <a:gdLst/>
            <a:ahLst/>
            <a:cxnLst/>
            <a:rect l="l" t="t" r="r" b="b"/>
            <a:pathLst>
              <a:path w="33655" h="296544">
                <a:moveTo>
                  <a:pt x="0" y="0"/>
                </a:moveTo>
                <a:lnTo>
                  <a:pt x="33113" y="0"/>
                </a:lnTo>
                <a:lnTo>
                  <a:pt x="33113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86588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70031" y="1829584"/>
            <a:ext cx="33655" cy="591820"/>
          </a:xfrm>
          <a:custGeom>
            <a:avLst/>
            <a:gdLst/>
            <a:ahLst/>
            <a:cxnLst/>
            <a:rect l="l" t="t" r="r" b="b"/>
            <a:pathLst>
              <a:path w="33655" h="591819">
                <a:moveTo>
                  <a:pt x="0" y="0"/>
                </a:moveTo>
                <a:lnTo>
                  <a:pt x="33113" y="0"/>
                </a:lnTo>
                <a:lnTo>
                  <a:pt x="33113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24466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07910" y="2124938"/>
            <a:ext cx="33655" cy="296545"/>
          </a:xfrm>
          <a:custGeom>
            <a:avLst/>
            <a:gdLst/>
            <a:ahLst/>
            <a:cxnLst/>
            <a:rect l="l" t="t" r="r" b="b"/>
            <a:pathLst>
              <a:path w="33655" h="296544">
                <a:moveTo>
                  <a:pt x="0" y="0"/>
                </a:moveTo>
                <a:lnTo>
                  <a:pt x="33113" y="0"/>
                </a:lnTo>
                <a:lnTo>
                  <a:pt x="33113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87632" y="1802938"/>
            <a:ext cx="0" cy="621030"/>
          </a:xfrm>
          <a:custGeom>
            <a:avLst/>
            <a:gdLst/>
            <a:ahLst/>
            <a:cxnLst/>
            <a:rect l="l" t="t" r="r" b="b"/>
            <a:pathLst>
              <a:path h="621030">
                <a:moveTo>
                  <a:pt x="0" y="0"/>
                </a:moveTo>
                <a:lnTo>
                  <a:pt x="0" y="620807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71074" y="1805320"/>
            <a:ext cx="33655" cy="616585"/>
          </a:xfrm>
          <a:custGeom>
            <a:avLst/>
            <a:gdLst/>
            <a:ahLst/>
            <a:cxnLst/>
            <a:rect l="l" t="t" r="r" b="b"/>
            <a:pathLst>
              <a:path w="33655" h="616585">
                <a:moveTo>
                  <a:pt x="0" y="0"/>
                </a:moveTo>
                <a:lnTo>
                  <a:pt x="33113" y="0"/>
                </a:lnTo>
                <a:lnTo>
                  <a:pt x="33113" y="616043"/>
                </a:lnTo>
                <a:lnTo>
                  <a:pt x="0" y="61604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25459" y="2098292"/>
            <a:ext cx="0" cy="325755"/>
          </a:xfrm>
          <a:custGeom>
            <a:avLst/>
            <a:gdLst/>
            <a:ahLst/>
            <a:cxnLst/>
            <a:rect l="l" t="t" r="r" b="b"/>
            <a:pathLst>
              <a:path h="325755">
                <a:moveTo>
                  <a:pt x="0" y="0"/>
                </a:moveTo>
                <a:lnTo>
                  <a:pt x="0" y="325453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08953" y="2100675"/>
            <a:ext cx="33020" cy="321310"/>
          </a:xfrm>
          <a:custGeom>
            <a:avLst/>
            <a:gdLst/>
            <a:ahLst/>
            <a:cxnLst/>
            <a:rect l="l" t="t" r="r" b="b"/>
            <a:pathLst>
              <a:path w="33019" h="321310">
                <a:moveTo>
                  <a:pt x="0" y="0"/>
                </a:moveTo>
                <a:lnTo>
                  <a:pt x="33011" y="0"/>
                </a:lnTo>
                <a:lnTo>
                  <a:pt x="33011" y="320689"/>
                </a:lnTo>
                <a:lnTo>
                  <a:pt x="0" y="3206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88623" y="1791778"/>
            <a:ext cx="0" cy="632460"/>
          </a:xfrm>
          <a:custGeom>
            <a:avLst/>
            <a:gdLst/>
            <a:ahLst/>
            <a:cxnLst/>
            <a:rect l="l" t="t" r="r" b="b"/>
            <a:pathLst>
              <a:path h="632460">
                <a:moveTo>
                  <a:pt x="0" y="0"/>
                </a:moveTo>
                <a:lnTo>
                  <a:pt x="0" y="631967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72117" y="1794161"/>
            <a:ext cx="33020" cy="627380"/>
          </a:xfrm>
          <a:custGeom>
            <a:avLst/>
            <a:gdLst/>
            <a:ahLst/>
            <a:cxnLst/>
            <a:rect l="l" t="t" r="r" b="b"/>
            <a:pathLst>
              <a:path w="33019" h="627380">
                <a:moveTo>
                  <a:pt x="0" y="0"/>
                </a:moveTo>
                <a:lnTo>
                  <a:pt x="33011" y="0"/>
                </a:lnTo>
                <a:lnTo>
                  <a:pt x="33011" y="627203"/>
                </a:lnTo>
                <a:lnTo>
                  <a:pt x="0" y="62720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26451" y="1948311"/>
            <a:ext cx="0" cy="475615"/>
          </a:xfrm>
          <a:custGeom>
            <a:avLst/>
            <a:gdLst/>
            <a:ahLst/>
            <a:cxnLst/>
            <a:rect l="l" t="t" r="r" b="b"/>
            <a:pathLst>
              <a:path h="475614">
                <a:moveTo>
                  <a:pt x="0" y="0"/>
                </a:moveTo>
                <a:lnTo>
                  <a:pt x="0" y="475434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09894" y="1950694"/>
            <a:ext cx="33655" cy="471170"/>
          </a:xfrm>
          <a:custGeom>
            <a:avLst/>
            <a:gdLst/>
            <a:ahLst/>
            <a:cxnLst/>
            <a:rect l="l" t="t" r="r" b="b"/>
            <a:pathLst>
              <a:path w="33655" h="471169">
                <a:moveTo>
                  <a:pt x="0" y="0"/>
                </a:moveTo>
                <a:lnTo>
                  <a:pt x="33113" y="0"/>
                </a:lnTo>
                <a:lnTo>
                  <a:pt x="33113" y="470669"/>
                </a:lnTo>
                <a:lnTo>
                  <a:pt x="0" y="47066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89667" y="1756254"/>
            <a:ext cx="0" cy="668020"/>
          </a:xfrm>
          <a:custGeom>
            <a:avLst/>
            <a:gdLst/>
            <a:ahLst/>
            <a:cxnLst/>
            <a:rect l="l" t="t" r="r" b="b"/>
            <a:pathLst>
              <a:path h="668019">
                <a:moveTo>
                  <a:pt x="0" y="0"/>
                </a:moveTo>
                <a:lnTo>
                  <a:pt x="0" y="667491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73161" y="1758637"/>
            <a:ext cx="33020" cy="662940"/>
          </a:xfrm>
          <a:custGeom>
            <a:avLst/>
            <a:gdLst/>
            <a:ahLst/>
            <a:cxnLst/>
            <a:rect l="l" t="t" r="r" b="b"/>
            <a:pathLst>
              <a:path w="33019" h="662939">
                <a:moveTo>
                  <a:pt x="0" y="0"/>
                </a:moveTo>
                <a:lnTo>
                  <a:pt x="33011" y="0"/>
                </a:lnTo>
                <a:lnTo>
                  <a:pt x="33011" y="662727"/>
                </a:lnTo>
                <a:lnTo>
                  <a:pt x="0" y="66272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27494" y="2087133"/>
            <a:ext cx="0" cy="337185"/>
          </a:xfrm>
          <a:custGeom>
            <a:avLst/>
            <a:gdLst/>
            <a:ahLst/>
            <a:cxnLst/>
            <a:rect l="l" t="t" r="r" b="b"/>
            <a:pathLst>
              <a:path h="337185">
                <a:moveTo>
                  <a:pt x="0" y="0"/>
                </a:moveTo>
                <a:lnTo>
                  <a:pt x="0" y="336612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10937" y="2089516"/>
            <a:ext cx="33655" cy="332105"/>
          </a:xfrm>
          <a:custGeom>
            <a:avLst/>
            <a:gdLst/>
            <a:ahLst/>
            <a:cxnLst/>
            <a:rect l="l" t="t" r="r" b="b"/>
            <a:pathLst>
              <a:path w="33655" h="332105">
                <a:moveTo>
                  <a:pt x="0" y="0"/>
                </a:moveTo>
                <a:lnTo>
                  <a:pt x="33112" y="0"/>
                </a:lnTo>
                <a:lnTo>
                  <a:pt x="33112" y="331847"/>
                </a:lnTo>
                <a:lnTo>
                  <a:pt x="0" y="33184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90658" y="1744480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265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74102" y="1746863"/>
            <a:ext cx="33655" cy="675005"/>
          </a:xfrm>
          <a:custGeom>
            <a:avLst/>
            <a:gdLst/>
            <a:ahLst/>
            <a:cxnLst/>
            <a:rect l="l" t="t" r="r" b="b"/>
            <a:pathLst>
              <a:path w="33655" h="675005">
                <a:moveTo>
                  <a:pt x="0" y="0"/>
                </a:moveTo>
                <a:lnTo>
                  <a:pt x="33112" y="0"/>
                </a:lnTo>
                <a:lnTo>
                  <a:pt x="33112" y="674500"/>
                </a:lnTo>
                <a:lnTo>
                  <a:pt x="0" y="67450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28486" y="1850849"/>
            <a:ext cx="0" cy="573405"/>
          </a:xfrm>
          <a:custGeom>
            <a:avLst/>
            <a:gdLst/>
            <a:ahLst/>
            <a:cxnLst/>
            <a:rect l="l" t="t" r="r" b="b"/>
            <a:pathLst>
              <a:path h="573405">
                <a:moveTo>
                  <a:pt x="0" y="0"/>
                </a:moveTo>
                <a:lnTo>
                  <a:pt x="0" y="572896"/>
                </a:lnTo>
              </a:path>
            </a:pathLst>
          </a:custGeom>
          <a:ln w="3777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11980" y="1853232"/>
            <a:ext cx="33020" cy="568325"/>
          </a:xfrm>
          <a:custGeom>
            <a:avLst/>
            <a:gdLst/>
            <a:ahLst/>
            <a:cxnLst/>
            <a:rect l="l" t="t" r="r" b="b"/>
            <a:pathLst>
              <a:path w="33019" h="568325">
                <a:moveTo>
                  <a:pt x="0" y="0"/>
                </a:moveTo>
                <a:lnTo>
                  <a:pt x="33010" y="0"/>
                </a:lnTo>
                <a:lnTo>
                  <a:pt x="33010" y="568131"/>
                </a:lnTo>
                <a:lnTo>
                  <a:pt x="0" y="56813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91651" y="1673636"/>
            <a:ext cx="0" cy="750570"/>
          </a:xfrm>
          <a:custGeom>
            <a:avLst/>
            <a:gdLst/>
            <a:ahLst/>
            <a:cxnLst/>
            <a:rect l="l" t="t" r="r" b="b"/>
            <a:pathLst>
              <a:path h="750569">
                <a:moveTo>
                  <a:pt x="0" y="0"/>
                </a:moveTo>
                <a:lnTo>
                  <a:pt x="0" y="750109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75145" y="1676019"/>
            <a:ext cx="33020" cy="745490"/>
          </a:xfrm>
          <a:custGeom>
            <a:avLst/>
            <a:gdLst/>
            <a:ahLst/>
            <a:cxnLst/>
            <a:rect l="l" t="t" r="r" b="b"/>
            <a:pathLst>
              <a:path w="33019" h="745489">
                <a:moveTo>
                  <a:pt x="0" y="0"/>
                </a:moveTo>
                <a:lnTo>
                  <a:pt x="33011" y="0"/>
                </a:lnTo>
                <a:lnTo>
                  <a:pt x="33011" y="745345"/>
                </a:lnTo>
                <a:lnTo>
                  <a:pt x="0" y="74534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29478" y="2045773"/>
            <a:ext cx="0" cy="378460"/>
          </a:xfrm>
          <a:custGeom>
            <a:avLst/>
            <a:gdLst/>
            <a:ahLst/>
            <a:cxnLst/>
            <a:rect l="l" t="t" r="r" b="b"/>
            <a:pathLst>
              <a:path h="378460">
                <a:moveTo>
                  <a:pt x="0" y="0"/>
                </a:moveTo>
                <a:lnTo>
                  <a:pt x="0" y="377972"/>
                </a:lnTo>
              </a:path>
            </a:pathLst>
          </a:custGeom>
          <a:ln w="3787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12921" y="2048156"/>
            <a:ext cx="33655" cy="373380"/>
          </a:xfrm>
          <a:custGeom>
            <a:avLst/>
            <a:gdLst/>
            <a:ahLst/>
            <a:cxnLst/>
            <a:rect l="l" t="t" r="r" b="b"/>
            <a:pathLst>
              <a:path w="33655" h="373380">
                <a:moveTo>
                  <a:pt x="0" y="0"/>
                </a:moveTo>
                <a:lnTo>
                  <a:pt x="33112" y="0"/>
                </a:lnTo>
                <a:lnTo>
                  <a:pt x="33112" y="373207"/>
                </a:lnTo>
                <a:lnTo>
                  <a:pt x="0" y="37320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92694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7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76188" y="1534228"/>
            <a:ext cx="33020" cy="887730"/>
          </a:xfrm>
          <a:custGeom>
            <a:avLst/>
            <a:gdLst/>
            <a:ahLst/>
            <a:cxnLst/>
            <a:rect l="l" t="t" r="r" b="b"/>
            <a:pathLst>
              <a:path w="33019" h="887730">
                <a:moveTo>
                  <a:pt x="0" y="0"/>
                </a:moveTo>
                <a:lnTo>
                  <a:pt x="33010" y="0"/>
                </a:lnTo>
                <a:lnTo>
                  <a:pt x="33010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30521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13963" y="1977210"/>
            <a:ext cx="33655" cy="444500"/>
          </a:xfrm>
          <a:custGeom>
            <a:avLst/>
            <a:gdLst/>
            <a:ahLst/>
            <a:cxnLst/>
            <a:rect l="l" t="t" r="r" b="b"/>
            <a:pathLst>
              <a:path w="33655" h="444500">
                <a:moveTo>
                  <a:pt x="0" y="0"/>
                </a:moveTo>
                <a:lnTo>
                  <a:pt x="33113" y="0"/>
                </a:lnTo>
                <a:lnTo>
                  <a:pt x="33113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93685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87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77129" y="1534228"/>
            <a:ext cx="33655" cy="887730"/>
          </a:xfrm>
          <a:custGeom>
            <a:avLst/>
            <a:gdLst/>
            <a:ahLst/>
            <a:cxnLst/>
            <a:rect l="l" t="t" r="r" b="b"/>
            <a:pathLst>
              <a:path w="33655" h="887730">
                <a:moveTo>
                  <a:pt x="0" y="0"/>
                </a:moveTo>
                <a:lnTo>
                  <a:pt x="33112" y="0"/>
                </a:lnTo>
                <a:lnTo>
                  <a:pt x="33112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31512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15008" y="1977210"/>
            <a:ext cx="33020" cy="444500"/>
          </a:xfrm>
          <a:custGeom>
            <a:avLst/>
            <a:gdLst/>
            <a:ahLst/>
            <a:cxnLst/>
            <a:rect l="l" t="t" r="r" b="b"/>
            <a:pathLst>
              <a:path w="33019" h="444500">
                <a:moveTo>
                  <a:pt x="0" y="0"/>
                </a:moveTo>
                <a:lnTo>
                  <a:pt x="33010" y="0"/>
                </a:lnTo>
                <a:lnTo>
                  <a:pt x="33010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94729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78172" y="1534228"/>
            <a:ext cx="33655" cy="887730"/>
          </a:xfrm>
          <a:custGeom>
            <a:avLst/>
            <a:gdLst/>
            <a:ahLst/>
            <a:cxnLst/>
            <a:rect l="l" t="t" r="r" b="b"/>
            <a:pathLst>
              <a:path w="33655" h="887730">
                <a:moveTo>
                  <a:pt x="0" y="0"/>
                </a:moveTo>
                <a:lnTo>
                  <a:pt x="33112" y="0"/>
                </a:lnTo>
                <a:lnTo>
                  <a:pt x="33112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432556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16050" y="1977210"/>
            <a:ext cx="33020" cy="444500"/>
          </a:xfrm>
          <a:custGeom>
            <a:avLst/>
            <a:gdLst/>
            <a:ahLst/>
            <a:cxnLst/>
            <a:rect l="l" t="t" r="r" b="b"/>
            <a:pathLst>
              <a:path w="33019" h="444500">
                <a:moveTo>
                  <a:pt x="0" y="0"/>
                </a:moveTo>
                <a:lnTo>
                  <a:pt x="33011" y="0"/>
                </a:lnTo>
                <a:lnTo>
                  <a:pt x="33011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495720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479214" y="1534228"/>
            <a:ext cx="33020" cy="887730"/>
          </a:xfrm>
          <a:custGeom>
            <a:avLst/>
            <a:gdLst/>
            <a:ahLst/>
            <a:cxnLst/>
            <a:rect l="l" t="t" r="r" b="b"/>
            <a:pathLst>
              <a:path w="33019" h="887730">
                <a:moveTo>
                  <a:pt x="0" y="0"/>
                </a:moveTo>
                <a:lnTo>
                  <a:pt x="33011" y="0"/>
                </a:lnTo>
                <a:lnTo>
                  <a:pt x="33011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33548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16991" y="1977210"/>
            <a:ext cx="33655" cy="444500"/>
          </a:xfrm>
          <a:custGeom>
            <a:avLst/>
            <a:gdLst/>
            <a:ahLst/>
            <a:cxnLst/>
            <a:rect l="l" t="t" r="r" b="b"/>
            <a:pathLst>
              <a:path w="33655" h="444500">
                <a:moveTo>
                  <a:pt x="0" y="0"/>
                </a:moveTo>
                <a:lnTo>
                  <a:pt x="33113" y="0"/>
                </a:lnTo>
                <a:lnTo>
                  <a:pt x="33113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96712" y="1508197"/>
            <a:ext cx="0" cy="915669"/>
          </a:xfrm>
          <a:custGeom>
            <a:avLst/>
            <a:gdLst/>
            <a:ahLst/>
            <a:cxnLst/>
            <a:rect l="l" t="t" r="r" b="b"/>
            <a:pathLst>
              <a:path h="915669">
                <a:moveTo>
                  <a:pt x="0" y="0"/>
                </a:moveTo>
                <a:lnTo>
                  <a:pt x="0" y="915548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80156" y="1510579"/>
            <a:ext cx="33655" cy="911225"/>
          </a:xfrm>
          <a:custGeom>
            <a:avLst/>
            <a:gdLst/>
            <a:ahLst/>
            <a:cxnLst/>
            <a:rect l="l" t="t" r="r" b="b"/>
            <a:pathLst>
              <a:path w="33655" h="911225">
                <a:moveTo>
                  <a:pt x="0" y="0"/>
                </a:moveTo>
                <a:lnTo>
                  <a:pt x="33112" y="0"/>
                </a:lnTo>
                <a:lnTo>
                  <a:pt x="33112" y="910784"/>
                </a:lnTo>
                <a:lnTo>
                  <a:pt x="0" y="91078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634539" y="1963053"/>
            <a:ext cx="0" cy="461009"/>
          </a:xfrm>
          <a:custGeom>
            <a:avLst/>
            <a:gdLst/>
            <a:ahLst/>
            <a:cxnLst/>
            <a:rect l="l" t="t" r="r" b="b"/>
            <a:pathLst>
              <a:path h="461010">
                <a:moveTo>
                  <a:pt x="0" y="0"/>
                </a:moveTo>
                <a:lnTo>
                  <a:pt x="0" y="460692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618034" y="1965436"/>
            <a:ext cx="33020" cy="455930"/>
          </a:xfrm>
          <a:custGeom>
            <a:avLst/>
            <a:gdLst/>
            <a:ahLst/>
            <a:cxnLst/>
            <a:rect l="l" t="t" r="r" b="b"/>
            <a:pathLst>
              <a:path w="33019" h="455930">
                <a:moveTo>
                  <a:pt x="0" y="0"/>
                </a:moveTo>
                <a:lnTo>
                  <a:pt x="33011" y="0"/>
                </a:lnTo>
                <a:lnTo>
                  <a:pt x="33011" y="455927"/>
                </a:lnTo>
                <a:lnTo>
                  <a:pt x="0" y="45592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97756" y="1472774"/>
            <a:ext cx="0" cy="951230"/>
          </a:xfrm>
          <a:custGeom>
            <a:avLst/>
            <a:gdLst/>
            <a:ahLst/>
            <a:cxnLst/>
            <a:rect l="l" t="t" r="r" b="b"/>
            <a:pathLst>
              <a:path h="951230">
                <a:moveTo>
                  <a:pt x="0" y="0"/>
                </a:moveTo>
                <a:lnTo>
                  <a:pt x="0" y="950971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81199" y="1475157"/>
            <a:ext cx="33655" cy="946785"/>
          </a:xfrm>
          <a:custGeom>
            <a:avLst/>
            <a:gdLst/>
            <a:ahLst/>
            <a:cxnLst/>
            <a:rect l="l" t="t" r="r" b="b"/>
            <a:pathLst>
              <a:path w="33655" h="946785">
                <a:moveTo>
                  <a:pt x="0" y="0"/>
                </a:moveTo>
                <a:lnTo>
                  <a:pt x="33113" y="0"/>
                </a:lnTo>
                <a:lnTo>
                  <a:pt x="33113" y="946206"/>
                </a:lnTo>
                <a:lnTo>
                  <a:pt x="0" y="94620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735583" y="1915756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7989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719077" y="1918138"/>
            <a:ext cx="33020" cy="503555"/>
          </a:xfrm>
          <a:custGeom>
            <a:avLst/>
            <a:gdLst/>
            <a:ahLst/>
            <a:cxnLst/>
            <a:rect l="l" t="t" r="r" b="b"/>
            <a:pathLst>
              <a:path w="33019" h="503555">
                <a:moveTo>
                  <a:pt x="0" y="0"/>
                </a:moveTo>
                <a:lnTo>
                  <a:pt x="33011" y="0"/>
                </a:lnTo>
                <a:lnTo>
                  <a:pt x="33011" y="503225"/>
                </a:lnTo>
                <a:lnTo>
                  <a:pt x="0" y="50322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98748" y="1454449"/>
            <a:ext cx="0" cy="969644"/>
          </a:xfrm>
          <a:custGeom>
            <a:avLst/>
            <a:gdLst/>
            <a:ahLst/>
            <a:cxnLst/>
            <a:rect l="l" t="t" r="r" b="b"/>
            <a:pathLst>
              <a:path h="969644">
                <a:moveTo>
                  <a:pt x="0" y="0"/>
                </a:moveTo>
                <a:lnTo>
                  <a:pt x="0" y="969296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782242" y="1456832"/>
            <a:ext cx="33020" cy="964565"/>
          </a:xfrm>
          <a:custGeom>
            <a:avLst/>
            <a:gdLst/>
            <a:ahLst/>
            <a:cxnLst/>
            <a:rect l="l" t="t" r="r" b="b"/>
            <a:pathLst>
              <a:path w="33019" h="964564">
                <a:moveTo>
                  <a:pt x="0" y="0"/>
                </a:moveTo>
                <a:lnTo>
                  <a:pt x="33011" y="0"/>
                </a:lnTo>
                <a:lnTo>
                  <a:pt x="33011" y="964531"/>
                </a:lnTo>
                <a:lnTo>
                  <a:pt x="0" y="96453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36575" y="1939097"/>
            <a:ext cx="0" cy="485140"/>
          </a:xfrm>
          <a:custGeom>
            <a:avLst/>
            <a:gdLst/>
            <a:ahLst/>
            <a:cxnLst/>
            <a:rect l="l" t="t" r="r" b="b"/>
            <a:pathLst>
              <a:path h="485139">
                <a:moveTo>
                  <a:pt x="0" y="0"/>
                </a:moveTo>
                <a:lnTo>
                  <a:pt x="0" y="484648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820018" y="1941480"/>
            <a:ext cx="33655" cy="480059"/>
          </a:xfrm>
          <a:custGeom>
            <a:avLst/>
            <a:gdLst/>
            <a:ahLst/>
            <a:cxnLst/>
            <a:rect l="l" t="t" r="r" b="b"/>
            <a:pathLst>
              <a:path w="33655" h="480060">
                <a:moveTo>
                  <a:pt x="0" y="0"/>
                </a:moveTo>
                <a:lnTo>
                  <a:pt x="33113" y="0"/>
                </a:lnTo>
                <a:lnTo>
                  <a:pt x="33113" y="479883"/>
                </a:lnTo>
                <a:lnTo>
                  <a:pt x="0" y="47988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99740" y="1236490"/>
            <a:ext cx="0" cy="1187450"/>
          </a:xfrm>
          <a:custGeom>
            <a:avLst/>
            <a:gdLst/>
            <a:ahLst/>
            <a:cxnLst/>
            <a:rect l="l" t="t" r="r" b="b"/>
            <a:pathLst>
              <a:path h="1187450">
                <a:moveTo>
                  <a:pt x="0" y="0"/>
                </a:moveTo>
                <a:lnTo>
                  <a:pt x="0" y="1187255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83183" y="1238873"/>
            <a:ext cx="33655" cy="1183005"/>
          </a:xfrm>
          <a:custGeom>
            <a:avLst/>
            <a:gdLst/>
            <a:ahLst/>
            <a:cxnLst/>
            <a:rect l="l" t="t" r="r" b="b"/>
            <a:pathLst>
              <a:path w="33655" h="1183005">
                <a:moveTo>
                  <a:pt x="0" y="0"/>
                </a:moveTo>
                <a:lnTo>
                  <a:pt x="33113" y="0"/>
                </a:lnTo>
                <a:lnTo>
                  <a:pt x="33113" y="1182490"/>
                </a:lnTo>
                <a:lnTo>
                  <a:pt x="0" y="118249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37618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921061" y="1829584"/>
            <a:ext cx="33655" cy="591820"/>
          </a:xfrm>
          <a:custGeom>
            <a:avLst/>
            <a:gdLst/>
            <a:ahLst/>
            <a:cxnLst/>
            <a:rect l="l" t="t" r="r" b="b"/>
            <a:pathLst>
              <a:path w="33655" h="591819">
                <a:moveTo>
                  <a:pt x="0" y="0"/>
                </a:moveTo>
                <a:lnTo>
                  <a:pt x="33113" y="0"/>
                </a:lnTo>
                <a:lnTo>
                  <a:pt x="33113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00783" y="1230041"/>
            <a:ext cx="0" cy="1193800"/>
          </a:xfrm>
          <a:custGeom>
            <a:avLst/>
            <a:gdLst/>
            <a:ahLst/>
            <a:cxnLst/>
            <a:rect l="l" t="t" r="r" b="b"/>
            <a:pathLst>
              <a:path h="1193800">
                <a:moveTo>
                  <a:pt x="0" y="0"/>
                </a:moveTo>
                <a:lnTo>
                  <a:pt x="0" y="1193704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984226" y="1232424"/>
            <a:ext cx="33655" cy="1189355"/>
          </a:xfrm>
          <a:custGeom>
            <a:avLst/>
            <a:gdLst/>
            <a:ahLst/>
            <a:cxnLst/>
            <a:rect l="l" t="t" r="r" b="b"/>
            <a:pathLst>
              <a:path w="33655" h="1189355">
                <a:moveTo>
                  <a:pt x="0" y="0"/>
                </a:moveTo>
                <a:lnTo>
                  <a:pt x="33113" y="0"/>
                </a:lnTo>
                <a:lnTo>
                  <a:pt x="33113" y="1188940"/>
                </a:lnTo>
                <a:lnTo>
                  <a:pt x="0" y="118894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038611" y="1823617"/>
            <a:ext cx="0" cy="600710"/>
          </a:xfrm>
          <a:custGeom>
            <a:avLst/>
            <a:gdLst/>
            <a:ahLst/>
            <a:cxnLst/>
            <a:rect l="l" t="t" r="r" b="b"/>
            <a:pathLst>
              <a:path h="600710">
                <a:moveTo>
                  <a:pt x="0" y="0"/>
                </a:moveTo>
                <a:lnTo>
                  <a:pt x="0" y="600128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22105" y="1826000"/>
            <a:ext cx="33020" cy="595630"/>
          </a:xfrm>
          <a:custGeom>
            <a:avLst/>
            <a:gdLst/>
            <a:ahLst/>
            <a:cxnLst/>
            <a:rect l="l" t="t" r="r" b="b"/>
            <a:pathLst>
              <a:path w="33019" h="595630">
                <a:moveTo>
                  <a:pt x="0" y="0"/>
                </a:moveTo>
                <a:lnTo>
                  <a:pt x="33010" y="0"/>
                </a:lnTo>
                <a:lnTo>
                  <a:pt x="33010" y="595363"/>
                </a:lnTo>
                <a:lnTo>
                  <a:pt x="0" y="59536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01775" y="1224718"/>
            <a:ext cx="0" cy="1199515"/>
          </a:xfrm>
          <a:custGeom>
            <a:avLst/>
            <a:gdLst/>
            <a:ahLst/>
            <a:cxnLst/>
            <a:rect l="l" t="t" r="r" b="b"/>
            <a:pathLst>
              <a:path h="1199514">
                <a:moveTo>
                  <a:pt x="0" y="0"/>
                </a:moveTo>
                <a:lnTo>
                  <a:pt x="0" y="1199027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085269" y="1227100"/>
            <a:ext cx="33020" cy="1194435"/>
          </a:xfrm>
          <a:custGeom>
            <a:avLst/>
            <a:gdLst/>
            <a:ahLst/>
            <a:cxnLst/>
            <a:rect l="l" t="t" r="r" b="b"/>
            <a:pathLst>
              <a:path w="33019" h="1194435">
                <a:moveTo>
                  <a:pt x="0" y="0"/>
                </a:moveTo>
                <a:lnTo>
                  <a:pt x="33011" y="0"/>
                </a:lnTo>
                <a:lnTo>
                  <a:pt x="33011" y="1194263"/>
                </a:lnTo>
                <a:lnTo>
                  <a:pt x="0" y="119426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39602" y="1821263"/>
            <a:ext cx="0" cy="602615"/>
          </a:xfrm>
          <a:custGeom>
            <a:avLst/>
            <a:gdLst/>
            <a:ahLst/>
            <a:cxnLst/>
            <a:rect l="l" t="t" r="r" b="b"/>
            <a:pathLst>
              <a:path h="602614">
                <a:moveTo>
                  <a:pt x="0" y="0"/>
                </a:moveTo>
                <a:lnTo>
                  <a:pt x="0" y="602482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123045" y="1823645"/>
            <a:ext cx="33655" cy="598170"/>
          </a:xfrm>
          <a:custGeom>
            <a:avLst/>
            <a:gdLst/>
            <a:ahLst/>
            <a:cxnLst/>
            <a:rect l="l" t="t" r="r" b="b"/>
            <a:pathLst>
              <a:path w="33655" h="598169">
                <a:moveTo>
                  <a:pt x="0" y="0"/>
                </a:moveTo>
                <a:lnTo>
                  <a:pt x="33113" y="0"/>
                </a:lnTo>
                <a:lnTo>
                  <a:pt x="33113" y="597718"/>
                </a:lnTo>
                <a:lnTo>
                  <a:pt x="0" y="59771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202818" y="1081391"/>
            <a:ext cx="0" cy="1342390"/>
          </a:xfrm>
          <a:custGeom>
            <a:avLst/>
            <a:gdLst/>
            <a:ahLst/>
            <a:cxnLst/>
            <a:rect l="l" t="t" r="r" b="b"/>
            <a:pathLst>
              <a:path h="1342389">
                <a:moveTo>
                  <a:pt x="0" y="0"/>
                </a:moveTo>
                <a:lnTo>
                  <a:pt x="0" y="1342354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186312" y="1083774"/>
            <a:ext cx="33020" cy="1337945"/>
          </a:xfrm>
          <a:custGeom>
            <a:avLst/>
            <a:gdLst/>
            <a:ahLst/>
            <a:cxnLst/>
            <a:rect l="l" t="t" r="r" b="b"/>
            <a:pathLst>
              <a:path w="33019" h="1337945">
                <a:moveTo>
                  <a:pt x="0" y="0"/>
                </a:moveTo>
                <a:lnTo>
                  <a:pt x="33011" y="0"/>
                </a:lnTo>
                <a:lnTo>
                  <a:pt x="33011" y="1337590"/>
                </a:lnTo>
                <a:lnTo>
                  <a:pt x="0" y="133759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240645" y="1672101"/>
            <a:ext cx="0" cy="751840"/>
          </a:xfrm>
          <a:custGeom>
            <a:avLst/>
            <a:gdLst/>
            <a:ahLst/>
            <a:cxnLst/>
            <a:rect l="l" t="t" r="r" b="b"/>
            <a:pathLst>
              <a:path h="751839">
                <a:moveTo>
                  <a:pt x="0" y="0"/>
                </a:moveTo>
                <a:lnTo>
                  <a:pt x="0" y="751645"/>
                </a:lnTo>
              </a:path>
            </a:pathLst>
          </a:custGeom>
          <a:ln w="3787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224089" y="1674483"/>
            <a:ext cx="33655" cy="747395"/>
          </a:xfrm>
          <a:custGeom>
            <a:avLst/>
            <a:gdLst/>
            <a:ahLst/>
            <a:cxnLst/>
            <a:rect l="l" t="t" r="r" b="b"/>
            <a:pathLst>
              <a:path w="33654" h="747394">
                <a:moveTo>
                  <a:pt x="0" y="0"/>
                </a:moveTo>
                <a:lnTo>
                  <a:pt x="33112" y="0"/>
                </a:lnTo>
                <a:lnTo>
                  <a:pt x="33112" y="746880"/>
                </a:lnTo>
                <a:lnTo>
                  <a:pt x="0" y="7468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303810" y="941136"/>
            <a:ext cx="0" cy="1482725"/>
          </a:xfrm>
          <a:custGeom>
            <a:avLst/>
            <a:gdLst/>
            <a:ahLst/>
            <a:cxnLst/>
            <a:rect l="l" t="t" r="r" b="b"/>
            <a:pathLst>
              <a:path h="1482725">
                <a:moveTo>
                  <a:pt x="0" y="0"/>
                </a:moveTo>
                <a:lnTo>
                  <a:pt x="0" y="1482609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287253" y="943519"/>
            <a:ext cx="33655" cy="1478280"/>
          </a:xfrm>
          <a:custGeom>
            <a:avLst/>
            <a:gdLst/>
            <a:ahLst/>
            <a:cxnLst/>
            <a:rect l="l" t="t" r="r" b="b"/>
            <a:pathLst>
              <a:path w="33654" h="1478280">
                <a:moveTo>
                  <a:pt x="0" y="0"/>
                </a:moveTo>
                <a:lnTo>
                  <a:pt x="33112" y="0"/>
                </a:lnTo>
                <a:lnTo>
                  <a:pt x="33112" y="1477845"/>
                </a:lnTo>
                <a:lnTo>
                  <a:pt x="0" y="147784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341638" y="1679472"/>
            <a:ext cx="0" cy="744855"/>
          </a:xfrm>
          <a:custGeom>
            <a:avLst/>
            <a:gdLst/>
            <a:ahLst/>
            <a:cxnLst/>
            <a:rect l="l" t="t" r="r" b="b"/>
            <a:pathLst>
              <a:path h="744855">
                <a:moveTo>
                  <a:pt x="0" y="0"/>
                </a:moveTo>
                <a:lnTo>
                  <a:pt x="0" y="744273"/>
                </a:lnTo>
              </a:path>
            </a:pathLst>
          </a:custGeom>
          <a:ln w="3777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325132" y="1681855"/>
            <a:ext cx="33020" cy="739775"/>
          </a:xfrm>
          <a:custGeom>
            <a:avLst/>
            <a:gdLst/>
            <a:ahLst/>
            <a:cxnLst/>
            <a:rect l="l" t="t" r="r" b="b"/>
            <a:pathLst>
              <a:path w="33020" h="739775">
                <a:moveTo>
                  <a:pt x="0" y="0"/>
                </a:moveTo>
                <a:lnTo>
                  <a:pt x="33010" y="0"/>
                </a:lnTo>
                <a:lnTo>
                  <a:pt x="33010" y="739509"/>
                </a:lnTo>
                <a:lnTo>
                  <a:pt x="0" y="73950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404853" y="882064"/>
            <a:ext cx="0" cy="1541780"/>
          </a:xfrm>
          <a:custGeom>
            <a:avLst/>
            <a:gdLst/>
            <a:ahLst/>
            <a:cxnLst/>
            <a:rect l="l" t="t" r="r" b="b"/>
            <a:pathLst>
              <a:path h="1541780">
                <a:moveTo>
                  <a:pt x="0" y="0"/>
                </a:moveTo>
                <a:lnTo>
                  <a:pt x="0" y="1541681"/>
                </a:lnTo>
              </a:path>
            </a:pathLst>
          </a:custGeom>
          <a:ln w="3787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388297" y="884448"/>
            <a:ext cx="33655" cy="1537335"/>
          </a:xfrm>
          <a:custGeom>
            <a:avLst/>
            <a:gdLst/>
            <a:ahLst/>
            <a:cxnLst/>
            <a:rect l="l" t="t" r="r" b="b"/>
            <a:pathLst>
              <a:path w="33654" h="1537335">
                <a:moveTo>
                  <a:pt x="0" y="0"/>
                </a:moveTo>
                <a:lnTo>
                  <a:pt x="33112" y="0"/>
                </a:lnTo>
                <a:lnTo>
                  <a:pt x="33112" y="1536916"/>
                </a:lnTo>
                <a:lnTo>
                  <a:pt x="0" y="153691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42680" y="1236490"/>
            <a:ext cx="0" cy="1187450"/>
          </a:xfrm>
          <a:custGeom>
            <a:avLst/>
            <a:gdLst/>
            <a:ahLst/>
            <a:cxnLst/>
            <a:rect l="l" t="t" r="r" b="b"/>
            <a:pathLst>
              <a:path h="1187450">
                <a:moveTo>
                  <a:pt x="0" y="0"/>
                </a:moveTo>
                <a:lnTo>
                  <a:pt x="0" y="1187255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426175" y="1238873"/>
            <a:ext cx="33020" cy="1183005"/>
          </a:xfrm>
          <a:custGeom>
            <a:avLst/>
            <a:gdLst/>
            <a:ahLst/>
            <a:cxnLst/>
            <a:rect l="l" t="t" r="r" b="b"/>
            <a:pathLst>
              <a:path w="33020" h="1183005">
                <a:moveTo>
                  <a:pt x="0" y="0"/>
                </a:moveTo>
                <a:lnTo>
                  <a:pt x="33010" y="0"/>
                </a:lnTo>
                <a:lnTo>
                  <a:pt x="33010" y="1182490"/>
                </a:lnTo>
                <a:lnTo>
                  <a:pt x="0" y="118249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69643" y="568385"/>
            <a:ext cx="0" cy="1855470"/>
          </a:xfrm>
          <a:custGeom>
            <a:avLst/>
            <a:gdLst/>
            <a:ahLst/>
            <a:cxnLst/>
            <a:rect l="l" t="t" r="r" b="b"/>
            <a:pathLst>
              <a:path h="1855470">
                <a:moveTo>
                  <a:pt x="0" y="185536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36577" y="2423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661287" y="2360182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36577" y="212839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615281" y="2064827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36577" y="183313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569276" y="1769575"/>
            <a:ext cx="1638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36577" y="153778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569276" y="1474219"/>
            <a:ext cx="1638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36577" y="12424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569276" y="1178865"/>
            <a:ext cx="1638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36577" y="94707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569276" y="883510"/>
            <a:ext cx="1638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36577" y="65171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 txBox="1"/>
          <p:nvPr/>
        </p:nvSpPr>
        <p:spPr>
          <a:xfrm>
            <a:off x="569276" y="588155"/>
            <a:ext cx="1638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300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447259" y="568133"/>
            <a:ext cx="108585" cy="18561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dirty="0">
                <a:latin typeface="Arial"/>
                <a:cs typeface="Arial"/>
              </a:rPr>
              <a:t>Beginn der </a:t>
            </a:r>
            <a:r>
              <a:rPr sz="650" spc="-5" dirty="0">
                <a:latin typeface="Arial"/>
                <a:cs typeface="Arial"/>
              </a:rPr>
              <a:t>Vermögenssteuerpflicht </a:t>
            </a:r>
            <a:r>
              <a:rPr sz="650" dirty="0">
                <a:latin typeface="Arial"/>
                <a:cs typeface="Arial"/>
              </a:rPr>
              <a:t>(in 1000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CHF)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69643" y="2423746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843075" y="2432717"/>
            <a:ext cx="2324735" cy="85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629285" algn="l"/>
                <a:tab pos="829944" algn="l"/>
                <a:tab pos="1030605" algn="l"/>
                <a:tab pos="1229995" algn="l"/>
                <a:tab pos="1436370" algn="l"/>
                <a:tab pos="1635125" algn="l"/>
                <a:tab pos="1842770" algn="l"/>
                <a:tab pos="2039620" algn="l"/>
                <a:tab pos="2242820" algn="l"/>
              </a:tabLst>
            </a:pPr>
            <a:r>
              <a:rPr sz="400" spc="-10" dirty="0">
                <a:latin typeface="Arial"/>
                <a:cs typeface="Arial"/>
              </a:rPr>
              <a:t>OW       </a:t>
            </a:r>
            <a:r>
              <a:rPr sz="400" spc="40" dirty="0">
                <a:latin typeface="Arial"/>
                <a:cs typeface="Arial"/>
              </a:rPr>
              <a:t> </a:t>
            </a:r>
            <a:r>
              <a:rPr sz="400" spc="-10" dirty="0">
                <a:latin typeface="Arial"/>
                <a:cs typeface="Arial"/>
              </a:rPr>
              <a:t>NW</a:t>
            </a:r>
            <a:r>
              <a:rPr sz="400" dirty="0">
                <a:latin typeface="Arial"/>
                <a:cs typeface="Arial"/>
              </a:rPr>
              <a:t>        </a:t>
            </a:r>
            <a:r>
              <a:rPr sz="400" spc="-20" dirty="0">
                <a:latin typeface="Arial"/>
                <a:cs typeface="Arial"/>
              </a:rPr>
              <a:t> </a:t>
            </a:r>
            <a:r>
              <a:rPr sz="400" spc="-10" dirty="0">
                <a:latin typeface="Arial"/>
                <a:cs typeface="Arial"/>
              </a:rPr>
              <a:t>SO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LU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FR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VD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GR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BS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SG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BL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AG</a:t>
            </a:r>
            <a:r>
              <a:rPr sz="400" dirty="0">
                <a:latin typeface="Arial"/>
                <a:cs typeface="Arial"/>
              </a:rPr>
              <a:t>	</a:t>
            </a:r>
            <a:r>
              <a:rPr sz="400" spc="-10" dirty="0">
                <a:latin typeface="Arial"/>
                <a:cs typeface="Arial"/>
              </a:rPr>
              <a:t>ZG</a:t>
            </a:r>
            <a:endParaRPr sz="4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278390" y="2432717"/>
            <a:ext cx="88900" cy="85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400" spc="-10" dirty="0">
                <a:latin typeface="Arial"/>
                <a:cs typeface="Arial"/>
              </a:rPr>
              <a:t>SZ</a:t>
            </a:r>
            <a:endParaRPr sz="4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953723" y="2482369"/>
            <a:ext cx="2505075" cy="85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12725" algn="l"/>
                <a:tab pos="426084" algn="l"/>
                <a:tab pos="617220" algn="l"/>
                <a:tab pos="822960" algn="l"/>
                <a:tab pos="1022350" algn="l"/>
                <a:tab pos="1223010" algn="l"/>
                <a:tab pos="1426210" algn="l"/>
                <a:tab pos="1628775" algn="l"/>
                <a:tab pos="1827530" algn="l"/>
                <a:tab pos="2030095" algn="l"/>
                <a:tab pos="2233295" algn="l"/>
                <a:tab pos="2447925" algn="l"/>
              </a:tabLst>
            </a:pPr>
            <a:r>
              <a:rPr sz="400" spc="-10" dirty="0">
                <a:latin typeface="Arial"/>
                <a:cs typeface="Arial"/>
              </a:rPr>
              <a:t>VS	NE	</a:t>
            </a:r>
            <a:r>
              <a:rPr sz="400" spc="-5" dirty="0">
                <a:latin typeface="Arial"/>
                <a:cs typeface="Arial"/>
              </a:rPr>
              <a:t>AI	</a:t>
            </a:r>
            <a:r>
              <a:rPr sz="400" spc="-10" dirty="0">
                <a:latin typeface="Arial"/>
                <a:cs typeface="Arial"/>
              </a:rPr>
              <a:t>SH	JU	BE	AR	GL	ZH	GE	UR	TG	</a:t>
            </a:r>
            <a:r>
              <a:rPr sz="400" spc="-5" dirty="0">
                <a:latin typeface="Arial"/>
                <a:cs typeface="Arial"/>
              </a:rPr>
              <a:t>TI</a:t>
            </a:r>
            <a:endParaRPr sz="400">
              <a:latin typeface="Arial"/>
              <a:cs typeface="Arial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1096831" y="267835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8271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099213" y="2639378"/>
            <a:ext cx="305435" cy="78105"/>
          </a:xfrm>
          <a:custGeom>
            <a:avLst/>
            <a:gdLst/>
            <a:ahLst/>
            <a:cxnLst/>
            <a:rect l="l" t="t" r="r" b="b"/>
            <a:pathLst>
              <a:path w="305434" h="78105">
                <a:moveTo>
                  <a:pt x="0" y="0"/>
                </a:moveTo>
                <a:lnTo>
                  <a:pt x="304916" y="0"/>
                </a:lnTo>
                <a:lnTo>
                  <a:pt x="304916" y="77954"/>
                </a:lnTo>
                <a:lnTo>
                  <a:pt x="0" y="7795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363914" y="267835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680" y="0"/>
                </a:lnTo>
              </a:path>
            </a:pathLst>
          </a:custGeom>
          <a:ln w="82719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366297" y="2639378"/>
            <a:ext cx="305435" cy="78105"/>
          </a:xfrm>
          <a:custGeom>
            <a:avLst/>
            <a:gdLst/>
            <a:ahLst/>
            <a:cxnLst/>
            <a:rect l="l" t="t" r="r" b="b"/>
            <a:pathLst>
              <a:path w="305435" h="78105">
                <a:moveTo>
                  <a:pt x="0" y="0"/>
                </a:moveTo>
                <a:lnTo>
                  <a:pt x="304916" y="0"/>
                </a:lnTo>
                <a:lnTo>
                  <a:pt x="304916" y="77954"/>
                </a:lnTo>
                <a:lnTo>
                  <a:pt x="0" y="7795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/>
          <p:nvPr/>
        </p:nvSpPr>
        <p:spPr>
          <a:xfrm>
            <a:off x="1063485" y="2603648"/>
            <a:ext cx="2195830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24130" rIns="0" bIns="0" rtlCol="0">
            <a:spAutoFit/>
          </a:bodyPr>
          <a:lstStyle/>
          <a:p>
            <a:pPr marL="392430">
              <a:lnSpc>
                <a:spcPct val="100000"/>
              </a:lnSpc>
              <a:spcBef>
                <a:spcPts val="190"/>
              </a:spcBef>
              <a:tabLst>
                <a:tab pos="1659255" algn="l"/>
              </a:tabLst>
            </a:pPr>
            <a:r>
              <a:rPr sz="650" spc="-5" dirty="0">
                <a:latin typeface="Arial"/>
                <a:cs typeface="Arial"/>
              </a:rPr>
              <a:t>Verheiratet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o.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Kinder	Einzelperson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772572" y="478594"/>
            <a:ext cx="1548727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10" dirty="0">
                <a:latin typeface="Arial"/>
                <a:cs typeface="Arial"/>
              </a:rPr>
              <a:t>Montants exonérés bas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900359" y="617773"/>
            <a:ext cx="1418181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5" dirty="0">
                <a:latin typeface="Arial"/>
                <a:cs typeface="Arial"/>
              </a:rPr>
              <a:t>base fiscale personnelle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900360" y="756953"/>
            <a:ext cx="6248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10" dirty="0">
                <a:latin typeface="Arial"/>
                <a:cs typeface="Arial"/>
              </a:rPr>
              <a:t>très large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772573" y="1022649"/>
            <a:ext cx="127571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Base fiscale matérielle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900360" y="1108688"/>
            <a:ext cx="1512570" cy="1092479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fr-CH" sz="900" spc="-5" dirty="0">
                <a:latin typeface="Arial"/>
                <a:cs typeface="Arial"/>
              </a:rPr>
              <a:t>aussi large </a:t>
            </a:r>
            <a:r>
              <a:rPr sz="900" spc="-5" dirty="0">
                <a:latin typeface="Arial"/>
                <a:cs typeface="Arial"/>
              </a:rPr>
              <a:t>:</a:t>
            </a:r>
            <a:endParaRPr sz="900" dirty="0">
              <a:latin typeface="Arial"/>
              <a:cs typeface="Arial"/>
            </a:endParaRPr>
          </a:p>
          <a:p>
            <a:pPr marL="289560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290195" algn="l"/>
              </a:tabLst>
            </a:pPr>
            <a:r>
              <a:rPr lang="fr-CH" sz="900" spc="-5" dirty="0">
                <a:latin typeface="Arial"/>
                <a:cs typeface="Arial"/>
              </a:rPr>
              <a:t>Fortune globale</a:t>
            </a:r>
            <a:endParaRPr sz="900" dirty="0">
              <a:latin typeface="Arial"/>
              <a:cs typeface="Arial"/>
            </a:endParaRPr>
          </a:p>
          <a:p>
            <a:pPr marL="285750" marR="241935" indent="-128905">
              <a:lnSpc>
                <a:spcPct val="101499"/>
              </a:lnSpc>
              <a:buFont typeface="Arial"/>
              <a:buChar char="–"/>
              <a:tabLst>
                <a:tab pos="290195" algn="l"/>
              </a:tabLst>
            </a:pPr>
            <a:r>
              <a:rPr lang="fr-CH" sz="900" spc="-5" dirty="0">
                <a:latin typeface="Arial"/>
                <a:cs typeface="Arial"/>
              </a:rPr>
              <a:t>En principe pas d’exceptions</a:t>
            </a:r>
            <a:endParaRPr sz="900" dirty="0">
              <a:latin typeface="Arial"/>
              <a:cs typeface="Arial"/>
            </a:endParaRPr>
          </a:p>
          <a:p>
            <a:pPr marL="289560" marR="5080" indent="-132715">
              <a:lnSpc>
                <a:spcPct val="101499"/>
              </a:lnSpc>
              <a:buFont typeface="Arial"/>
              <a:buChar char="–"/>
              <a:tabLst>
                <a:tab pos="290195" algn="l"/>
              </a:tabLst>
            </a:pPr>
            <a:r>
              <a:rPr lang="fr-CH" sz="900" spc="-10" dirty="0">
                <a:latin typeface="Arial"/>
                <a:cs typeface="Arial"/>
              </a:rPr>
              <a:t>Mais valeur des biens immobiliers trop basse</a:t>
            </a:r>
            <a:endParaRPr sz="900" dirty="0">
              <a:latin typeface="Arial"/>
              <a:cs typeface="Arial"/>
            </a:endParaRPr>
          </a:p>
          <a:p>
            <a:pPr marL="285750">
              <a:lnSpc>
                <a:spcPct val="100000"/>
              </a:lnSpc>
              <a:spcBef>
                <a:spcPts val="15"/>
              </a:spcBef>
            </a:pPr>
            <a:r>
              <a:rPr lang="fr-CH" sz="900" spc="-5" dirty="0">
                <a:latin typeface="Arial"/>
                <a:cs typeface="Arial"/>
              </a:rPr>
              <a:t>Réduction </a:t>
            </a:r>
            <a:r>
              <a:rPr sz="900" spc="-5" dirty="0">
                <a:latin typeface="Arial"/>
                <a:cs typeface="Arial"/>
              </a:rPr>
              <a:t>:</a:t>
            </a:r>
            <a:r>
              <a:rPr sz="900" spc="7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30-50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770056" y="2891750"/>
            <a:ext cx="646430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</a:t>
            </a:r>
            <a:r>
              <a:rPr sz="800" spc="20" dirty="0">
                <a:latin typeface="Arial"/>
                <a:cs typeface="Arial"/>
              </a:rPr>
              <a:t> </a:t>
            </a:r>
            <a:r>
              <a:rPr lang="fr-CH" sz="800" spc="-10" dirty="0">
                <a:latin typeface="Arial"/>
                <a:cs typeface="Arial"/>
              </a:rPr>
              <a:t>AFC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15</a:t>
            </a:r>
          </a:p>
        </p:txBody>
      </p:sp>
    </p:spTree>
  </p:cSld>
  <p:clrMapOvr>
    <a:masterClrMapping/>
  </p:clrMapOvr>
  <p:transition>
    <p:cut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222059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20" dirty="0"/>
              <a:t>Qui paie l’impôt sur la fortune ?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849216" y="426775"/>
            <a:ext cx="2701290" cy="2095500"/>
          </a:xfrm>
          <a:custGeom>
            <a:avLst/>
            <a:gdLst/>
            <a:ahLst/>
            <a:cxnLst/>
            <a:rect l="l" t="t" r="r" b="b"/>
            <a:pathLst>
              <a:path w="2701290" h="2095500">
                <a:moveTo>
                  <a:pt x="0" y="0"/>
                </a:moveTo>
                <a:lnTo>
                  <a:pt x="2700877" y="0"/>
                </a:lnTo>
                <a:lnTo>
                  <a:pt x="2700877" y="2095069"/>
                </a:lnTo>
                <a:lnTo>
                  <a:pt x="0" y="209506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6833" y="2380184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6833" y="2524227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317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6833" y="2236243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6833" y="1948158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6833" y="1660071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6833" y="1371985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6833" y="1083899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6833" y="795813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6833" y="507726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58319" y="1255584"/>
            <a:ext cx="140335" cy="1268730"/>
          </a:xfrm>
          <a:custGeom>
            <a:avLst/>
            <a:gdLst/>
            <a:ahLst/>
            <a:cxnLst/>
            <a:rect l="l" t="t" r="r" b="b"/>
            <a:pathLst>
              <a:path w="140334" h="1268730">
                <a:moveTo>
                  <a:pt x="0" y="1268642"/>
                </a:moveTo>
                <a:lnTo>
                  <a:pt x="140252" y="1268642"/>
                </a:lnTo>
                <a:lnTo>
                  <a:pt x="140252" y="0"/>
                </a:lnTo>
                <a:lnTo>
                  <a:pt x="0" y="0"/>
                </a:lnTo>
                <a:lnTo>
                  <a:pt x="0" y="1268642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60701" y="1257966"/>
            <a:ext cx="135890" cy="1264285"/>
          </a:xfrm>
          <a:custGeom>
            <a:avLst/>
            <a:gdLst/>
            <a:ahLst/>
            <a:cxnLst/>
            <a:rect l="l" t="t" r="r" b="b"/>
            <a:pathLst>
              <a:path w="135890" h="1264285">
                <a:moveTo>
                  <a:pt x="0" y="0"/>
                </a:moveTo>
                <a:lnTo>
                  <a:pt x="135487" y="0"/>
                </a:lnTo>
                <a:lnTo>
                  <a:pt x="135487" y="1263878"/>
                </a:lnTo>
                <a:lnTo>
                  <a:pt x="0" y="126387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92550" y="724457"/>
            <a:ext cx="140335" cy="1800225"/>
          </a:xfrm>
          <a:custGeom>
            <a:avLst/>
            <a:gdLst/>
            <a:ahLst/>
            <a:cxnLst/>
            <a:rect l="l" t="t" r="r" b="b"/>
            <a:pathLst>
              <a:path w="140334" h="1800225">
                <a:moveTo>
                  <a:pt x="0" y="1799770"/>
                </a:moveTo>
                <a:lnTo>
                  <a:pt x="140252" y="1799770"/>
                </a:lnTo>
                <a:lnTo>
                  <a:pt x="140252" y="0"/>
                </a:lnTo>
                <a:lnTo>
                  <a:pt x="0" y="0"/>
                </a:lnTo>
                <a:lnTo>
                  <a:pt x="0" y="179977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94933" y="726839"/>
            <a:ext cx="135890" cy="1795145"/>
          </a:xfrm>
          <a:custGeom>
            <a:avLst/>
            <a:gdLst/>
            <a:ahLst/>
            <a:cxnLst/>
            <a:rect l="l" t="t" r="r" b="b"/>
            <a:pathLst>
              <a:path w="135890" h="1795145">
                <a:moveTo>
                  <a:pt x="0" y="0"/>
                </a:moveTo>
                <a:lnTo>
                  <a:pt x="135487" y="0"/>
                </a:lnTo>
                <a:lnTo>
                  <a:pt x="135487" y="1795005"/>
                </a:lnTo>
                <a:lnTo>
                  <a:pt x="0" y="179500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26782" y="1972420"/>
            <a:ext cx="140335" cy="551815"/>
          </a:xfrm>
          <a:custGeom>
            <a:avLst/>
            <a:gdLst/>
            <a:ahLst/>
            <a:cxnLst/>
            <a:rect l="l" t="t" r="r" b="b"/>
            <a:pathLst>
              <a:path w="140334" h="551814">
                <a:moveTo>
                  <a:pt x="0" y="551806"/>
                </a:moveTo>
                <a:lnTo>
                  <a:pt x="140252" y="551806"/>
                </a:lnTo>
                <a:lnTo>
                  <a:pt x="140252" y="0"/>
                </a:lnTo>
                <a:lnTo>
                  <a:pt x="0" y="0"/>
                </a:lnTo>
                <a:lnTo>
                  <a:pt x="0" y="551806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29165" y="1974803"/>
            <a:ext cx="135890" cy="547370"/>
          </a:xfrm>
          <a:custGeom>
            <a:avLst/>
            <a:gdLst/>
            <a:ahLst/>
            <a:cxnLst/>
            <a:rect l="l" t="t" r="r" b="b"/>
            <a:pathLst>
              <a:path w="135890" h="547369">
                <a:moveTo>
                  <a:pt x="0" y="0"/>
                </a:moveTo>
                <a:lnTo>
                  <a:pt x="135487" y="0"/>
                </a:lnTo>
                <a:lnTo>
                  <a:pt x="135487" y="547041"/>
                </a:lnTo>
                <a:lnTo>
                  <a:pt x="0" y="54704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61013" y="1963001"/>
            <a:ext cx="140335" cy="561340"/>
          </a:xfrm>
          <a:custGeom>
            <a:avLst/>
            <a:gdLst/>
            <a:ahLst/>
            <a:cxnLst/>
            <a:rect l="l" t="t" r="r" b="b"/>
            <a:pathLst>
              <a:path w="140335" h="561339">
                <a:moveTo>
                  <a:pt x="0" y="561225"/>
                </a:moveTo>
                <a:lnTo>
                  <a:pt x="140252" y="561225"/>
                </a:lnTo>
                <a:lnTo>
                  <a:pt x="140252" y="0"/>
                </a:lnTo>
                <a:lnTo>
                  <a:pt x="0" y="0"/>
                </a:lnTo>
                <a:lnTo>
                  <a:pt x="0" y="561225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63396" y="1965384"/>
            <a:ext cx="135890" cy="556895"/>
          </a:xfrm>
          <a:custGeom>
            <a:avLst/>
            <a:gdLst/>
            <a:ahLst/>
            <a:cxnLst/>
            <a:rect l="l" t="t" r="r" b="b"/>
            <a:pathLst>
              <a:path w="135889" h="556894">
                <a:moveTo>
                  <a:pt x="0" y="0"/>
                </a:moveTo>
                <a:lnTo>
                  <a:pt x="135488" y="0"/>
                </a:lnTo>
                <a:lnTo>
                  <a:pt x="135488" y="556460"/>
                </a:lnTo>
                <a:lnTo>
                  <a:pt x="0" y="55646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95246" y="1784560"/>
            <a:ext cx="140970" cy="739775"/>
          </a:xfrm>
          <a:custGeom>
            <a:avLst/>
            <a:gdLst/>
            <a:ahLst/>
            <a:cxnLst/>
            <a:rect l="l" t="t" r="r" b="b"/>
            <a:pathLst>
              <a:path w="140969" h="739775">
                <a:moveTo>
                  <a:pt x="0" y="739666"/>
                </a:moveTo>
                <a:lnTo>
                  <a:pt x="140355" y="739666"/>
                </a:lnTo>
                <a:lnTo>
                  <a:pt x="140355" y="0"/>
                </a:lnTo>
                <a:lnTo>
                  <a:pt x="0" y="0"/>
                </a:lnTo>
                <a:lnTo>
                  <a:pt x="0" y="739666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97628" y="1786943"/>
            <a:ext cx="135890" cy="735330"/>
          </a:xfrm>
          <a:custGeom>
            <a:avLst/>
            <a:gdLst/>
            <a:ahLst/>
            <a:cxnLst/>
            <a:rect l="l" t="t" r="r" b="b"/>
            <a:pathLst>
              <a:path w="135889" h="735330">
                <a:moveTo>
                  <a:pt x="0" y="0"/>
                </a:moveTo>
                <a:lnTo>
                  <a:pt x="135590" y="0"/>
                </a:lnTo>
                <a:lnTo>
                  <a:pt x="135590" y="734901"/>
                </a:lnTo>
                <a:lnTo>
                  <a:pt x="0" y="73490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129580" y="2089845"/>
            <a:ext cx="140335" cy="434975"/>
          </a:xfrm>
          <a:custGeom>
            <a:avLst/>
            <a:gdLst/>
            <a:ahLst/>
            <a:cxnLst/>
            <a:rect l="l" t="t" r="r" b="b"/>
            <a:pathLst>
              <a:path w="140335" h="434975">
                <a:moveTo>
                  <a:pt x="0" y="434381"/>
                </a:moveTo>
                <a:lnTo>
                  <a:pt x="140252" y="434381"/>
                </a:lnTo>
                <a:lnTo>
                  <a:pt x="140252" y="0"/>
                </a:lnTo>
                <a:lnTo>
                  <a:pt x="0" y="0"/>
                </a:lnTo>
                <a:lnTo>
                  <a:pt x="0" y="434381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131962" y="2092229"/>
            <a:ext cx="135890" cy="429895"/>
          </a:xfrm>
          <a:custGeom>
            <a:avLst/>
            <a:gdLst/>
            <a:ahLst/>
            <a:cxnLst/>
            <a:rect l="l" t="t" r="r" b="b"/>
            <a:pathLst>
              <a:path w="135889" h="429894">
                <a:moveTo>
                  <a:pt x="0" y="0"/>
                </a:moveTo>
                <a:lnTo>
                  <a:pt x="135488" y="0"/>
                </a:lnTo>
                <a:lnTo>
                  <a:pt x="135488" y="429616"/>
                </a:lnTo>
                <a:lnTo>
                  <a:pt x="0" y="42961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3812" y="2289581"/>
            <a:ext cx="140335" cy="234950"/>
          </a:xfrm>
          <a:custGeom>
            <a:avLst/>
            <a:gdLst/>
            <a:ahLst/>
            <a:cxnLst/>
            <a:rect l="l" t="t" r="r" b="b"/>
            <a:pathLst>
              <a:path w="140335" h="234950">
                <a:moveTo>
                  <a:pt x="0" y="234645"/>
                </a:moveTo>
                <a:lnTo>
                  <a:pt x="140252" y="234645"/>
                </a:lnTo>
                <a:lnTo>
                  <a:pt x="140252" y="0"/>
                </a:lnTo>
                <a:lnTo>
                  <a:pt x="0" y="0"/>
                </a:lnTo>
                <a:lnTo>
                  <a:pt x="0" y="234645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366194" y="2291964"/>
            <a:ext cx="135890" cy="230504"/>
          </a:xfrm>
          <a:custGeom>
            <a:avLst/>
            <a:gdLst/>
            <a:ahLst/>
            <a:cxnLst/>
            <a:rect l="l" t="t" r="r" b="b"/>
            <a:pathLst>
              <a:path w="135889" h="230505">
                <a:moveTo>
                  <a:pt x="0" y="0"/>
                </a:moveTo>
                <a:lnTo>
                  <a:pt x="135487" y="0"/>
                </a:lnTo>
                <a:lnTo>
                  <a:pt x="135487" y="229880"/>
                </a:lnTo>
                <a:lnTo>
                  <a:pt x="0" y="2298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98043" y="24898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51" y="0"/>
                </a:lnTo>
              </a:path>
            </a:pathLst>
          </a:custGeom>
          <a:ln w="6869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00426" y="2457915"/>
            <a:ext cx="135890" cy="64135"/>
          </a:xfrm>
          <a:custGeom>
            <a:avLst/>
            <a:gdLst/>
            <a:ahLst/>
            <a:cxnLst/>
            <a:rect l="l" t="t" r="r" b="b"/>
            <a:pathLst>
              <a:path w="135889" h="64135">
                <a:moveTo>
                  <a:pt x="0" y="0"/>
                </a:moveTo>
                <a:lnTo>
                  <a:pt x="135487" y="0"/>
                </a:lnTo>
                <a:lnTo>
                  <a:pt x="135487" y="63929"/>
                </a:lnTo>
                <a:lnTo>
                  <a:pt x="0" y="63929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832276" y="249981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354" y="0"/>
                </a:lnTo>
              </a:path>
            </a:pathLst>
          </a:custGeom>
          <a:ln w="4883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834658" y="2477777"/>
            <a:ext cx="135890" cy="44450"/>
          </a:xfrm>
          <a:custGeom>
            <a:avLst/>
            <a:gdLst/>
            <a:ahLst/>
            <a:cxnLst/>
            <a:rect l="l" t="t" r="r" b="b"/>
            <a:pathLst>
              <a:path w="135889" h="44450">
                <a:moveTo>
                  <a:pt x="0" y="0"/>
                </a:moveTo>
                <a:lnTo>
                  <a:pt x="135589" y="0"/>
                </a:lnTo>
                <a:lnTo>
                  <a:pt x="135589" y="44067"/>
                </a:lnTo>
                <a:lnTo>
                  <a:pt x="0" y="44067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66609" y="25085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52" y="0"/>
                </a:lnTo>
              </a:path>
            </a:pathLst>
          </a:custGeom>
          <a:ln w="3132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68992" y="2495283"/>
            <a:ext cx="135890" cy="26670"/>
          </a:xfrm>
          <a:custGeom>
            <a:avLst/>
            <a:gdLst/>
            <a:ahLst/>
            <a:cxnLst/>
            <a:rect l="l" t="t" r="r" b="b"/>
            <a:pathLst>
              <a:path w="135889" h="26669">
                <a:moveTo>
                  <a:pt x="0" y="0"/>
                </a:moveTo>
                <a:lnTo>
                  <a:pt x="135487" y="0"/>
                </a:lnTo>
                <a:lnTo>
                  <a:pt x="135487" y="26561"/>
                </a:lnTo>
                <a:lnTo>
                  <a:pt x="0" y="26561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00841" y="2502216"/>
            <a:ext cx="140335" cy="22225"/>
          </a:xfrm>
          <a:custGeom>
            <a:avLst/>
            <a:gdLst/>
            <a:ahLst/>
            <a:cxnLst/>
            <a:rect l="l" t="t" r="r" b="b"/>
            <a:pathLst>
              <a:path w="140335" h="22225">
                <a:moveTo>
                  <a:pt x="0" y="22010"/>
                </a:moveTo>
                <a:lnTo>
                  <a:pt x="140252" y="22010"/>
                </a:lnTo>
                <a:lnTo>
                  <a:pt x="140252" y="0"/>
                </a:lnTo>
                <a:lnTo>
                  <a:pt x="0" y="0"/>
                </a:lnTo>
                <a:lnTo>
                  <a:pt x="0" y="2201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00841" y="2502216"/>
            <a:ext cx="140335" cy="22225"/>
          </a:xfrm>
          <a:custGeom>
            <a:avLst/>
            <a:gdLst/>
            <a:ahLst/>
            <a:cxnLst/>
            <a:rect l="l" t="t" r="r" b="b"/>
            <a:pathLst>
              <a:path w="140335" h="22225">
                <a:moveTo>
                  <a:pt x="0" y="22011"/>
                </a:moveTo>
                <a:lnTo>
                  <a:pt x="140252" y="22011"/>
                </a:lnTo>
                <a:lnTo>
                  <a:pt x="140252" y="0"/>
                </a:lnTo>
                <a:lnTo>
                  <a:pt x="0" y="0"/>
                </a:lnTo>
                <a:lnTo>
                  <a:pt x="0" y="22011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945694" y="1136047"/>
            <a:ext cx="17843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22.02</a:t>
            </a:r>
            <a:endParaRPr sz="5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79926" y="604919"/>
            <a:ext cx="17843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31.24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07149" y="1852883"/>
            <a:ext cx="42672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9.58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750" spc="15" baseline="5555" dirty="0">
                <a:latin typeface="Arial"/>
                <a:cs typeface="Arial"/>
              </a:rPr>
              <a:t>9.74</a:t>
            </a:r>
            <a:endParaRPr sz="750" baseline="5555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882724" y="1665023"/>
            <a:ext cx="17843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12.84</a:t>
            </a:r>
            <a:endParaRPr sz="5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135347" y="1970308"/>
            <a:ext cx="1416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7.54</a:t>
            </a:r>
            <a:endParaRPr sz="5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369578" y="2170044"/>
            <a:ext cx="1416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4.07</a:t>
            </a:r>
            <a:endParaRPr sz="5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02808" y="2335995"/>
            <a:ext cx="13081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635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1.19</a:t>
            </a:r>
            <a:endParaRPr sz="5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838041" y="2355754"/>
            <a:ext cx="1416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0.85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046976" y="2382577"/>
            <a:ext cx="42672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sz="750" spc="15" baseline="5555" dirty="0">
                <a:latin typeface="Arial"/>
                <a:cs typeface="Arial"/>
              </a:rPr>
              <a:t>0.54</a:t>
            </a:r>
            <a:r>
              <a:rPr sz="750" spc="30" baseline="55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0.38</a:t>
            </a:r>
            <a:endParaRPr sz="50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46833" y="424392"/>
            <a:ext cx="0" cy="2099945"/>
          </a:xfrm>
          <a:custGeom>
            <a:avLst/>
            <a:gdLst/>
            <a:ahLst/>
            <a:cxnLst/>
            <a:rect l="l" t="t" r="r" b="b"/>
            <a:pathLst>
              <a:path h="2099945">
                <a:moveTo>
                  <a:pt x="0" y="209983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13766" y="238018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13766" y="252422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13766" y="22362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72954" y="2128007"/>
            <a:ext cx="237490" cy="457834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45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650" spc="-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81280" marR="5080" indent="-69215" algn="r">
              <a:lnSpc>
                <a:spcPct val="145400"/>
              </a:lnSpc>
            </a:pPr>
            <a:r>
              <a:rPr sz="650" spc="-5" dirty="0">
                <a:latin typeface="Arial"/>
                <a:cs typeface="Arial"/>
              </a:rPr>
              <a:t>2.5</a:t>
            </a:r>
            <a:r>
              <a:rPr sz="650" spc="-9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  0</a:t>
            </a:r>
            <a:r>
              <a:rPr sz="650" spc="-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13766" y="194815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595937" y="1884593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13766" y="166007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95937" y="1596507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13766" y="137198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595937" y="1308421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13766" y="10838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595937" y="1020335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13766" y="795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595937" y="732249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30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13766" y="50772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595937" y="444162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35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7259" y="707283"/>
            <a:ext cx="108585" cy="1534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dirty="0">
                <a:latin typeface="Arial"/>
                <a:cs typeface="Arial"/>
              </a:rPr>
              <a:t>Anteil der unbeschränkt</a:t>
            </a:r>
            <a:r>
              <a:rPr sz="650" spc="-7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Steuerpflichtigen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46833" y="2524227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997354" y="2529486"/>
            <a:ext cx="247015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194945" algn="l"/>
              </a:tabLst>
            </a:pPr>
            <a:r>
              <a:rPr sz="500" spc="10" dirty="0">
                <a:latin typeface="Arial"/>
                <a:cs typeface="Arial"/>
              </a:rPr>
              <a:t>0	-50K -100K -200K -500K -1M -2M -3M -5M</a:t>
            </a:r>
            <a:r>
              <a:rPr sz="500" spc="14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-10M &gt;10M</a:t>
            </a:r>
            <a:endParaRPr sz="5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772573" y="478594"/>
            <a:ext cx="151511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Env. </a:t>
            </a:r>
            <a:r>
              <a:rPr sz="900" spc="-5" dirty="0">
                <a:latin typeface="Arial"/>
                <a:cs typeface="Arial"/>
              </a:rPr>
              <a:t>22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 </a:t>
            </a:r>
            <a:r>
              <a:rPr lang="fr-CH" sz="900" spc="-10" dirty="0">
                <a:latin typeface="Arial"/>
                <a:cs typeface="Arial"/>
              </a:rPr>
              <a:t>pas de fortune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896601" y="617773"/>
            <a:ext cx="89090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20" dirty="0">
                <a:latin typeface="Arial"/>
                <a:cs typeface="Arial"/>
              </a:rPr>
              <a:t>(</a:t>
            </a:r>
            <a:r>
              <a:rPr lang="fr-CH" sz="900" spc="-20" dirty="0">
                <a:latin typeface="Arial"/>
                <a:cs typeface="Arial"/>
              </a:rPr>
              <a:t>parfois endettés)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772573" y="807562"/>
            <a:ext cx="154114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4620" indent="-122555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5255" algn="l"/>
              </a:tabLst>
            </a:pPr>
            <a:r>
              <a:rPr sz="900" dirty="0">
                <a:latin typeface="Lucida Sans Unicode"/>
                <a:cs typeface="Lucida Sans Unicode"/>
              </a:rPr>
              <a:t>∼ </a:t>
            </a:r>
            <a:r>
              <a:rPr sz="900" spc="-5" dirty="0">
                <a:latin typeface="Arial"/>
                <a:cs typeface="Arial"/>
              </a:rPr>
              <a:t>30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sous le montant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900359" y="946741"/>
            <a:ext cx="163542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exonéré de </a:t>
            </a:r>
            <a:r>
              <a:rPr sz="900" spc="-5" dirty="0">
                <a:latin typeface="Arial"/>
                <a:cs typeface="Arial"/>
              </a:rPr>
              <a:t>50</a:t>
            </a:r>
            <a:r>
              <a:rPr lang="fr-CH" sz="900" spc="-5" dirty="0">
                <a:latin typeface="Arial"/>
                <a:cs typeface="Arial"/>
              </a:rPr>
              <a:t> 000 </a:t>
            </a:r>
            <a:r>
              <a:rPr sz="900" spc="-10" dirty="0">
                <a:latin typeface="Arial"/>
                <a:cs typeface="Arial"/>
              </a:rPr>
              <a:t>CHF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772573" y="1136530"/>
            <a:ext cx="157861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petite moitié paie des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900360" y="1275709"/>
            <a:ext cx="35877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impôts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772572" y="1465485"/>
            <a:ext cx="154114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4620" indent="-122555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5255" algn="l"/>
              </a:tabLst>
            </a:pPr>
            <a:r>
              <a:rPr lang="fr-CH" sz="900" spc="-10" dirty="0">
                <a:latin typeface="Arial"/>
                <a:cs typeface="Arial"/>
              </a:rPr>
              <a:t>En raison d’une forte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896600" y="1604665"/>
            <a:ext cx="151988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10" dirty="0">
                <a:latin typeface="Arial"/>
                <a:cs typeface="Arial"/>
              </a:rPr>
              <a:t>concentration des fortunes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900360" y="1743844"/>
            <a:ext cx="16495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⇒ </a:t>
            </a:r>
            <a:r>
              <a:rPr lang="fr-CH" sz="900" spc="-10" dirty="0">
                <a:latin typeface="Arial"/>
                <a:cs typeface="Arial"/>
              </a:rPr>
              <a:t>peu paient la grande partie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96601" y="1883023"/>
            <a:ext cx="1236345" cy="42126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indent="3175">
              <a:lnSpc>
                <a:spcPct val="101499"/>
              </a:lnSpc>
              <a:spcBef>
                <a:spcPts val="80"/>
              </a:spcBef>
            </a:pPr>
            <a:r>
              <a:rPr sz="900" spc="-5" dirty="0">
                <a:latin typeface="Arial"/>
                <a:cs typeface="Arial"/>
              </a:rPr>
              <a:t>de </a:t>
            </a:r>
            <a:r>
              <a:rPr lang="fr-CH" sz="900" spc="-10" dirty="0">
                <a:latin typeface="Arial"/>
                <a:cs typeface="Arial"/>
              </a:rPr>
              <a:t>l’impôt sur la fortune </a:t>
            </a:r>
            <a:r>
              <a:rPr sz="900" spc="-5" dirty="0">
                <a:latin typeface="Arial"/>
                <a:cs typeface="Arial"/>
              </a:rPr>
              <a:t>(</a:t>
            </a:r>
            <a:r>
              <a:rPr lang="fr-CH" sz="900" spc="-5" dirty="0">
                <a:latin typeface="Arial"/>
                <a:cs typeface="Arial"/>
              </a:rPr>
              <a:t>malgré une très large base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770056" y="2779431"/>
            <a:ext cx="646430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 :</a:t>
            </a:r>
            <a:r>
              <a:rPr lang="fr-CH" sz="800" spc="20" dirty="0">
                <a:latin typeface="Arial"/>
                <a:cs typeface="Arial"/>
              </a:rPr>
              <a:t> </a:t>
            </a:r>
            <a:r>
              <a:rPr lang="fr-CH" sz="800" spc="-10" dirty="0">
                <a:latin typeface="Arial"/>
                <a:cs typeface="Arial"/>
              </a:rPr>
              <a:t>AFC</a:t>
            </a:r>
            <a:endParaRPr lang="fr-CH" sz="800" dirty="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16</a:t>
            </a:r>
          </a:p>
        </p:txBody>
      </p:sp>
    </p:spTree>
  </p:cSld>
  <p:clrMapOvr>
    <a:masterClrMapping/>
  </p:clrMapOvr>
  <p:transition>
    <p:cut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2884332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40" dirty="0"/>
              <a:t>T</a:t>
            </a:r>
            <a:r>
              <a:rPr lang="fr-CH" spc="-40" dirty="0"/>
              <a:t>aux d’imposition max. sur la fortune </a:t>
            </a:r>
            <a:r>
              <a:rPr spc="-5" dirty="0"/>
              <a:t>(2018)</a:t>
            </a:r>
          </a:p>
        </p:txBody>
      </p:sp>
      <p:sp>
        <p:nvSpPr>
          <p:cNvPr id="3" name="object 3"/>
          <p:cNvSpPr/>
          <p:nvPr/>
        </p:nvSpPr>
        <p:spPr>
          <a:xfrm>
            <a:off x="800895" y="735169"/>
            <a:ext cx="2749550" cy="2062480"/>
          </a:xfrm>
          <a:custGeom>
            <a:avLst/>
            <a:gdLst/>
            <a:ahLst/>
            <a:cxnLst/>
            <a:rect l="l" t="t" r="r" b="b"/>
            <a:pathLst>
              <a:path w="2749550" h="2062480">
                <a:moveTo>
                  <a:pt x="0" y="0"/>
                </a:moveTo>
                <a:lnTo>
                  <a:pt x="2749197" y="0"/>
                </a:lnTo>
                <a:lnTo>
                  <a:pt x="2749197" y="2062002"/>
                </a:lnTo>
                <a:lnTo>
                  <a:pt x="0" y="206200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98513" y="2799554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98513" y="2601252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98513" y="2402846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98513" y="2204545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98513" y="2006140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98513" y="1807837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98513" y="1609535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98513" y="1411130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98513" y="1212828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98513" y="1014423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98513" y="816120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23921" y="822570"/>
            <a:ext cx="0" cy="1977389"/>
          </a:xfrm>
          <a:custGeom>
            <a:avLst/>
            <a:gdLst/>
            <a:ahLst/>
            <a:cxnLst/>
            <a:rect l="l" t="t" r="r" b="b"/>
            <a:pathLst>
              <a:path h="1977389">
                <a:moveTo>
                  <a:pt x="0" y="0"/>
                </a:moveTo>
                <a:lnTo>
                  <a:pt x="0" y="1976983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96308" y="824953"/>
            <a:ext cx="55244" cy="1972310"/>
          </a:xfrm>
          <a:custGeom>
            <a:avLst/>
            <a:gdLst/>
            <a:ahLst/>
            <a:cxnLst/>
            <a:rect l="l" t="t" r="r" b="b"/>
            <a:pathLst>
              <a:path w="55244" h="1972310">
                <a:moveTo>
                  <a:pt x="0" y="0"/>
                </a:moveTo>
                <a:lnTo>
                  <a:pt x="55226" y="0"/>
                </a:lnTo>
                <a:lnTo>
                  <a:pt x="55226" y="1972219"/>
                </a:lnTo>
                <a:lnTo>
                  <a:pt x="0" y="197221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24043" y="1070627"/>
            <a:ext cx="0" cy="1729105"/>
          </a:xfrm>
          <a:custGeom>
            <a:avLst/>
            <a:gdLst/>
            <a:ahLst/>
            <a:cxnLst/>
            <a:rect l="l" t="t" r="r" b="b"/>
            <a:pathLst>
              <a:path h="1729105">
                <a:moveTo>
                  <a:pt x="0" y="0"/>
                </a:moveTo>
                <a:lnTo>
                  <a:pt x="0" y="1728926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96430" y="1073010"/>
            <a:ext cx="55244" cy="1724660"/>
          </a:xfrm>
          <a:custGeom>
            <a:avLst/>
            <a:gdLst/>
            <a:ahLst/>
            <a:cxnLst/>
            <a:rect l="l" t="t" r="r" b="b"/>
            <a:pathLst>
              <a:path w="55244" h="1724660">
                <a:moveTo>
                  <a:pt x="0" y="0"/>
                </a:moveTo>
                <a:lnTo>
                  <a:pt x="55226" y="0"/>
                </a:lnTo>
                <a:lnTo>
                  <a:pt x="55226" y="1724162"/>
                </a:lnTo>
                <a:lnTo>
                  <a:pt x="0" y="172416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24165" y="1194911"/>
            <a:ext cx="0" cy="1604645"/>
          </a:xfrm>
          <a:custGeom>
            <a:avLst/>
            <a:gdLst/>
            <a:ahLst/>
            <a:cxnLst/>
            <a:rect l="l" t="t" r="r" b="b"/>
            <a:pathLst>
              <a:path h="1604645">
                <a:moveTo>
                  <a:pt x="0" y="0"/>
                </a:moveTo>
                <a:lnTo>
                  <a:pt x="0" y="1604642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96551" y="1197294"/>
            <a:ext cx="55244" cy="1600200"/>
          </a:xfrm>
          <a:custGeom>
            <a:avLst/>
            <a:gdLst/>
            <a:ahLst/>
            <a:cxnLst/>
            <a:rect l="l" t="t" r="r" b="b"/>
            <a:pathLst>
              <a:path w="55244" h="1600200">
                <a:moveTo>
                  <a:pt x="0" y="0"/>
                </a:moveTo>
                <a:lnTo>
                  <a:pt x="55226" y="0"/>
                </a:lnTo>
                <a:lnTo>
                  <a:pt x="55226" y="1599877"/>
                </a:lnTo>
                <a:lnTo>
                  <a:pt x="0" y="159987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24286" y="1229515"/>
            <a:ext cx="0" cy="1570355"/>
          </a:xfrm>
          <a:custGeom>
            <a:avLst/>
            <a:gdLst/>
            <a:ahLst/>
            <a:cxnLst/>
            <a:rect l="l" t="t" r="r" b="b"/>
            <a:pathLst>
              <a:path h="1570355">
                <a:moveTo>
                  <a:pt x="0" y="0"/>
                </a:moveTo>
                <a:lnTo>
                  <a:pt x="0" y="1570038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96673" y="1231897"/>
            <a:ext cx="55244" cy="1565275"/>
          </a:xfrm>
          <a:custGeom>
            <a:avLst/>
            <a:gdLst/>
            <a:ahLst/>
            <a:cxnLst/>
            <a:rect l="l" t="t" r="r" b="b"/>
            <a:pathLst>
              <a:path w="55244" h="1565275">
                <a:moveTo>
                  <a:pt x="0" y="0"/>
                </a:moveTo>
                <a:lnTo>
                  <a:pt x="55226" y="0"/>
                </a:lnTo>
                <a:lnTo>
                  <a:pt x="55226" y="1565274"/>
                </a:lnTo>
                <a:lnTo>
                  <a:pt x="0" y="156527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4408" y="1442867"/>
            <a:ext cx="0" cy="1356995"/>
          </a:xfrm>
          <a:custGeom>
            <a:avLst/>
            <a:gdLst/>
            <a:ahLst/>
            <a:cxnLst/>
            <a:rect l="l" t="t" r="r" b="b"/>
            <a:pathLst>
              <a:path h="1356995">
                <a:moveTo>
                  <a:pt x="0" y="0"/>
                </a:moveTo>
                <a:lnTo>
                  <a:pt x="0" y="1356686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96795" y="1445249"/>
            <a:ext cx="55244" cy="1352550"/>
          </a:xfrm>
          <a:custGeom>
            <a:avLst/>
            <a:gdLst/>
            <a:ahLst/>
            <a:cxnLst/>
            <a:rect l="l" t="t" r="r" b="b"/>
            <a:pathLst>
              <a:path w="55244" h="1352550">
                <a:moveTo>
                  <a:pt x="0" y="0"/>
                </a:moveTo>
                <a:lnTo>
                  <a:pt x="55226" y="0"/>
                </a:lnTo>
                <a:lnTo>
                  <a:pt x="55226" y="1351922"/>
                </a:lnTo>
                <a:lnTo>
                  <a:pt x="0" y="135192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24530" y="1480029"/>
            <a:ext cx="0" cy="1319530"/>
          </a:xfrm>
          <a:custGeom>
            <a:avLst/>
            <a:gdLst/>
            <a:ahLst/>
            <a:cxnLst/>
            <a:rect l="l" t="t" r="r" b="b"/>
            <a:pathLst>
              <a:path h="1319530">
                <a:moveTo>
                  <a:pt x="0" y="0"/>
                </a:moveTo>
                <a:lnTo>
                  <a:pt x="0" y="1319524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96916" y="1482412"/>
            <a:ext cx="55244" cy="1315085"/>
          </a:xfrm>
          <a:custGeom>
            <a:avLst/>
            <a:gdLst/>
            <a:ahLst/>
            <a:cxnLst/>
            <a:rect l="l" t="t" r="r" b="b"/>
            <a:pathLst>
              <a:path w="55244" h="1315085">
                <a:moveTo>
                  <a:pt x="0" y="0"/>
                </a:moveTo>
                <a:lnTo>
                  <a:pt x="55226" y="0"/>
                </a:lnTo>
                <a:lnTo>
                  <a:pt x="55226" y="1314760"/>
                </a:lnTo>
                <a:lnTo>
                  <a:pt x="0" y="131476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24651" y="1487196"/>
            <a:ext cx="0" cy="1312545"/>
          </a:xfrm>
          <a:custGeom>
            <a:avLst/>
            <a:gdLst/>
            <a:ahLst/>
            <a:cxnLst/>
            <a:rect l="l" t="t" r="r" b="b"/>
            <a:pathLst>
              <a:path h="1312545">
                <a:moveTo>
                  <a:pt x="0" y="0"/>
                </a:moveTo>
                <a:lnTo>
                  <a:pt x="0" y="1312357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97039" y="1489578"/>
            <a:ext cx="55244" cy="1308100"/>
          </a:xfrm>
          <a:custGeom>
            <a:avLst/>
            <a:gdLst/>
            <a:ahLst/>
            <a:cxnLst/>
            <a:rect l="l" t="t" r="r" b="b"/>
            <a:pathLst>
              <a:path w="55244" h="1308100">
                <a:moveTo>
                  <a:pt x="0" y="0"/>
                </a:moveTo>
                <a:lnTo>
                  <a:pt x="55225" y="0"/>
                </a:lnTo>
                <a:lnTo>
                  <a:pt x="55225" y="1307593"/>
                </a:lnTo>
                <a:lnTo>
                  <a:pt x="0" y="130759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24825" y="1530398"/>
            <a:ext cx="0" cy="1269365"/>
          </a:xfrm>
          <a:custGeom>
            <a:avLst/>
            <a:gdLst/>
            <a:ahLst/>
            <a:cxnLst/>
            <a:rect l="l" t="t" r="r" b="b"/>
            <a:pathLst>
              <a:path h="1269364">
                <a:moveTo>
                  <a:pt x="0" y="0"/>
                </a:moveTo>
                <a:lnTo>
                  <a:pt x="0" y="1269155"/>
                </a:lnTo>
              </a:path>
            </a:pathLst>
          </a:custGeom>
          <a:ln w="59889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97262" y="1532781"/>
            <a:ext cx="55244" cy="1264920"/>
          </a:xfrm>
          <a:custGeom>
            <a:avLst/>
            <a:gdLst/>
            <a:ahLst/>
            <a:cxnLst/>
            <a:rect l="l" t="t" r="r" b="b"/>
            <a:pathLst>
              <a:path w="55244" h="1264920">
                <a:moveTo>
                  <a:pt x="0" y="0"/>
                </a:moveTo>
                <a:lnTo>
                  <a:pt x="55123" y="0"/>
                </a:lnTo>
                <a:lnTo>
                  <a:pt x="55123" y="1264391"/>
                </a:lnTo>
                <a:lnTo>
                  <a:pt x="0" y="126439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24946" y="1544525"/>
            <a:ext cx="0" cy="1255395"/>
          </a:xfrm>
          <a:custGeom>
            <a:avLst/>
            <a:gdLst/>
            <a:ahLst/>
            <a:cxnLst/>
            <a:rect l="l" t="t" r="r" b="b"/>
            <a:pathLst>
              <a:path h="1255395">
                <a:moveTo>
                  <a:pt x="0" y="0"/>
                </a:moveTo>
                <a:lnTo>
                  <a:pt x="0" y="1255028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97384" y="1546908"/>
            <a:ext cx="55244" cy="1250315"/>
          </a:xfrm>
          <a:custGeom>
            <a:avLst/>
            <a:gdLst/>
            <a:ahLst/>
            <a:cxnLst/>
            <a:rect l="l" t="t" r="r" b="b"/>
            <a:pathLst>
              <a:path w="55244" h="1250314">
                <a:moveTo>
                  <a:pt x="0" y="0"/>
                </a:moveTo>
                <a:lnTo>
                  <a:pt x="55123" y="0"/>
                </a:lnTo>
                <a:lnTo>
                  <a:pt x="55123" y="1250262"/>
                </a:lnTo>
                <a:lnTo>
                  <a:pt x="0" y="125026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25068" y="1553944"/>
            <a:ext cx="0" cy="1245870"/>
          </a:xfrm>
          <a:custGeom>
            <a:avLst/>
            <a:gdLst/>
            <a:ahLst/>
            <a:cxnLst/>
            <a:rect l="l" t="t" r="r" b="b"/>
            <a:pathLst>
              <a:path h="1245870">
                <a:moveTo>
                  <a:pt x="0" y="0"/>
                </a:moveTo>
                <a:lnTo>
                  <a:pt x="0" y="1245609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97506" y="1556327"/>
            <a:ext cx="55244" cy="1241425"/>
          </a:xfrm>
          <a:custGeom>
            <a:avLst/>
            <a:gdLst/>
            <a:ahLst/>
            <a:cxnLst/>
            <a:rect l="l" t="t" r="r" b="b"/>
            <a:pathLst>
              <a:path w="55244" h="1241425">
                <a:moveTo>
                  <a:pt x="0" y="0"/>
                </a:moveTo>
                <a:lnTo>
                  <a:pt x="55123" y="0"/>
                </a:lnTo>
                <a:lnTo>
                  <a:pt x="55123" y="1240844"/>
                </a:lnTo>
                <a:lnTo>
                  <a:pt x="0" y="124084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25190" y="1625607"/>
            <a:ext cx="0" cy="1174115"/>
          </a:xfrm>
          <a:custGeom>
            <a:avLst/>
            <a:gdLst/>
            <a:ahLst/>
            <a:cxnLst/>
            <a:rect l="l" t="t" r="r" b="b"/>
            <a:pathLst>
              <a:path h="1174114">
                <a:moveTo>
                  <a:pt x="0" y="0"/>
                </a:moveTo>
                <a:lnTo>
                  <a:pt x="0" y="1173946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97628" y="1627990"/>
            <a:ext cx="55244" cy="1169670"/>
          </a:xfrm>
          <a:custGeom>
            <a:avLst/>
            <a:gdLst/>
            <a:ahLst/>
            <a:cxnLst/>
            <a:rect l="l" t="t" r="r" b="b"/>
            <a:pathLst>
              <a:path w="55244" h="1169670">
                <a:moveTo>
                  <a:pt x="0" y="0"/>
                </a:moveTo>
                <a:lnTo>
                  <a:pt x="55123" y="0"/>
                </a:lnTo>
                <a:lnTo>
                  <a:pt x="55123" y="1169181"/>
                </a:lnTo>
                <a:lnTo>
                  <a:pt x="0" y="116918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25363" y="1809577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89976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97750" y="1811960"/>
            <a:ext cx="55244" cy="985519"/>
          </a:xfrm>
          <a:custGeom>
            <a:avLst/>
            <a:gdLst/>
            <a:ahLst/>
            <a:cxnLst/>
            <a:rect l="l" t="t" r="r" b="b"/>
            <a:pathLst>
              <a:path w="55244" h="985519">
                <a:moveTo>
                  <a:pt x="0" y="0"/>
                </a:moveTo>
                <a:lnTo>
                  <a:pt x="55226" y="0"/>
                </a:lnTo>
                <a:lnTo>
                  <a:pt x="55226" y="985212"/>
                </a:lnTo>
                <a:lnTo>
                  <a:pt x="0" y="98521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125485" y="1838549"/>
            <a:ext cx="0" cy="961390"/>
          </a:xfrm>
          <a:custGeom>
            <a:avLst/>
            <a:gdLst/>
            <a:ahLst/>
            <a:cxnLst/>
            <a:rect l="l" t="t" r="r" b="b"/>
            <a:pathLst>
              <a:path h="961389">
                <a:moveTo>
                  <a:pt x="0" y="0"/>
                </a:moveTo>
                <a:lnTo>
                  <a:pt x="0" y="961004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097872" y="1840932"/>
            <a:ext cx="55244" cy="956310"/>
          </a:xfrm>
          <a:custGeom>
            <a:avLst/>
            <a:gdLst/>
            <a:ahLst/>
            <a:cxnLst/>
            <a:rect l="l" t="t" r="r" b="b"/>
            <a:pathLst>
              <a:path w="55244" h="956310">
                <a:moveTo>
                  <a:pt x="0" y="0"/>
                </a:moveTo>
                <a:lnTo>
                  <a:pt x="55226" y="0"/>
                </a:lnTo>
                <a:lnTo>
                  <a:pt x="55226" y="956239"/>
                </a:lnTo>
                <a:lnTo>
                  <a:pt x="0" y="95623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25607" y="1854009"/>
            <a:ext cx="0" cy="946150"/>
          </a:xfrm>
          <a:custGeom>
            <a:avLst/>
            <a:gdLst/>
            <a:ahLst/>
            <a:cxnLst/>
            <a:rect l="l" t="t" r="r" b="b"/>
            <a:pathLst>
              <a:path h="946150">
                <a:moveTo>
                  <a:pt x="0" y="0"/>
                </a:moveTo>
                <a:lnTo>
                  <a:pt x="0" y="945544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197993" y="1856392"/>
            <a:ext cx="55244" cy="941069"/>
          </a:xfrm>
          <a:custGeom>
            <a:avLst/>
            <a:gdLst/>
            <a:ahLst/>
            <a:cxnLst/>
            <a:rect l="l" t="t" r="r" b="b"/>
            <a:pathLst>
              <a:path w="55244" h="941069">
                <a:moveTo>
                  <a:pt x="0" y="0"/>
                </a:moveTo>
                <a:lnTo>
                  <a:pt x="55226" y="0"/>
                </a:lnTo>
                <a:lnTo>
                  <a:pt x="55226" y="940780"/>
                </a:lnTo>
                <a:lnTo>
                  <a:pt x="0" y="940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25729" y="1937752"/>
            <a:ext cx="0" cy="862330"/>
          </a:xfrm>
          <a:custGeom>
            <a:avLst/>
            <a:gdLst/>
            <a:ahLst/>
            <a:cxnLst/>
            <a:rect l="l" t="t" r="r" b="b"/>
            <a:pathLst>
              <a:path h="862330">
                <a:moveTo>
                  <a:pt x="0" y="0"/>
                </a:moveTo>
                <a:lnTo>
                  <a:pt x="0" y="861801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98115" y="1940135"/>
            <a:ext cx="55244" cy="857250"/>
          </a:xfrm>
          <a:custGeom>
            <a:avLst/>
            <a:gdLst/>
            <a:ahLst/>
            <a:cxnLst/>
            <a:rect l="l" t="t" r="r" b="b"/>
            <a:pathLst>
              <a:path w="55244" h="857250">
                <a:moveTo>
                  <a:pt x="0" y="0"/>
                </a:moveTo>
                <a:lnTo>
                  <a:pt x="55226" y="0"/>
                </a:lnTo>
                <a:lnTo>
                  <a:pt x="55226" y="857036"/>
                </a:lnTo>
                <a:lnTo>
                  <a:pt x="0" y="85703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25851" y="2046885"/>
            <a:ext cx="0" cy="753110"/>
          </a:xfrm>
          <a:custGeom>
            <a:avLst/>
            <a:gdLst/>
            <a:ahLst/>
            <a:cxnLst/>
            <a:rect l="l" t="t" r="r" b="b"/>
            <a:pathLst>
              <a:path h="753110">
                <a:moveTo>
                  <a:pt x="0" y="0"/>
                </a:moveTo>
                <a:lnTo>
                  <a:pt x="0" y="752668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98237" y="2049267"/>
            <a:ext cx="55244" cy="748030"/>
          </a:xfrm>
          <a:custGeom>
            <a:avLst/>
            <a:gdLst/>
            <a:ahLst/>
            <a:cxnLst/>
            <a:rect l="l" t="t" r="r" b="b"/>
            <a:pathLst>
              <a:path w="55244" h="748030">
                <a:moveTo>
                  <a:pt x="0" y="0"/>
                </a:moveTo>
                <a:lnTo>
                  <a:pt x="55226" y="0"/>
                </a:lnTo>
                <a:lnTo>
                  <a:pt x="55226" y="747904"/>
                </a:lnTo>
                <a:lnTo>
                  <a:pt x="0" y="74790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25972" y="2128581"/>
            <a:ext cx="0" cy="671195"/>
          </a:xfrm>
          <a:custGeom>
            <a:avLst/>
            <a:gdLst/>
            <a:ahLst/>
            <a:cxnLst/>
            <a:rect l="l" t="t" r="r" b="b"/>
            <a:pathLst>
              <a:path h="671194">
                <a:moveTo>
                  <a:pt x="0" y="0"/>
                </a:moveTo>
                <a:lnTo>
                  <a:pt x="0" y="670972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98359" y="2130964"/>
            <a:ext cx="55244" cy="666750"/>
          </a:xfrm>
          <a:custGeom>
            <a:avLst/>
            <a:gdLst/>
            <a:ahLst/>
            <a:cxnLst/>
            <a:rect l="l" t="t" r="r" b="b"/>
            <a:pathLst>
              <a:path w="55244" h="666750">
                <a:moveTo>
                  <a:pt x="0" y="0"/>
                </a:moveTo>
                <a:lnTo>
                  <a:pt x="55226" y="0"/>
                </a:lnTo>
                <a:lnTo>
                  <a:pt x="55226" y="666208"/>
                </a:lnTo>
                <a:lnTo>
                  <a:pt x="0" y="66620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626094" y="2190826"/>
            <a:ext cx="0" cy="608965"/>
          </a:xfrm>
          <a:custGeom>
            <a:avLst/>
            <a:gdLst/>
            <a:ahLst/>
            <a:cxnLst/>
            <a:rect l="l" t="t" r="r" b="b"/>
            <a:pathLst>
              <a:path h="608964">
                <a:moveTo>
                  <a:pt x="0" y="0"/>
                </a:moveTo>
                <a:lnTo>
                  <a:pt x="0" y="608727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98481" y="2193208"/>
            <a:ext cx="55244" cy="604520"/>
          </a:xfrm>
          <a:custGeom>
            <a:avLst/>
            <a:gdLst/>
            <a:ahLst/>
            <a:cxnLst/>
            <a:rect l="l" t="t" r="r" b="b"/>
            <a:pathLst>
              <a:path w="55244" h="604519">
                <a:moveTo>
                  <a:pt x="0" y="0"/>
                </a:moveTo>
                <a:lnTo>
                  <a:pt x="55226" y="0"/>
                </a:lnTo>
                <a:lnTo>
                  <a:pt x="55226" y="603963"/>
                </a:lnTo>
                <a:lnTo>
                  <a:pt x="0" y="60396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726267" y="2216420"/>
            <a:ext cx="0" cy="583565"/>
          </a:xfrm>
          <a:custGeom>
            <a:avLst/>
            <a:gdLst/>
            <a:ahLst/>
            <a:cxnLst/>
            <a:rect l="l" t="t" r="r" b="b"/>
            <a:pathLst>
              <a:path h="583564">
                <a:moveTo>
                  <a:pt x="0" y="0"/>
                </a:moveTo>
                <a:lnTo>
                  <a:pt x="0" y="583133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698705" y="2218802"/>
            <a:ext cx="55244" cy="578485"/>
          </a:xfrm>
          <a:custGeom>
            <a:avLst/>
            <a:gdLst/>
            <a:ahLst/>
            <a:cxnLst/>
            <a:rect l="l" t="t" r="r" b="b"/>
            <a:pathLst>
              <a:path w="55244" h="578485">
                <a:moveTo>
                  <a:pt x="0" y="0"/>
                </a:moveTo>
                <a:lnTo>
                  <a:pt x="55123" y="0"/>
                </a:lnTo>
                <a:lnTo>
                  <a:pt x="55123" y="578369"/>
                </a:lnTo>
                <a:lnTo>
                  <a:pt x="0" y="57836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26389" y="2249180"/>
            <a:ext cx="0" cy="550545"/>
          </a:xfrm>
          <a:custGeom>
            <a:avLst/>
            <a:gdLst/>
            <a:ahLst/>
            <a:cxnLst/>
            <a:rect l="l" t="t" r="r" b="b"/>
            <a:pathLst>
              <a:path h="550544">
                <a:moveTo>
                  <a:pt x="0" y="0"/>
                </a:moveTo>
                <a:lnTo>
                  <a:pt x="0" y="550373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98827" y="2251563"/>
            <a:ext cx="55244" cy="546100"/>
          </a:xfrm>
          <a:custGeom>
            <a:avLst/>
            <a:gdLst/>
            <a:ahLst/>
            <a:cxnLst/>
            <a:rect l="l" t="t" r="r" b="b"/>
            <a:pathLst>
              <a:path w="55244" h="546100">
                <a:moveTo>
                  <a:pt x="0" y="0"/>
                </a:moveTo>
                <a:lnTo>
                  <a:pt x="55123" y="0"/>
                </a:lnTo>
                <a:lnTo>
                  <a:pt x="55123" y="545608"/>
                </a:lnTo>
                <a:lnTo>
                  <a:pt x="0" y="54560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26511" y="2278869"/>
            <a:ext cx="0" cy="520700"/>
          </a:xfrm>
          <a:custGeom>
            <a:avLst/>
            <a:gdLst/>
            <a:ahLst/>
            <a:cxnLst/>
            <a:rect l="l" t="t" r="r" b="b"/>
            <a:pathLst>
              <a:path h="520700">
                <a:moveTo>
                  <a:pt x="0" y="0"/>
                </a:moveTo>
                <a:lnTo>
                  <a:pt x="0" y="520684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98949" y="2281252"/>
            <a:ext cx="55244" cy="516255"/>
          </a:xfrm>
          <a:custGeom>
            <a:avLst/>
            <a:gdLst/>
            <a:ahLst/>
            <a:cxnLst/>
            <a:rect l="l" t="t" r="r" b="b"/>
            <a:pathLst>
              <a:path w="55244" h="516255">
                <a:moveTo>
                  <a:pt x="0" y="0"/>
                </a:moveTo>
                <a:lnTo>
                  <a:pt x="55123" y="0"/>
                </a:lnTo>
                <a:lnTo>
                  <a:pt x="55123" y="515919"/>
                </a:lnTo>
                <a:lnTo>
                  <a:pt x="0" y="51591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26633" y="2302108"/>
            <a:ext cx="0" cy="497840"/>
          </a:xfrm>
          <a:custGeom>
            <a:avLst/>
            <a:gdLst/>
            <a:ahLst/>
            <a:cxnLst/>
            <a:rect l="l" t="t" r="r" b="b"/>
            <a:pathLst>
              <a:path h="497839">
                <a:moveTo>
                  <a:pt x="0" y="0"/>
                </a:moveTo>
                <a:lnTo>
                  <a:pt x="0" y="497445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999071" y="2304492"/>
            <a:ext cx="55244" cy="492759"/>
          </a:xfrm>
          <a:custGeom>
            <a:avLst/>
            <a:gdLst/>
            <a:ahLst/>
            <a:cxnLst/>
            <a:rect l="l" t="t" r="r" b="b"/>
            <a:pathLst>
              <a:path w="55244" h="492760">
                <a:moveTo>
                  <a:pt x="0" y="0"/>
                </a:moveTo>
                <a:lnTo>
                  <a:pt x="55122" y="0"/>
                </a:lnTo>
                <a:lnTo>
                  <a:pt x="55122" y="492680"/>
                </a:lnTo>
                <a:lnTo>
                  <a:pt x="0" y="4926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26806" y="2333435"/>
            <a:ext cx="0" cy="466725"/>
          </a:xfrm>
          <a:custGeom>
            <a:avLst/>
            <a:gdLst/>
            <a:ahLst/>
            <a:cxnLst/>
            <a:rect l="l" t="t" r="r" b="b"/>
            <a:pathLst>
              <a:path h="466725">
                <a:moveTo>
                  <a:pt x="0" y="0"/>
                </a:moveTo>
                <a:lnTo>
                  <a:pt x="0" y="466118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99192" y="2335818"/>
            <a:ext cx="55244" cy="461645"/>
          </a:xfrm>
          <a:custGeom>
            <a:avLst/>
            <a:gdLst/>
            <a:ahLst/>
            <a:cxnLst/>
            <a:rect l="l" t="t" r="r" b="b"/>
            <a:pathLst>
              <a:path w="55244" h="461644">
                <a:moveTo>
                  <a:pt x="0" y="0"/>
                </a:moveTo>
                <a:lnTo>
                  <a:pt x="55226" y="0"/>
                </a:lnTo>
                <a:lnTo>
                  <a:pt x="55226" y="461353"/>
                </a:lnTo>
                <a:lnTo>
                  <a:pt x="0" y="46135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26927" y="2363943"/>
            <a:ext cx="0" cy="435609"/>
          </a:xfrm>
          <a:custGeom>
            <a:avLst/>
            <a:gdLst/>
            <a:ahLst/>
            <a:cxnLst/>
            <a:rect l="l" t="t" r="r" b="b"/>
            <a:pathLst>
              <a:path h="435610">
                <a:moveTo>
                  <a:pt x="0" y="0"/>
                </a:moveTo>
                <a:lnTo>
                  <a:pt x="0" y="435610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99314" y="2366326"/>
            <a:ext cx="55244" cy="431165"/>
          </a:xfrm>
          <a:custGeom>
            <a:avLst/>
            <a:gdLst/>
            <a:ahLst/>
            <a:cxnLst/>
            <a:rect l="l" t="t" r="r" b="b"/>
            <a:pathLst>
              <a:path w="55245" h="431164">
                <a:moveTo>
                  <a:pt x="0" y="0"/>
                </a:moveTo>
                <a:lnTo>
                  <a:pt x="55225" y="0"/>
                </a:lnTo>
                <a:lnTo>
                  <a:pt x="55225" y="430845"/>
                </a:lnTo>
                <a:lnTo>
                  <a:pt x="0" y="43084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327049" y="2496111"/>
            <a:ext cx="0" cy="303530"/>
          </a:xfrm>
          <a:custGeom>
            <a:avLst/>
            <a:gdLst/>
            <a:ahLst/>
            <a:cxnLst/>
            <a:rect l="l" t="t" r="r" b="b"/>
            <a:pathLst>
              <a:path h="303530">
                <a:moveTo>
                  <a:pt x="0" y="0"/>
                </a:moveTo>
                <a:lnTo>
                  <a:pt x="0" y="303442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99435" y="2498494"/>
            <a:ext cx="55244" cy="299085"/>
          </a:xfrm>
          <a:custGeom>
            <a:avLst/>
            <a:gdLst/>
            <a:ahLst/>
            <a:cxnLst/>
            <a:rect l="l" t="t" r="r" b="b"/>
            <a:pathLst>
              <a:path w="55245" h="299085">
                <a:moveTo>
                  <a:pt x="0" y="0"/>
                </a:moveTo>
                <a:lnTo>
                  <a:pt x="55226" y="0"/>
                </a:lnTo>
                <a:lnTo>
                  <a:pt x="55226" y="298677"/>
                </a:lnTo>
                <a:lnTo>
                  <a:pt x="0" y="29867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27170" y="2528769"/>
            <a:ext cx="0" cy="271145"/>
          </a:xfrm>
          <a:custGeom>
            <a:avLst/>
            <a:gdLst/>
            <a:ahLst/>
            <a:cxnLst/>
            <a:rect l="l" t="t" r="r" b="b"/>
            <a:pathLst>
              <a:path h="271144">
                <a:moveTo>
                  <a:pt x="0" y="0"/>
                </a:moveTo>
                <a:lnTo>
                  <a:pt x="0" y="270784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99557" y="2531152"/>
            <a:ext cx="55244" cy="266065"/>
          </a:xfrm>
          <a:custGeom>
            <a:avLst/>
            <a:gdLst/>
            <a:ahLst/>
            <a:cxnLst/>
            <a:rect l="l" t="t" r="r" b="b"/>
            <a:pathLst>
              <a:path w="55245" h="266064">
                <a:moveTo>
                  <a:pt x="0" y="0"/>
                </a:moveTo>
                <a:lnTo>
                  <a:pt x="55226" y="0"/>
                </a:lnTo>
                <a:lnTo>
                  <a:pt x="55226" y="266020"/>
                </a:lnTo>
                <a:lnTo>
                  <a:pt x="0" y="26602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98513" y="732786"/>
            <a:ext cx="0" cy="2066925"/>
          </a:xfrm>
          <a:custGeom>
            <a:avLst/>
            <a:gdLst/>
            <a:ahLst/>
            <a:cxnLst/>
            <a:rect l="l" t="t" r="r" b="b"/>
            <a:pathLst>
              <a:path h="2066925">
                <a:moveTo>
                  <a:pt x="0" y="2066767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65446" y="279955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65446" y="26012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570639" y="2537687"/>
            <a:ext cx="191135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.1</a:t>
            </a:r>
            <a:r>
              <a:rPr sz="650" spc="-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650">
              <a:latin typeface="Arial"/>
              <a:cs typeface="Arial"/>
            </a:endParaRPr>
          </a:p>
          <a:p>
            <a:pPr marL="3556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0</a:t>
            </a:r>
            <a:r>
              <a:rPr sz="650" spc="-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65446" y="24028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570639" y="2339283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.2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65446" y="220454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570639" y="2140980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.3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65446" y="2006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570639" y="1942575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.4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65446" y="18078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570639" y="1744273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.5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65446" y="160953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570639" y="1545971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.6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65446" y="14111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570639" y="1347566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.7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65446" y="12128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570639" y="1149264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.8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65446" y="101442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570639" y="950859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.9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65446" y="8161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593622" y="752556"/>
            <a:ext cx="1682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47259" y="1102735"/>
            <a:ext cx="108585" cy="1327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Grenzsteuersatz auf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Vermögen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98513" y="2799554"/>
            <a:ext cx="2753995" cy="0"/>
          </a:xfrm>
          <a:custGeom>
            <a:avLst/>
            <a:gdLst/>
            <a:ahLst/>
            <a:cxnLst/>
            <a:rect l="l" t="t" r="r" b="b"/>
            <a:pathLst>
              <a:path w="2753995">
                <a:moveTo>
                  <a:pt x="0" y="0"/>
                </a:moveTo>
                <a:lnTo>
                  <a:pt x="275396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875425" y="2808525"/>
            <a:ext cx="2606040" cy="13462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434"/>
              </a:lnSpc>
              <a:spcBef>
                <a:spcPts val="90"/>
              </a:spcBef>
              <a:tabLst>
                <a:tab pos="217804" algn="l"/>
                <a:tab pos="414020" algn="l"/>
                <a:tab pos="626745" algn="l"/>
                <a:tab pos="815975" algn="l"/>
                <a:tab pos="1019175" algn="l"/>
                <a:tab pos="1214120" algn="l"/>
                <a:tab pos="1415415" algn="l"/>
                <a:tab pos="1612900" algn="l"/>
                <a:tab pos="1816100" algn="l"/>
                <a:tab pos="2027555" algn="l"/>
                <a:tab pos="2215515" algn="l"/>
              </a:tabLst>
            </a:pPr>
            <a:r>
              <a:rPr sz="400" spc="-10" dirty="0">
                <a:latin typeface="Arial"/>
                <a:cs typeface="Arial"/>
              </a:rPr>
              <a:t>GE	BL	NE	</a:t>
            </a:r>
            <a:r>
              <a:rPr sz="400" spc="-5" dirty="0">
                <a:latin typeface="Arial"/>
                <a:cs typeface="Arial"/>
              </a:rPr>
              <a:t>TI	</a:t>
            </a:r>
            <a:r>
              <a:rPr sz="400" spc="-10" dirty="0">
                <a:latin typeface="Arial"/>
                <a:cs typeface="Arial"/>
              </a:rPr>
              <a:t>BE	JU	SG	AR	GR	ZG	</a:t>
            </a:r>
            <a:r>
              <a:rPr sz="400" spc="-5" dirty="0">
                <a:latin typeface="Arial"/>
                <a:cs typeface="Arial"/>
              </a:rPr>
              <a:t>AI	</a:t>
            </a:r>
            <a:r>
              <a:rPr sz="400" spc="-10" dirty="0">
                <a:latin typeface="Arial"/>
                <a:cs typeface="Arial"/>
              </a:rPr>
              <a:t>SO</a:t>
            </a:r>
            <a:r>
              <a:rPr sz="400" spc="85" dirty="0">
                <a:latin typeface="Arial"/>
                <a:cs typeface="Arial"/>
              </a:rPr>
              <a:t> </a:t>
            </a:r>
            <a:r>
              <a:rPr sz="400" spc="-10" dirty="0">
                <a:latin typeface="Arial"/>
                <a:cs typeface="Arial"/>
              </a:rPr>
              <a:t>OW</a:t>
            </a:r>
            <a:endParaRPr sz="400">
              <a:latin typeface="Arial"/>
              <a:cs typeface="Arial"/>
            </a:endParaRPr>
          </a:p>
          <a:p>
            <a:pPr marL="114935">
              <a:lnSpc>
                <a:spcPts val="434"/>
              </a:lnSpc>
              <a:tabLst>
                <a:tab pos="314325" algn="l"/>
                <a:tab pos="515620" algn="l"/>
                <a:tab pos="715645" algn="l"/>
                <a:tab pos="916305" algn="l"/>
                <a:tab pos="1115060" algn="l"/>
                <a:tab pos="1313815" algn="l"/>
                <a:tab pos="1517015" algn="l"/>
                <a:tab pos="1715770" algn="l"/>
                <a:tab pos="1918970" algn="l"/>
                <a:tab pos="2118995" algn="l"/>
                <a:tab pos="2315210" algn="l"/>
              </a:tabLst>
            </a:pPr>
            <a:r>
              <a:rPr sz="400" spc="-10" dirty="0">
                <a:latin typeface="Arial"/>
                <a:cs typeface="Arial"/>
              </a:rPr>
              <a:t>BS	VD	FR	VS	ZH	SH	AG	GL	TG	LU	SZ	UR</a:t>
            </a:r>
            <a:r>
              <a:rPr sz="400" spc="60" dirty="0">
                <a:latin typeface="Arial"/>
                <a:cs typeface="Arial"/>
              </a:rPr>
              <a:t> </a:t>
            </a:r>
            <a:r>
              <a:rPr sz="400" spc="-10" dirty="0">
                <a:latin typeface="Arial"/>
                <a:cs typeface="Arial"/>
              </a:rPr>
              <a:t>NW</a:t>
            </a:r>
            <a:endParaRPr sz="4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772573" y="533911"/>
            <a:ext cx="1596390" cy="532838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En comparaison internat. </a:t>
            </a:r>
            <a:endParaRPr sz="900" dirty="0">
              <a:latin typeface="Arial"/>
              <a:cs typeface="Arial"/>
            </a:endParaRPr>
          </a:p>
          <a:p>
            <a:pPr marL="417195" lvl="1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17830" algn="l"/>
              </a:tabLst>
            </a:pPr>
            <a:r>
              <a:rPr lang="fr-CH" sz="900" spc="-5" dirty="0">
                <a:latin typeface="Arial"/>
                <a:cs typeface="Arial"/>
              </a:rPr>
              <a:t>Base fiscale très large</a:t>
            </a:r>
            <a:endParaRPr sz="900" dirty="0">
              <a:latin typeface="Arial"/>
              <a:cs typeface="Arial"/>
            </a:endParaRPr>
          </a:p>
          <a:p>
            <a:pPr marL="417195" lvl="1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17830" algn="l"/>
              </a:tabLst>
            </a:pPr>
            <a:r>
              <a:rPr lang="fr-CH" sz="900" spc="-5" dirty="0">
                <a:latin typeface="Arial"/>
                <a:cs typeface="Arial"/>
              </a:rPr>
              <a:t>Taux très bas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72573" y="1207028"/>
            <a:ext cx="1545968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sz="900" spc="-10" dirty="0">
                <a:latin typeface="Arial"/>
                <a:cs typeface="Arial"/>
              </a:rPr>
              <a:t>USA</a:t>
            </a:r>
            <a:r>
              <a:rPr lang="fr-CH" sz="900" spc="-10" dirty="0">
                <a:latin typeface="Arial"/>
                <a:cs typeface="Arial"/>
              </a:rPr>
              <a:t> </a:t>
            </a:r>
            <a:r>
              <a:rPr sz="900" spc="-10" dirty="0">
                <a:latin typeface="Arial"/>
                <a:cs typeface="Arial"/>
              </a:rPr>
              <a:t>: </a:t>
            </a:r>
            <a:r>
              <a:rPr sz="900" spc="-5" dirty="0">
                <a:latin typeface="Arial"/>
                <a:cs typeface="Arial"/>
              </a:rPr>
              <a:t>Ultra-Millionaire</a:t>
            </a:r>
            <a:r>
              <a:rPr sz="900" spc="-30" dirty="0">
                <a:latin typeface="Arial"/>
                <a:cs typeface="Arial"/>
              </a:rPr>
              <a:t> </a:t>
            </a:r>
            <a:r>
              <a:rPr sz="900" spc="-35" dirty="0">
                <a:latin typeface="Arial"/>
                <a:cs typeface="Arial"/>
              </a:rPr>
              <a:t>Tax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900360" y="1346207"/>
            <a:ext cx="1418181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5" dirty="0">
                <a:latin typeface="Arial"/>
                <a:cs typeface="Arial"/>
              </a:rPr>
              <a:t>2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sz="900" i="1" spc="-25" dirty="0">
                <a:latin typeface="Verdana"/>
                <a:cs typeface="Verdana"/>
              </a:rPr>
              <a:t>&gt; </a:t>
            </a:r>
            <a:r>
              <a:rPr sz="900" spc="-5" dirty="0">
                <a:latin typeface="Arial"/>
                <a:cs typeface="Arial"/>
              </a:rPr>
              <a:t>50 </a:t>
            </a:r>
            <a:r>
              <a:rPr lang="fr-CH" sz="900" spc="-5" dirty="0">
                <a:latin typeface="Arial"/>
                <a:cs typeface="Arial"/>
              </a:rPr>
              <a:t>millions</a:t>
            </a:r>
            <a:r>
              <a:rPr sz="900" spc="-114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USD</a:t>
            </a:r>
            <a:endParaRPr sz="9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00" spc="-5" dirty="0">
                <a:latin typeface="Arial"/>
                <a:cs typeface="Arial"/>
              </a:rPr>
              <a:t>6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sz="900" i="1" spc="-25" dirty="0">
                <a:latin typeface="Verdana"/>
                <a:cs typeface="Verdana"/>
              </a:rPr>
              <a:t>&gt; </a:t>
            </a:r>
            <a:r>
              <a:rPr sz="900" spc="-5" dirty="0">
                <a:latin typeface="Arial"/>
                <a:cs typeface="Arial"/>
              </a:rPr>
              <a:t>1 </a:t>
            </a:r>
            <a:r>
              <a:rPr lang="fr-CH" sz="900" spc="-5" dirty="0">
                <a:latin typeface="Arial"/>
                <a:cs typeface="Arial"/>
              </a:rPr>
              <a:t>milliards </a:t>
            </a:r>
            <a:r>
              <a:rPr sz="900" spc="-5" dirty="0">
                <a:latin typeface="Arial"/>
                <a:cs typeface="Arial"/>
              </a:rPr>
              <a:t>USD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772573" y="1675163"/>
            <a:ext cx="1545968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sz="900" spc="-5" dirty="0">
                <a:latin typeface="Arial"/>
                <a:cs typeface="Arial"/>
              </a:rPr>
              <a:t>FRA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 Impôt de</a:t>
            </a:r>
            <a:r>
              <a:rPr sz="900" spc="-4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solidarité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900359" y="1814342"/>
            <a:ext cx="1545967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Jusqu’à</a:t>
            </a:r>
            <a:r>
              <a:rPr sz="900" spc="-5" dirty="0">
                <a:latin typeface="Arial"/>
                <a:cs typeface="Arial"/>
              </a:rPr>
              <a:t> 2017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900359" y="1953521"/>
            <a:ext cx="1649541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dès 1,3 millions </a:t>
            </a:r>
            <a:r>
              <a:rPr lang="fr-CH" sz="900" spc="65" dirty="0">
                <a:latin typeface="Arial"/>
                <a:cs typeface="Arial"/>
              </a:rPr>
              <a:t>€,</a:t>
            </a:r>
            <a:r>
              <a:rPr lang="fr-CH" sz="900" spc="-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25</a:t>
            </a:r>
            <a:r>
              <a:rPr lang="fr-CH" sz="900" spc="-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–</a:t>
            </a:r>
            <a:r>
              <a:rPr lang="fr-CH" sz="900" spc="-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8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772573" y="2143310"/>
            <a:ext cx="107442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sz="900" spc="-5" dirty="0">
                <a:latin typeface="Arial"/>
                <a:cs typeface="Arial"/>
              </a:rPr>
              <a:t>Global </a:t>
            </a:r>
            <a:r>
              <a:rPr sz="900" spc="-10" dirty="0">
                <a:latin typeface="Arial"/>
                <a:cs typeface="Arial"/>
              </a:rPr>
              <a:t>Wealth</a:t>
            </a:r>
            <a:r>
              <a:rPr sz="900" spc="-55" dirty="0">
                <a:latin typeface="Arial"/>
                <a:cs typeface="Arial"/>
              </a:rPr>
              <a:t> </a:t>
            </a:r>
            <a:r>
              <a:rPr sz="900" spc="-35" dirty="0">
                <a:latin typeface="Arial"/>
                <a:cs typeface="Arial"/>
              </a:rPr>
              <a:t>Tax</a:t>
            </a:r>
            <a:endParaRPr sz="9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900360" y="2282489"/>
            <a:ext cx="14209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5" dirty="0">
                <a:latin typeface="Arial"/>
                <a:cs typeface="Arial"/>
              </a:rPr>
              <a:t>2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sz="900" i="1" spc="-25" dirty="0">
                <a:latin typeface="Verdana"/>
                <a:cs typeface="Verdana"/>
              </a:rPr>
              <a:t>&gt; </a:t>
            </a:r>
            <a:r>
              <a:rPr sz="900" spc="-5" dirty="0">
                <a:latin typeface="Arial"/>
                <a:cs typeface="Arial"/>
              </a:rPr>
              <a:t>1 </a:t>
            </a:r>
            <a:r>
              <a:rPr lang="fr-CH" sz="900" spc="-5" dirty="0">
                <a:latin typeface="Arial"/>
                <a:cs typeface="Arial"/>
              </a:rPr>
              <a:t>milliards </a:t>
            </a:r>
            <a:r>
              <a:rPr sz="900" spc="-5" dirty="0">
                <a:latin typeface="Arial"/>
                <a:cs typeface="Arial"/>
              </a:rPr>
              <a:t>USD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4744656" y="2999105"/>
            <a:ext cx="687705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lang="fr-CH" sz="800" dirty="0">
                <a:latin typeface="Arial"/>
                <a:cs typeface="Arial"/>
              </a:rPr>
              <a:t>Source : AFC</a:t>
            </a:r>
          </a:p>
        </p:txBody>
      </p:sp>
    </p:spTree>
  </p:cSld>
  <p:clrMapOvr>
    <a:masterClrMapping/>
  </p:clrMapOvr>
  <p:transition>
    <p:cut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974006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Début de l’assujettissement à l’impôt sur la fortune et taux d’imposition </a:t>
            </a:r>
            <a:r>
              <a:rPr spc="-5" dirty="0"/>
              <a:t>(2001–2018)</a:t>
            </a:r>
          </a:p>
        </p:txBody>
      </p:sp>
      <p:sp>
        <p:nvSpPr>
          <p:cNvPr id="3" name="object 3"/>
          <p:cNvSpPr/>
          <p:nvPr/>
        </p:nvSpPr>
        <p:spPr>
          <a:xfrm>
            <a:off x="800895" y="481753"/>
            <a:ext cx="2749550" cy="1971039"/>
          </a:xfrm>
          <a:custGeom>
            <a:avLst/>
            <a:gdLst/>
            <a:ahLst/>
            <a:cxnLst/>
            <a:rect l="l" t="t" r="r" b="b"/>
            <a:pathLst>
              <a:path w="2749550" h="1971039">
                <a:moveTo>
                  <a:pt x="0" y="0"/>
                </a:moveTo>
                <a:lnTo>
                  <a:pt x="2749197" y="0"/>
                </a:lnTo>
                <a:lnTo>
                  <a:pt x="2749197" y="1970989"/>
                </a:lnTo>
                <a:lnTo>
                  <a:pt x="0" y="19709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9851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1755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3659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563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7467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9382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286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3190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5094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6998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8903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0807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2711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4615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6519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8423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0338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2242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4146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6050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7954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859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1763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3667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5571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7475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9379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1294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33198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35102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7006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38910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7962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9866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1771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3675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5579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7483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9387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1302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3206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5110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7014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8918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0822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2726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4631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535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88439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0343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2257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4162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6066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7970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9874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1778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3682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5587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7491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9395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11299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13213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5118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7022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8926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0830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2734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4638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6543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8447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30351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2255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4169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6074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37978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39882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1786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43690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5594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47498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49403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1307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3211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5125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7030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8934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0838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2742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64646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66550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68454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70359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2263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74167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76081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77985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79890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81794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83698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85602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87506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9410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91315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93219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5133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7037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8942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00846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02750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4654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06558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8462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10366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2271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4175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6089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17993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19897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21802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23706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5610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27514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29418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31322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33227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35131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37045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38949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40853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42758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44662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46566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48470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50374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52278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4182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9851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1755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83659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5563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7467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9382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91286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93190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95094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96998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98903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00807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02711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04615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06519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08423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10338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12242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14146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16050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17954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19859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38910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57962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9866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61771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63675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82726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84631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86535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88439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90343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92257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94162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96066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97970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99874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01778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03682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05587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07491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09395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8447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0351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32255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4169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36074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37978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39882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1786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3690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5594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7498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9403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307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3211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2263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4167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6081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7985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79890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1794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3698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5602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7506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89410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1315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3219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5133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97037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8942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0846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2750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4654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06558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08462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0366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2271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4175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6089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17993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9897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21802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3706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25610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27514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29418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31322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33227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35131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37045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8949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40853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42758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44662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46566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48470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50374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52278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54182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9851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81755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3659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85563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87467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89382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91286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93190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95094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96998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98903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0807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02711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4615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06519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8423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10338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12242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14146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16050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17954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9859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21763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23667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5571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27475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9379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31294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33198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35102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37006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38910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0815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2719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4623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6527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48431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50335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52250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54154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56058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57962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9866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61771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63675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84631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86535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88439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09395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36074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37978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39882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1786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3690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5594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47498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49403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1307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3211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74167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76081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77985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79890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81794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83698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85602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87506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89410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91315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93219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95133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97037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98942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00846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02750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04654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06558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08462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10366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12271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14175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16089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17993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9897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21802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23706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25610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27514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29418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31322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33227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35131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37045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38949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40853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42758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44662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46566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48470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0374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2278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4182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9851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81755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83659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85563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87467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89382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91286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93190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95094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96998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98903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0807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2711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4615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06519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08423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10338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12242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14146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16050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17954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19859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21763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23667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25571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27475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29379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31294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33198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35102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37006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38910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0815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2719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4623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6527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8431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0335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2250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4154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6058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7962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9866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61771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63675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84631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86535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88439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0343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92257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94162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96066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97970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99874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01778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03682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05587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07491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09395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41786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3690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5594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7498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49403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1307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3211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5125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7030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8934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60838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2742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64646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66550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68454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70359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2263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74167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76081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77985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79890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1794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83698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85602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87506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89410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91315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93219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95133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97037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8942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0846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2750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4654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6558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8462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10366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12271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4175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16089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7993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19897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21802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23706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25610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7514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9418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31322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33227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5131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37045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8949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0853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2758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662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6566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8470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50374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52278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54182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9851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81755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83659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85563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87467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9382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1286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93190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5094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6998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8903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00807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2711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4615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06519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08423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10338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2242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14146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6050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7954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9859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1763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3667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5571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7475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9379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1294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3198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5102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37006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8910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0815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2719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4623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6527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8431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0335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2250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54154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56058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7962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59866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61771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63675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84631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86535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88439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0343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92257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94162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6066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97970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99874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01778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3682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5125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57030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58934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0838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2742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64646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66550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68454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70359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72263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74167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76081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77985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79890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81794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83698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85602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87506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89410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91315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93219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95133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97037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98942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00846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02750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04654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06558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08462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0366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2271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14175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16089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17993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9897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802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3706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5610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7514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29418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31322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33227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35131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37045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38949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40853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42758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44662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46566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48470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50374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52278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54182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9851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81755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83659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85563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87467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89382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91286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93190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95094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96998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98903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00807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02711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04615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06519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08423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10338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12242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14146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16050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17954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19859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21763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23667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25571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27475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29379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48431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50335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52250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54154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56058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57962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59866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61771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63675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96066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97970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99874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01778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03682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05587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07491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09395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11299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55125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57030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58934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60838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62742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64646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66550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68454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70359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72263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74167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76081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77985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9890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81794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83698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85602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87506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89410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1315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3219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5133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037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8942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0846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2750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4654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6558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8462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10366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12271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14175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16089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17993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19897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21802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23706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25610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27514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29418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31322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33227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35131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37045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38949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853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58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44662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46566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48470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50374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52278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54182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79851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1755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83659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5563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87467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89382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91286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93190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95094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96998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98903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00807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02711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04615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06519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08423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10338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12242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14146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16050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17954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19859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21763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23667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25571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27475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29379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48431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50335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36074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37978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39882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41786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43690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45594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47498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49403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51307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3211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55125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7030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8934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60838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62742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64646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66550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68454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70359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2263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4167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6081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7985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79890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1794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3698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5602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7506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9410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91315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93219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95133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97037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98942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0846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2750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4654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6558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25610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27514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29418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31322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33227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35131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37045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38949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40853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42758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44662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46566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48470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50374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52278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54182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9851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81755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83659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85563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87467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89382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91286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93190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95094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96998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98903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00807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02711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04615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06519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08423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10338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12242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14146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16050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17954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19859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21763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23667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25571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27475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29379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31294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33198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35102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37006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38910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40815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42719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44623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46527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48431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50335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52250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54154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56058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57962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59866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61771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63675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94162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96066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97970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99874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01778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03682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05587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07491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09395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11299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13213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15118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17022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36074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37978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39882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41786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43690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45594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47498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49403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51307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53211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55125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57030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58934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0838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2742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646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550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8454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70359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72263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74167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76081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77985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79890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81794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83698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85602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87506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89410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91315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93219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95133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97037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98942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0846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2750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4654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6558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8462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10366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12271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14175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16089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17993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19897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21802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23706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25610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27514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29418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31322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33227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35131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37045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38949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40853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42758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44662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46566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48470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50374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52278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54182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79851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81755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83659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85563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7467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89382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1286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3190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5094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96998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98903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0807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2711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04615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06519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08423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0338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2242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14146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16050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17954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19859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21763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23667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25571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27475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29379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31294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33198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35102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37006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38910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40815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42719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44623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46527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48431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50335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52250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54154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56058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57962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84631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6535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88439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90343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92257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94162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96066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97970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9874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01778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03682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05587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07491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09395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28447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30351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32255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34169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36074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37978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39882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786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690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5594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7498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9403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51307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53211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55125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57030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58934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60838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62742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64646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66550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68454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70359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72263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74167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76081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77985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79890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81794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83698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85602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87506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89410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91315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93219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95133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97037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98942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0846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2750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4654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6558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8462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10366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12271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14175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16089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17993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19897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21802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23706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25610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27514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29418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31322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33227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35131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37045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38949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40853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42758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44662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46566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48470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50374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52278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54182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7985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8175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8365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8556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8746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8938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9128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9319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9509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9699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98903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00807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02711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0461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0651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0842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1033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12242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1414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1605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1795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1985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2176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2366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2557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27475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29379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3129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3319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3510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3700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3891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40815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4271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4462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46527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48431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5033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5225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5415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5605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5796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5986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6177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6367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6557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6748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6938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7130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734007" y="52851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658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7511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7701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7891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8082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82726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463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8653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8843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9034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9225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9416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9606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9797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9987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0177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0368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0558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0749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0939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1129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1321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1511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1702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1892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2083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4178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4369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4559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4749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4940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5130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5321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5512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5703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5893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6083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6274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6464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6655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6845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7035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7226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7416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76081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77985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279890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281794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8369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8560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8750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8941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9131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9321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9513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97037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9894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0846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2750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465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655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846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1036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1227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14175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1608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17993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19897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2180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23706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2561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2751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2941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3132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3322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3513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3704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3894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4085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4275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4466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4656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4847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5037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5227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5418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92467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92467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92467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92467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92467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92467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92467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92467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92467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92467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92467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92467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292467" y="20146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92467" y="19954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92467" y="19764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92467" y="19573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92467" y="19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292467" y="19192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292467" y="1900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92467" y="1881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92467" y="18621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92467" y="18431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92467" y="1824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92467" y="1805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92467" y="17858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92467" y="17668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92467" y="17478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92467" y="17287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292467" y="1709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292467" y="1690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92467" y="1671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92467" y="1652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292467" y="1633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92467" y="1614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92467" y="1595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92467" y="15763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292467" y="15572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292467" y="15382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92467" y="15192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92467" y="15001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292467" y="14811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292467" y="14620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92467" y="1443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92467" y="14239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292467" y="14049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292467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92467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292467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92467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92467" y="1309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92467" y="12905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92467" y="1271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292467" y="1252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92467" y="1233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292467" y="1214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92467" y="1195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292467" y="1176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92467" y="115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92467" y="1138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292467" y="11191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292467" y="11000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92467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92467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292467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292467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92467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292467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292467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292467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92467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292467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292467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292467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292467" y="852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92467" y="833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292467" y="814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292467" y="795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92467" y="776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292467" y="7571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292467" y="7380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292467" y="7190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92467" y="699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292467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292467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292467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292467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292467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292467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292467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292467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292467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292467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292467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734007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734007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734007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734007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734007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734007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734007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734007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734007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734007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734007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734007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734007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734007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734007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734007" y="21478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734007" y="21288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734007" y="21098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734007" y="2090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734007" y="20717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734007" y="20526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734007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734007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734007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734007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734007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734007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734007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734007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734007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175546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175546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175546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175546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175546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175546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175546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175546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75546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175546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175546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175546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175546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175546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175546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175546" y="21478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175546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175546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175546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175546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175546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175546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175546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175546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175546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175546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175546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175546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175546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175546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175546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175546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175546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175546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175546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175546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175546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175546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175546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175546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175546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175546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617085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617085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617085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617085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17085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17085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7085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17085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17085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17085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17085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17085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17085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7085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7085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17085" y="17478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17085" y="17287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7085" y="1709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17085" y="1690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17085" y="1671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17085" y="1652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17085" y="1633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17085" y="1614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17085" y="1595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617085" y="15763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617085" y="15572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617085" y="15382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617085" y="15192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17085" y="15001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617085" y="14811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617085" y="14620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17085" y="1443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17085" y="14239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7085" y="14049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7085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17085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17085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17085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17085" y="1309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17085" y="12905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617085" y="1271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617085" y="1252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617085" y="1233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617085" y="1214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617085" y="1195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617085" y="1176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617085" y="115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617085" y="1138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617085" y="11191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617085" y="11000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617085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617085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617085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617085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617085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617085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617085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617085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617085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617085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617085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617085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617085" y="852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617085" y="833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617085" y="814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617085" y="795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17085" y="776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17085" y="7571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17085" y="7380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617085" y="7190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17085" y="699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17085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617085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617085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617085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617085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617085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17085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617085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617085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617085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617085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58624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58624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58624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58624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58624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58624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58624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58624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58624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58624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58624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58624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58624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58624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58624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58624" y="21478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58624" y="21288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58624" y="21098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58624" y="2090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58624" y="20717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58624" y="20526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58624" y="20336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58624" y="20146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58624" y="19954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58624" y="19764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58624" y="19573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58624" y="19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58624" y="19192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58624" y="1900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58624" y="1881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58624" y="18621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58624" y="18431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58624" y="1824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58624" y="1805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58624" y="17858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58624" y="17668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58624" y="17478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58624" y="17287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58624" y="1709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58624" y="1690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58624" y="1671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58624" y="1652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58624" y="1633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58624" y="1614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58624" y="1595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58624" y="15763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58624" y="15572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58624" y="15382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58624" y="15192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058624" y="15001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058624" y="14811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058624" y="14620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058624" y="1443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058624" y="14239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058624" y="14049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058624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58624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058624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58624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058624" y="1309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058624" y="12905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058624" y="1271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058624" y="1252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058624" y="1233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058624" y="1214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058624" y="1195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58624" y="1176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58624" y="115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58624" y="1138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58624" y="11191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58624" y="11000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058624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58624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058624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058624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058624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58624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058624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058624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058624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058624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058624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058624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058624" y="852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058624" y="833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058624" y="814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058624" y="795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058624" y="776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058624" y="7571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58624" y="7380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058624" y="7190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058624" y="699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058624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058624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058624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058624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058624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058624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058624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058624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058624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058624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058624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045479" y="193409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049052" y="19376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4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045479" y="19060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5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049052" y="190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3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3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045479" y="19060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5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049052" y="190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3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3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045479" y="191167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5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049052" y="19152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4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279424" y="16624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282998" y="16660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279424" y="16624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282998" y="16660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279424" y="16624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282998" y="16660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279424" y="166433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282998" y="16679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279424" y="166433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282998" y="16679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279424" y="189324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282998" y="18968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217632" y="2026142"/>
            <a:ext cx="154789" cy="1813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551258" y="1766851"/>
            <a:ext cx="173831" cy="38339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408150" y="2026025"/>
            <a:ext cx="154789" cy="1920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720963" y="5660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724537" y="56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720963" y="5660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724537" y="56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522501" y="680949"/>
            <a:ext cx="1012070" cy="145025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297032" y="13849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300606" y="13885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297032" y="13849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300606" y="13885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29703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8" y="43695"/>
                </a:lnTo>
                <a:lnTo>
                  <a:pt x="30069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300606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29703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8" y="43695"/>
                </a:lnTo>
                <a:lnTo>
                  <a:pt x="30069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300606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29703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8" y="43695"/>
                </a:lnTo>
                <a:lnTo>
                  <a:pt x="30069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300606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33235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335925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33235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335925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332352" y="153584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335925" y="15394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332352" y="151967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335925" y="152324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332352" y="17223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335925" y="17259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603939" y="150872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8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607513" y="15122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603939" y="15126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607513" y="15161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603939" y="15008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607513" y="15044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603939" y="15008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607513" y="15044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603939" y="14890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607513" y="14926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001355" y="177909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004929" y="17826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996339" y="177909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999913" y="17826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996339" y="17940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999913" y="1797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996339" y="179967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999913" y="180324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835816" y="180530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839390" y="18088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835919" y="180530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839493" y="18088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084627" y="1090630"/>
            <a:ext cx="154789" cy="1147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312942" y="1090630"/>
            <a:ext cx="154686" cy="1919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712160" y="5111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715733" y="5147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712160" y="51178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5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715733" y="5153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712160" y="51239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715733" y="5159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712160" y="5130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5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715733" y="5165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747478" y="5111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751052" y="5147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747478" y="51372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751052" y="5173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747478" y="5143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751052" y="5179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747478" y="5130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5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51052" y="5165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797028" y="51557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800601" y="51914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173164" y="490427"/>
            <a:ext cx="228014" cy="700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159996" y="1392667"/>
            <a:ext cx="2031364" cy="17145"/>
          </a:xfrm>
          <a:custGeom>
            <a:avLst/>
            <a:gdLst/>
            <a:ahLst/>
            <a:cxnLst/>
            <a:rect l="l" t="t" r="r" b="b"/>
            <a:pathLst>
              <a:path w="2031364" h="17144">
                <a:moveTo>
                  <a:pt x="0" y="0"/>
                </a:moveTo>
                <a:lnTo>
                  <a:pt x="1015448" y="8497"/>
                </a:lnTo>
                <a:lnTo>
                  <a:pt x="2030998" y="16891"/>
                </a:lnTo>
              </a:path>
            </a:pathLst>
          </a:custGeom>
          <a:ln w="1429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98513" y="479370"/>
            <a:ext cx="0" cy="1976120"/>
          </a:xfrm>
          <a:custGeom>
            <a:avLst/>
            <a:gdLst/>
            <a:ahLst/>
            <a:cxnLst/>
            <a:rect l="l" t="t" r="r" b="b"/>
            <a:pathLst>
              <a:path h="1976120">
                <a:moveTo>
                  <a:pt x="0" y="197575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65446" y="240271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 txBox="1"/>
          <p:nvPr/>
        </p:nvSpPr>
        <p:spPr>
          <a:xfrm>
            <a:off x="593622" y="2339145"/>
            <a:ext cx="1682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65446" y="221566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 txBox="1"/>
          <p:nvPr/>
        </p:nvSpPr>
        <p:spPr>
          <a:xfrm>
            <a:off x="570639" y="2152104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.1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65446" y="20285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 txBox="1"/>
          <p:nvPr/>
        </p:nvSpPr>
        <p:spPr>
          <a:xfrm>
            <a:off x="570639" y="1964961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.2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65446" y="184138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 txBox="1"/>
          <p:nvPr/>
        </p:nvSpPr>
        <p:spPr>
          <a:xfrm>
            <a:off x="570639" y="1777818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.3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65446" y="16543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 txBox="1"/>
          <p:nvPr/>
        </p:nvSpPr>
        <p:spPr>
          <a:xfrm>
            <a:off x="570639" y="1590777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.4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65446" y="146719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 txBox="1"/>
          <p:nvPr/>
        </p:nvSpPr>
        <p:spPr>
          <a:xfrm>
            <a:off x="570639" y="1403632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.5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765446" y="128015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 txBox="1"/>
          <p:nvPr/>
        </p:nvSpPr>
        <p:spPr>
          <a:xfrm>
            <a:off x="570639" y="1216592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.6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765446" y="10930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 txBox="1"/>
          <p:nvPr/>
        </p:nvSpPr>
        <p:spPr>
          <a:xfrm>
            <a:off x="570639" y="1029449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.7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65446" y="90597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 txBox="1"/>
          <p:nvPr/>
        </p:nvSpPr>
        <p:spPr>
          <a:xfrm>
            <a:off x="570639" y="842407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.8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65446" y="7188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 txBox="1"/>
          <p:nvPr/>
        </p:nvSpPr>
        <p:spPr>
          <a:xfrm>
            <a:off x="570639" y="655264"/>
            <a:ext cx="19113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.9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65446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 txBox="1"/>
          <p:nvPr/>
        </p:nvSpPr>
        <p:spPr>
          <a:xfrm>
            <a:off x="593622" y="468224"/>
            <a:ext cx="1682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447259" y="803762"/>
            <a:ext cx="108585" cy="1327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Grenzsteuersatz auf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Vermögen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98513" y="2455126"/>
            <a:ext cx="2753995" cy="0"/>
          </a:xfrm>
          <a:custGeom>
            <a:avLst/>
            <a:gdLst/>
            <a:ahLst/>
            <a:cxnLst/>
            <a:rect l="l" t="t" r="r" b="b"/>
            <a:pathLst>
              <a:path w="2753995">
                <a:moveTo>
                  <a:pt x="0" y="0"/>
                </a:moveTo>
                <a:lnTo>
                  <a:pt x="275396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850928" y="245512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6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 txBox="1"/>
          <p:nvPr/>
        </p:nvSpPr>
        <p:spPr>
          <a:xfrm>
            <a:off x="815226" y="2473053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1292468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734007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 txBox="1"/>
          <p:nvPr/>
        </p:nvSpPr>
        <p:spPr>
          <a:xfrm>
            <a:off x="1233762" y="2473053"/>
            <a:ext cx="5822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31165" algn="l"/>
              </a:tabLst>
            </a:pPr>
            <a:r>
              <a:rPr sz="650" dirty="0">
                <a:latin typeface="Arial"/>
                <a:cs typeface="Arial"/>
              </a:rPr>
              <a:t>50	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2175546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617085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058625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 txBox="1"/>
          <p:nvPr/>
        </p:nvSpPr>
        <p:spPr>
          <a:xfrm>
            <a:off x="2093838" y="2473053"/>
            <a:ext cx="104711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54025" algn="l"/>
                <a:tab pos="895350" algn="l"/>
              </a:tabLst>
            </a:pPr>
            <a:r>
              <a:rPr sz="650" dirty="0">
                <a:latin typeface="Arial"/>
                <a:cs typeface="Arial"/>
              </a:rPr>
              <a:t>150	200	250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3500061" y="245512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6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 txBox="1"/>
          <p:nvPr/>
        </p:nvSpPr>
        <p:spPr>
          <a:xfrm>
            <a:off x="3418353" y="2473053"/>
            <a:ext cx="1638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300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1247828" y="2564062"/>
            <a:ext cx="185610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Beginn der </a:t>
            </a:r>
            <a:r>
              <a:rPr sz="650" spc="-5" dirty="0">
                <a:latin typeface="Arial"/>
                <a:cs typeface="Arial"/>
              </a:rPr>
              <a:t>Vermögenssteuerpflicht </a:t>
            </a:r>
            <a:r>
              <a:rPr sz="650" dirty="0">
                <a:latin typeface="Arial"/>
                <a:cs typeface="Arial"/>
              </a:rPr>
              <a:t>(in 1000</a:t>
            </a:r>
            <a:r>
              <a:rPr sz="650" spc="-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CHF)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3772573" y="497568"/>
            <a:ext cx="1624927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10" dirty="0">
                <a:latin typeface="Arial"/>
                <a:cs typeface="Arial"/>
              </a:rPr>
              <a:t>Pas de lien entre le montant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3900360" y="636747"/>
            <a:ext cx="133350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de l’impôt et l’exonération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3896601" y="775926"/>
            <a:ext cx="1494155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lang="fr-CH" sz="900" spc="-5" dirty="0">
                <a:latin typeface="Arial"/>
                <a:cs typeface="Arial"/>
              </a:rPr>
              <a:t>(2001–2018, personnes mariées sans enfants)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3721100" y="2766731"/>
            <a:ext cx="1695411" cy="13683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 indent="371475">
              <a:lnSpc>
                <a:spcPts val="950"/>
              </a:lnSpc>
              <a:spcBef>
                <a:spcPts val="13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lang="fr-CH" sz="800" spc="-10" dirty="0">
                <a:latin typeface="Arial"/>
                <a:cs typeface="Arial"/>
              </a:rPr>
              <a:t>AFC propres calculs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18</a:t>
            </a:r>
          </a:p>
        </p:txBody>
      </p:sp>
    </p:spTree>
  </p:cSld>
  <p:clrMapOvr>
    <a:masterClrMapping/>
  </p:clrMapOvr>
  <p:transition>
    <p:cut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299781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Taux d’imposition sur la fortune en baisse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747866" y="481753"/>
            <a:ext cx="2802255" cy="2054225"/>
          </a:xfrm>
          <a:custGeom>
            <a:avLst/>
            <a:gdLst/>
            <a:ahLst/>
            <a:cxnLst/>
            <a:rect l="l" t="t" r="r" b="b"/>
            <a:pathLst>
              <a:path w="2802254" h="2054225">
                <a:moveTo>
                  <a:pt x="0" y="0"/>
                </a:moveTo>
                <a:lnTo>
                  <a:pt x="2802228" y="0"/>
                </a:lnTo>
                <a:lnTo>
                  <a:pt x="2802228" y="2053709"/>
                </a:lnTo>
                <a:lnTo>
                  <a:pt x="0" y="205370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45483" y="2322651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45483" y="2159873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45483" y="1996993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45483" y="1834215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5483" y="1671437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45483" y="1508557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45483" y="1345779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45483" y="1183001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45483" y="1020121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45483" y="857343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45483" y="694565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2312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48242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7346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9858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923808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4903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74152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9937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824597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9718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74940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0006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97899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48242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9858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4903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9937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49718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0006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77975" y="1136420"/>
            <a:ext cx="2432050" cy="556260"/>
          </a:xfrm>
          <a:custGeom>
            <a:avLst/>
            <a:gdLst/>
            <a:ahLst/>
            <a:cxnLst/>
            <a:rect l="l" t="t" r="r" b="b"/>
            <a:pathLst>
              <a:path w="2432050" h="556260">
                <a:moveTo>
                  <a:pt x="0" y="0"/>
                </a:moveTo>
                <a:lnTo>
                  <a:pt x="45044" y="135853"/>
                </a:lnTo>
                <a:lnTo>
                  <a:pt x="90089" y="140869"/>
                </a:lnTo>
                <a:lnTo>
                  <a:pt x="135133" y="133908"/>
                </a:lnTo>
                <a:lnTo>
                  <a:pt x="180178" y="121725"/>
                </a:lnTo>
                <a:lnTo>
                  <a:pt x="225222" y="167487"/>
                </a:lnTo>
                <a:lnTo>
                  <a:pt x="270267" y="168613"/>
                </a:lnTo>
                <a:lnTo>
                  <a:pt x="315311" y="221030"/>
                </a:lnTo>
                <a:lnTo>
                  <a:pt x="360356" y="201885"/>
                </a:lnTo>
                <a:lnTo>
                  <a:pt x="405298" y="171991"/>
                </a:lnTo>
                <a:lnTo>
                  <a:pt x="450342" y="167487"/>
                </a:lnTo>
                <a:lnTo>
                  <a:pt x="495387" y="161242"/>
                </a:lnTo>
                <a:lnTo>
                  <a:pt x="540432" y="161344"/>
                </a:lnTo>
                <a:lnTo>
                  <a:pt x="585476" y="171991"/>
                </a:lnTo>
                <a:lnTo>
                  <a:pt x="630521" y="186836"/>
                </a:lnTo>
                <a:lnTo>
                  <a:pt x="675566" y="193798"/>
                </a:lnTo>
                <a:lnTo>
                  <a:pt x="720610" y="200759"/>
                </a:lnTo>
                <a:lnTo>
                  <a:pt x="765655" y="213454"/>
                </a:lnTo>
                <a:lnTo>
                  <a:pt x="810699" y="216013"/>
                </a:lnTo>
                <a:lnTo>
                  <a:pt x="855744" y="216115"/>
                </a:lnTo>
                <a:lnTo>
                  <a:pt x="900789" y="218982"/>
                </a:lnTo>
                <a:lnTo>
                  <a:pt x="945833" y="227582"/>
                </a:lnTo>
                <a:lnTo>
                  <a:pt x="990878" y="249695"/>
                </a:lnTo>
                <a:lnTo>
                  <a:pt x="1035820" y="288393"/>
                </a:lnTo>
                <a:lnTo>
                  <a:pt x="1080864" y="299961"/>
                </a:lnTo>
                <a:lnTo>
                  <a:pt x="1125909" y="319515"/>
                </a:lnTo>
                <a:lnTo>
                  <a:pt x="1170953" y="320231"/>
                </a:lnTo>
                <a:lnTo>
                  <a:pt x="1215998" y="319311"/>
                </a:lnTo>
                <a:lnTo>
                  <a:pt x="1261043" y="310609"/>
                </a:lnTo>
                <a:lnTo>
                  <a:pt x="1306087" y="300166"/>
                </a:lnTo>
                <a:lnTo>
                  <a:pt x="1351132" y="296480"/>
                </a:lnTo>
                <a:lnTo>
                  <a:pt x="1396177" y="303340"/>
                </a:lnTo>
                <a:lnTo>
                  <a:pt x="1441221" y="292898"/>
                </a:lnTo>
                <a:lnTo>
                  <a:pt x="1486266" y="307128"/>
                </a:lnTo>
                <a:lnTo>
                  <a:pt x="1531310" y="309994"/>
                </a:lnTo>
                <a:lnTo>
                  <a:pt x="1576355" y="313066"/>
                </a:lnTo>
                <a:lnTo>
                  <a:pt x="1621297" y="313578"/>
                </a:lnTo>
                <a:lnTo>
                  <a:pt x="1666341" y="347873"/>
                </a:lnTo>
                <a:lnTo>
                  <a:pt x="1711386" y="358111"/>
                </a:lnTo>
                <a:lnTo>
                  <a:pt x="1756431" y="372443"/>
                </a:lnTo>
                <a:lnTo>
                  <a:pt x="1801475" y="371215"/>
                </a:lnTo>
                <a:lnTo>
                  <a:pt x="1846520" y="382170"/>
                </a:lnTo>
                <a:lnTo>
                  <a:pt x="1891564" y="380634"/>
                </a:lnTo>
                <a:lnTo>
                  <a:pt x="1936609" y="412473"/>
                </a:lnTo>
                <a:lnTo>
                  <a:pt x="1981654" y="461307"/>
                </a:lnTo>
                <a:lnTo>
                  <a:pt x="2026698" y="527236"/>
                </a:lnTo>
                <a:lnTo>
                  <a:pt x="2071743" y="538190"/>
                </a:lnTo>
                <a:lnTo>
                  <a:pt x="2116788" y="545869"/>
                </a:lnTo>
                <a:lnTo>
                  <a:pt x="2161832" y="554878"/>
                </a:lnTo>
                <a:lnTo>
                  <a:pt x="2206876" y="556004"/>
                </a:lnTo>
                <a:lnTo>
                  <a:pt x="2251818" y="555185"/>
                </a:lnTo>
                <a:lnTo>
                  <a:pt x="2296863" y="550681"/>
                </a:lnTo>
                <a:lnTo>
                  <a:pt x="2341908" y="550169"/>
                </a:lnTo>
                <a:lnTo>
                  <a:pt x="2386952" y="551090"/>
                </a:lnTo>
                <a:lnTo>
                  <a:pt x="2431997" y="55252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56127" y="111457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59701" y="111814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01172" y="125042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04745" y="125399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46216" y="12554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49790" y="1259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91261" y="12484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94834" y="12520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36305" y="123629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39879" y="123987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81350" y="128205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84923" y="12856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26395" y="128318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29968" y="128675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71439" y="133560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75013" y="133917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16483" y="131645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20057" y="13200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61426" y="12865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65000" y="12901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06471" y="128205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10044" y="12856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51515" y="12758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55089" y="12793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96560" y="127591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4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5"/>
                </a:lnTo>
                <a:lnTo>
                  <a:pt x="37294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00134" y="127949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6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41604" y="12865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45178" y="12901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86648" y="130140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90222" y="13049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31694" y="13083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35267" y="13119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76737" y="131533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8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80311" y="13189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21782" y="132802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25356" y="13316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66827" y="133058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70400" y="133415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11871" y="133068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15445" y="13342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0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856916" y="133355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60490" y="13371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6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6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01961" y="134215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05534" y="13457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47005" y="13642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50579" y="13678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91947" y="140296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95521" y="140653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36992" y="14145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40566" y="14181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82037" y="14340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85610" y="14376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127081" y="143480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30655" y="14383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72125" y="143388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75699" y="14374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217171" y="14251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7" y="42096"/>
                </a:lnTo>
                <a:lnTo>
                  <a:pt x="37294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7"/>
                </a:lnTo>
                <a:lnTo>
                  <a:pt x="37294" y="6399"/>
                </a:lnTo>
                <a:lnTo>
                  <a:pt x="30067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220743" y="14287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62215" y="14147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8" y="37296"/>
                </a:lnTo>
                <a:lnTo>
                  <a:pt x="13625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8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65788" y="141831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307259" y="141105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310833" y="141462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9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352304" y="1417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55878" y="14214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6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97349" y="140747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400922" y="141104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442393" y="142170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445967" y="14252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487438" y="142456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91011" y="14281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532482" y="142763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536056" y="143121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0"/>
                </a:lnTo>
                <a:lnTo>
                  <a:pt x="31194" y="31195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49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77424" y="142814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580998" y="143172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6" y="1337"/>
                </a:lnTo>
                <a:lnTo>
                  <a:pt x="18273" y="0"/>
                </a:lnTo>
                <a:lnTo>
                  <a:pt x="25149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622469" y="146244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626043" y="146601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667514" y="147268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4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4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671087" y="147625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712558" y="148701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716131" y="149059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757603" y="148578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761177" y="14893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802647" y="14967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5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806221" y="15003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847692" y="149520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851265" y="14987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892736" y="152704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896310" y="153061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3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3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937781" y="15758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8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941354" y="15794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8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4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982825" y="1641808"/>
            <a:ext cx="448993" cy="724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45483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12416" y="24854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12416" y="232265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12416" y="215987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12416" y="199699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12416" y="183421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12416" y="16714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12416" y="15085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12416" y="134577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 txBox="1"/>
          <p:nvPr/>
        </p:nvSpPr>
        <p:spPr>
          <a:xfrm>
            <a:off x="614144" y="1282216"/>
            <a:ext cx="94615" cy="1264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650" dirty="0">
                <a:latin typeface="Arial"/>
                <a:cs typeface="Arial"/>
              </a:rPr>
              <a:t>.6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650" dirty="0">
                <a:latin typeface="Arial"/>
                <a:cs typeface="Arial"/>
              </a:rPr>
              <a:t>.5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650" dirty="0">
                <a:latin typeface="Arial"/>
                <a:cs typeface="Arial"/>
              </a:rPr>
              <a:t>.4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650" dirty="0">
                <a:latin typeface="Arial"/>
                <a:cs typeface="Arial"/>
              </a:rPr>
              <a:t>.3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650" dirty="0">
                <a:latin typeface="Arial"/>
                <a:cs typeface="Arial"/>
              </a:rPr>
              <a:t>.2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650" dirty="0">
                <a:latin typeface="Arial"/>
                <a:cs typeface="Arial"/>
              </a:rPr>
              <a:t>.1</a:t>
            </a:r>
            <a:endParaRPr sz="650">
              <a:latin typeface="Arial"/>
              <a:cs typeface="Arial"/>
            </a:endParaRPr>
          </a:p>
          <a:p>
            <a:pPr marL="35560">
              <a:lnSpc>
                <a:spcPct val="100000"/>
              </a:lnSpc>
              <a:spcBef>
                <a:spcPts val="505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12416" y="118300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 txBox="1"/>
          <p:nvPr/>
        </p:nvSpPr>
        <p:spPr>
          <a:xfrm>
            <a:off x="614144" y="1119437"/>
            <a:ext cx="9461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.8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12416" y="10201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/>
          <p:nvPr/>
        </p:nvSpPr>
        <p:spPr>
          <a:xfrm>
            <a:off x="614144" y="956557"/>
            <a:ext cx="9461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.9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2416" y="8573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637126" y="793779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12416" y="69456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568138" y="631002"/>
            <a:ext cx="14097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1.1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12416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 txBox="1"/>
          <p:nvPr/>
        </p:nvSpPr>
        <p:spPr>
          <a:xfrm>
            <a:off x="568138" y="468224"/>
            <a:ext cx="14097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1.2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47259" y="831348"/>
            <a:ext cx="108585" cy="13544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dirty="0">
                <a:latin typeface="Arial"/>
                <a:cs typeface="Arial"/>
              </a:rPr>
              <a:t>Grenzsteuersatz auf </a:t>
            </a:r>
            <a:r>
              <a:rPr sz="650" spc="-5" dirty="0">
                <a:latin typeface="Arial"/>
                <a:cs typeface="Arial"/>
              </a:rPr>
              <a:t>Vermögen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7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45483" y="2537846"/>
            <a:ext cx="2807335" cy="0"/>
          </a:xfrm>
          <a:custGeom>
            <a:avLst/>
            <a:gdLst/>
            <a:ahLst/>
            <a:cxnLst/>
            <a:rect l="l" t="t" r="r" b="b"/>
            <a:pathLst>
              <a:path w="2807335">
                <a:moveTo>
                  <a:pt x="0" y="0"/>
                </a:moveTo>
                <a:lnTo>
                  <a:pt x="280699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97899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023121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248242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73465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98585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23808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149031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74152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599375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824597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049718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274940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500061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97899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 txBox="1"/>
          <p:nvPr/>
        </p:nvSpPr>
        <p:spPr>
          <a:xfrm>
            <a:off x="693188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1248242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/>
          <p:nvPr/>
        </p:nvSpPr>
        <p:spPr>
          <a:xfrm>
            <a:off x="1143531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1698585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1593874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149031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 txBox="1"/>
          <p:nvPr/>
        </p:nvSpPr>
        <p:spPr>
          <a:xfrm>
            <a:off x="2044320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1990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599375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 txBox="1"/>
          <p:nvPr/>
        </p:nvSpPr>
        <p:spPr>
          <a:xfrm>
            <a:off x="2494663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3049718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 txBox="1"/>
          <p:nvPr/>
        </p:nvSpPr>
        <p:spPr>
          <a:xfrm>
            <a:off x="2945007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3500061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 txBox="1"/>
          <p:nvPr/>
        </p:nvSpPr>
        <p:spPr>
          <a:xfrm>
            <a:off x="3395350" y="2555773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3772573" y="516872"/>
            <a:ext cx="142176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Les 50 dernières années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896829" y="656051"/>
            <a:ext cx="1407160" cy="74456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Baisse des taux d’imposition sur les plus grandes fortunes</a:t>
            </a:r>
            <a:endParaRPr sz="900" dirty="0">
              <a:latin typeface="Arial"/>
              <a:cs typeface="Arial"/>
            </a:endParaRPr>
          </a:p>
          <a:p>
            <a:pPr marL="13335" marR="5080" indent="-1270">
              <a:lnSpc>
                <a:spcPct val="101499"/>
              </a:lnSpc>
            </a:pPr>
            <a:r>
              <a:rPr lang="fr-CH" sz="900" spc="-10" dirty="0">
                <a:latin typeface="Arial"/>
                <a:cs typeface="Arial"/>
              </a:rPr>
              <a:t>de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sz="900" dirty="0">
                <a:latin typeface="Lucida Sans Unicode"/>
                <a:cs typeface="Lucida Sans Unicode"/>
              </a:rPr>
              <a:t>∼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7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à</a:t>
            </a:r>
            <a:r>
              <a:rPr sz="900" spc="-60" dirty="0">
                <a:latin typeface="Arial"/>
                <a:cs typeface="Arial"/>
              </a:rPr>
              <a:t> </a:t>
            </a:r>
            <a:r>
              <a:rPr sz="900" spc="-5" dirty="0">
                <a:latin typeface="Lucida Sans Unicode"/>
                <a:cs typeface="Lucida Sans Unicode"/>
              </a:rPr>
              <a:t>∼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5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315"/>
              </a:spcBef>
            </a:pPr>
            <a:r>
              <a:rPr sz="900" spc="75" dirty="0">
                <a:latin typeface="Lucida Sans Unicode"/>
                <a:cs typeface="Lucida Sans Unicode"/>
              </a:rPr>
              <a:t>→ </a:t>
            </a:r>
            <a:r>
              <a:rPr sz="900" spc="-5" dirty="0">
                <a:latin typeface="Arial"/>
                <a:cs typeface="Arial"/>
              </a:rPr>
              <a:t>R</a:t>
            </a:r>
            <a:r>
              <a:rPr lang="fr-CH" sz="900" spc="-5" dirty="0">
                <a:latin typeface="Arial"/>
                <a:cs typeface="Arial"/>
              </a:rPr>
              <a:t>éduction de </a:t>
            </a:r>
            <a:r>
              <a:rPr sz="900" spc="-18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40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!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3500062" y="2802723"/>
            <a:ext cx="1919536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dirty="0">
                <a:latin typeface="Arial"/>
                <a:cs typeface="Arial"/>
              </a:rPr>
              <a:t>Marti, Martínez, </a:t>
            </a:r>
            <a:r>
              <a:rPr sz="800" spc="-5" dirty="0">
                <a:latin typeface="Arial"/>
                <a:cs typeface="Arial"/>
              </a:rPr>
              <a:t>Scheuer</a:t>
            </a:r>
            <a:r>
              <a:rPr sz="800" spc="50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(2023)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19</a:t>
            </a:r>
          </a:p>
        </p:txBody>
      </p:sp>
    </p:spTree>
  </p:cSld>
  <p:clrMapOvr>
    <a:masterClrMapping/>
  </p:clrMapOvr>
  <p:transition>
    <p:cut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91426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L’importance économique et fiscale de l’impôt sur la fortune augmente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897536" y="426775"/>
            <a:ext cx="2653030" cy="1726564"/>
          </a:xfrm>
          <a:custGeom>
            <a:avLst/>
            <a:gdLst/>
            <a:ahLst/>
            <a:cxnLst/>
            <a:rect l="l" t="t" r="r" b="b"/>
            <a:pathLst>
              <a:path w="2653029" h="1726564">
                <a:moveTo>
                  <a:pt x="0" y="0"/>
                </a:moveTo>
                <a:lnTo>
                  <a:pt x="2652556" y="0"/>
                </a:lnTo>
                <a:lnTo>
                  <a:pt x="2652556" y="1726516"/>
                </a:lnTo>
                <a:lnTo>
                  <a:pt x="0" y="1726516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9515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1419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3323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5227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7132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036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0940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2844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4758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6663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8567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0471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2375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4279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6183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8088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9992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1896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3800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5714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7619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9523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1427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3331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5235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7139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9043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0948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2852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4766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6670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8575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0479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2383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4287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6191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8095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9999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1904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3808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5722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67626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9530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1435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73339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5243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7147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9051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80955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82860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84764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86678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88582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0486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2391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94295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6199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98103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0007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1911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3816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5720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07634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09538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1442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13347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15251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17155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19059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0963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22867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24771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26676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28590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30494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32398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34302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36207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38111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40015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41919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43823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45727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47632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49546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1450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3354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258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7163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9067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60971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62875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64779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6683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68598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70502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72406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74310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76214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78119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80023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1927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83831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85735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87639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89554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1458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93362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95266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97170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99075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0979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02883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04787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06691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08595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10510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12414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14318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6222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18126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20030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21935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23839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5743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7647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9551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31466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33370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35274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37178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39082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40987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42891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44795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46699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48603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50507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2422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4326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9515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91419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93323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95227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97132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99036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00940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02844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04758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06663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08567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10471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12375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14279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16183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18088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19992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21896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3800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25714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27619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29523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31427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33331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35235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7139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39043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40948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42852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44766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46670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48575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50479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52383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54287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6191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8095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59999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61904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63808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65722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67626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69530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71435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73339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75243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77147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79051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80955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82860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84764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86678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88582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90486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92391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94295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6199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98103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00007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1911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03816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5720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07634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09538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11442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13347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15251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17155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19059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20963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22867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24771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26676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28590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30494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32398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34302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36207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38111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40015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41919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43823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45727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47632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49546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51450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53354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55258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7163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9067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60971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62875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64779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66683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68598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70502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72406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4310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76214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78119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80023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81927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83831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85735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87639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89554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91458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93362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95266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97170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99075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0979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02883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04787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06691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08595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10510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2414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4318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6222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8126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20030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1935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23839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5743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27647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29551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1466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3370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5274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7178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9082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40987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42891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44795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46699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48603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0507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52422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4326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89515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1419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93323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95227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97132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99036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0940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2844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04758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06663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08567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10471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2375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4279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16183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18088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19992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21896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23800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25714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27619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29523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31427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33331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35235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37139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39043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0948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2852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4766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6670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8575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0479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52383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54287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6191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8095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59999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61904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63808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65722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67626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69530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71435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73339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75243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77147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79051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80955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82860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84764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86678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88582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90486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92391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94295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96199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98103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00007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01911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03816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05720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07634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09538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11442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13347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15251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17155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19059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20963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22867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24771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26676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28590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30494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32398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34302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36207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38111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40015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41919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43823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45727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47632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49546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51450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53354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55258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57163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59067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60971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62875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64779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66683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68598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70502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72406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74310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76214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78119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80023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81927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83831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85735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87639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89554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1458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3362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5266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7170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75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00979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02883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04787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06691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08595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10510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12414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14318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16222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18126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20030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21935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23839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25743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27647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29551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31466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33370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35274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37178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39082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0987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2891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4795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6699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8603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50507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52422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54326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9515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91419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93323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95227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97132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99036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00940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02844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04758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06663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08567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10471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12375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14279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16183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18088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19992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21896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23800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25714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27619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29523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31427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33331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35235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37139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39043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40948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42852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44766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46670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48575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50479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52383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54287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6191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58095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59999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61904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63808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65722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67626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69530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1435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3339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5243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7147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9051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80955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82860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84764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86678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88582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90486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92391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94295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96199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98103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00007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01911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03816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05720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07634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09538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11442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13347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15251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17155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19059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20963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22867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24771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26676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28590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30494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32398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34302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36207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38111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40015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41919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43823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45727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47632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49546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51450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53354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55258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57163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59067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60971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62875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64779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66683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68598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70502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72406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74310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76214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78119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80023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81927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83831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85735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87639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89554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91458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93362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95266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97170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9075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00979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2883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4787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6691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8595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10510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2414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14318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16222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18126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0030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1935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3839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5743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7647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9551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31466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33370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35274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37178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39082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40987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42891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44795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46699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48603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50507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52422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54326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9515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91419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93323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95227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97132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99036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00940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02844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04758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06663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08567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0471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12375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14279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16183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18088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19992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21896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23800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5714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27619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29523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1427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33331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35235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37139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39043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40948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42852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4766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46670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48575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50479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52383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54287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56191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58095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59999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61904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63808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65722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67626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69530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71435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73339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75243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77147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79051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80955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82860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84764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86678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88582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90486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92391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94295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96199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98103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00007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01911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03816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05720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07634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09538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11442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13347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15251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17155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19059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20963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22867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24771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26676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28590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30494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32398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34302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36207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38111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40015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41919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43823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45727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47632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49546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51450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53354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55258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57163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59067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60971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62875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64779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66683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68598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70502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72406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74310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76214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78119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80023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81927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83831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85735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87639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89554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458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3362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5266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7170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9075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0979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2883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4787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6691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8595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10510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12414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14318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16222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18126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20030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21935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23839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25743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27647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29551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31466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33370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35274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37178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39082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40987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42891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44795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46699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48603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50507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52422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54326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89515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91419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93323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95227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97132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99036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00940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02844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04758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06663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08567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10471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12375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14279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16183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18088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19992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21896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23800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25714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27619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29523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31427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33331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35235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37139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39043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40948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42852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44766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46670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48575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50479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52383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54287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56191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58095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59999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61904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63808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65722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67626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69530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71435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73339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75243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77147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79051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80955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82860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84764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86678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88582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90486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92391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94295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96199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98103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00007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01911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03816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05720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07634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09538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11442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13347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15251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17155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19059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20963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22867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24771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26676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28590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30494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32398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34302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36207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38111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40015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41919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43823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45727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47632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49546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51450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53354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55258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57163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59067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60971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62875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64779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66683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68598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0502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406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4310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6214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8119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80023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81927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83831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85735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87639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89554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91458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93362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95266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97170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99075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0979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2883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4787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6691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8595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10510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12414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14318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16222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18126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20030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21935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23839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25743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27647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29551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31466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33370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35274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37178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39082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40987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42891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44795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46699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48603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50507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52422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54326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89515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1419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3323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5227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7132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99036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00940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02844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04758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06663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08567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10471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12375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14279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16183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18088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19992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21896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23800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25714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27619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29523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31427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33331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35235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37139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39043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40948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42852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44766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46670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48575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50479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52383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54287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56191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58095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59999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61904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63808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65722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67626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69530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71435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73339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75243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77147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79051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80955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82860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84764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86678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88582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90486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92391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94295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96199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98103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00007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01911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03816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05720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07634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09538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11442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13347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15251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17155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19059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20963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22867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24771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26676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28590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30494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32398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34302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36207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38111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0015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1919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3823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5727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7632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9546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51450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53354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55258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57163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59067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60971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62875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64779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66683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68598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70502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72406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74310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76214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78119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80023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81927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83831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85735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87639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89554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91458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93362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95266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97170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99075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0979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2883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4787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6691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8595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10510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12414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14318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16222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18126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20030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21935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23839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25743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27647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29551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31466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33370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35274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37178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39082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40987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42891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44795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46699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48603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50507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52422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54326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947569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47569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47569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47569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47569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947569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947569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947569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947569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947569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947569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947569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947569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947569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947569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947569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947569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947569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947569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947569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947569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947569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947569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947569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947569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947569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947569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947569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947569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947569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947569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947569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947569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947569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947569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947569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947569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947569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947569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947569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947569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947569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947569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947569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947569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947569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947569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947569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947569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947569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947569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947569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947569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947569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947569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947569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947569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947569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947569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947569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947569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947569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947569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947569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947569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947569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947569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947569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947569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947569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947569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947569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947569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947569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947569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947569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947569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947569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947569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947569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947569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947569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947569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947569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947569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947569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947569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947569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947569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947569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555363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55363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555363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555363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555363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555363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555363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555363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555363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555363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55363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55363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55363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55363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55363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55363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55363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55363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55363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55363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55363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55363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55363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55363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55363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55363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55363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55363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55363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55363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555363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555363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555363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55363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55363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55363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55363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55363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55363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55363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555363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555363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555363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555363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555363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555363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555363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555363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555363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555363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555363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555363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555363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555363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555363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555363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555363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555363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555363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555363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55363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555363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555363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555363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555363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55363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55363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55363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55363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55363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55363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5363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363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55363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5363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55363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55363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555363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55363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555363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555363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555363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555363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555363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55363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55363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55363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55363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55363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55363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163056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163056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163056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163056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163056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163056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163056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163056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163056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163056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163056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163056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163056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163056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163056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163056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163056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163056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163056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163056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163056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163056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163056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163056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163056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163056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163056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163056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163056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163056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163056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163056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163056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163056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163056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163056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163056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163056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163056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163056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163056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163056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163056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163056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163056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163056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163056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163056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163056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163056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163056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163056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163056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163056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163056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163056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163056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163056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163056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163056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163056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163056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163056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163056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163056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163056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163056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163056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163056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163056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163056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163056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163056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163056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163056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163056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163056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163056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163056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163056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163056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163056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163056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163056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163056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163056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163056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163056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163056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163056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70850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70850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70850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70850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70850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70850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70850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70850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70850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70850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70850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770850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770850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770850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770850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770850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770850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70850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70850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70850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70850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70850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70850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70850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70850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70850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70850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770850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770850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770850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770850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770850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70850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70850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70850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70850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70850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770850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770850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770850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770850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770850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770850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770850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770850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770850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770850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770850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770850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770850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770850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770850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70850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70850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770850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770850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770850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770850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770850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770850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770850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770850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770850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770850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770850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770850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770850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770850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770850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770850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770850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770850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770850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770850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770850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770850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770850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770850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770850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770850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770850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70850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70850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70850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70850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770850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770850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770850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70850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70850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378543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378543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378543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378543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378543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378543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378543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378543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378543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378543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378543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378543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378543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378543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378543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378543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378543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378543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378543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378543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378543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378543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378543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378543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378543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378543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378543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378543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378543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378543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378543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378543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378543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378543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378543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378543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378543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378543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378543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378543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378543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378543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378543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378543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378543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378543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378543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378543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378543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378543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378543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378543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378543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378543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378543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378543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378543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378543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378543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378543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378543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378543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378543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378543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378543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378543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378543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378543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378543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378543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378543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378543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378543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378543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378543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378543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378543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378543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378543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378543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378543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378543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378543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378543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378543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378543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378543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378543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378543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378543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069087" y="806357"/>
            <a:ext cx="2431415" cy="276225"/>
          </a:xfrm>
          <a:custGeom>
            <a:avLst/>
            <a:gdLst/>
            <a:ahLst/>
            <a:cxnLst/>
            <a:rect l="l" t="t" r="r" b="b"/>
            <a:pathLst>
              <a:path w="2431415" h="276225">
                <a:moveTo>
                  <a:pt x="0" y="192876"/>
                </a:moveTo>
                <a:lnTo>
                  <a:pt x="121517" y="239252"/>
                </a:lnTo>
                <a:lnTo>
                  <a:pt x="243035" y="253278"/>
                </a:lnTo>
                <a:lnTo>
                  <a:pt x="364655" y="256656"/>
                </a:lnTo>
                <a:lnTo>
                  <a:pt x="486173" y="269863"/>
                </a:lnTo>
                <a:lnTo>
                  <a:pt x="607692" y="230243"/>
                </a:lnTo>
                <a:lnTo>
                  <a:pt x="729312" y="211406"/>
                </a:lnTo>
                <a:lnTo>
                  <a:pt x="850830" y="211713"/>
                </a:lnTo>
                <a:lnTo>
                  <a:pt x="972348" y="219289"/>
                </a:lnTo>
                <a:lnTo>
                  <a:pt x="1093968" y="242631"/>
                </a:lnTo>
                <a:lnTo>
                  <a:pt x="1215486" y="265665"/>
                </a:lnTo>
                <a:lnTo>
                  <a:pt x="1337005" y="276210"/>
                </a:lnTo>
                <a:lnTo>
                  <a:pt x="1458522" y="243962"/>
                </a:lnTo>
                <a:lnTo>
                  <a:pt x="1580142" y="168203"/>
                </a:lnTo>
                <a:lnTo>
                  <a:pt x="1701660" y="161242"/>
                </a:lnTo>
                <a:lnTo>
                  <a:pt x="1823179" y="114968"/>
                </a:lnTo>
                <a:lnTo>
                  <a:pt x="1944799" y="84255"/>
                </a:lnTo>
                <a:lnTo>
                  <a:pt x="2066316" y="88657"/>
                </a:lnTo>
                <a:lnTo>
                  <a:pt x="2187835" y="60913"/>
                </a:lnTo>
                <a:lnTo>
                  <a:pt x="2309455" y="44635"/>
                </a:lnTo>
                <a:lnTo>
                  <a:pt x="2430973" y="0"/>
                </a:lnTo>
              </a:path>
            </a:pathLst>
          </a:custGeom>
          <a:ln w="1429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069087" y="1135599"/>
            <a:ext cx="2431415" cy="197485"/>
          </a:xfrm>
          <a:custGeom>
            <a:avLst/>
            <a:gdLst/>
            <a:ahLst/>
            <a:cxnLst/>
            <a:rect l="l" t="t" r="r" b="b"/>
            <a:pathLst>
              <a:path w="2431415" h="197484">
                <a:moveTo>
                  <a:pt x="0" y="133498"/>
                </a:moveTo>
                <a:lnTo>
                  <a:pt x="121517" y="139026"/>
                </a:lnTo>
                <a:lnTo>
                  <a:pt x="243035" y="141381"/>
                </a:lnTo>
                <a:lnTo>
                  <a:pt x="364655" y="143428"/>
                </a:lnTo>
                <a:lnTo>
                  <a:pt x="486173" y="155509"/>
                </a:lnTo>
                <a:lnTo>
                  <a:pt x="607692" y="165234"/>
                </a:lnTo>
                <a:lnTo>
                  <a:pt x="729312" y="155406"/>
                </a:lnTo>
                <a:lnTo>
                  <a:pt x="850830" y="165644"/>
                </a:lnTo>
                <a:lnTo>
                  <a:pt x="972348" y="152540"/>
                </a:lnTo>
                <a:lnTo>
                  <a:pt x="1093968" y="166156"/>
                </a:lnTo>
                <a:lnTo>
                  <a:pt x="1215486" y="193388"/>
                </a:lnTo>
                <a:lnTo>
                  <a:pt x="1337005" y="197176"/>
                </a:lnTo>
                <a:lnTo>
                  <a:pt x="1458522" y="175882"/>
                </a:lnTo>
                <a:lnTo>
                  <a:pt x="1580142" y="116913"/>
                </a:lnTo>
                <a:lnTo>
                  <a:pt x="1701660" y="117630"/>
                </a:lnTo>
                <a:lnTo>
                  <a:pt x="1823179" y="94800"/>
                </a:lnTo>
                <a:lnTo>
                  <a:pt x="1944799" y="64804"/>
                </a:lnTo>
                <a:lnTo>
                  <a:pt x="2066316" y="77191"/>
                </a:lnTo>
                <a:lnTo>
                  <a:pt x="2187835" y="54259"/>
                </a:lnTo>
                <a:lnTo>
                  <a:pt x="2309455" y="25389"/>
                </a:lnTo>
                <a:lnTo>
                  <a:pt x="2430973" y="0"/>
                </a:lnTo>
              </a:path>
            </a:pathLst>
          </a:custGeom>
          <a:ln w="1429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069087" y="1642462"/>
            <a:ext cx="2431415" cy="106680"/>
          </a:xfrm>
          <a:custGeom>
            <a:avLst/>
            <a:gdLst/>
            <a:ahLst/>
            <a:cxnLst/>
            <a:rect l="l" t="t" r="r" b="b"/>
            <a:pathLst>
              <a:path w="2431415" h="106680">
                <a:moveTo>
                  <a:pt x="0" y="84256"/>
                </a:moveTo>
                <a:lnTo>
                  <a:pt x="121517" y="90194"/>
                </a:lnTo>
                <a:lnTo>
                  <a:pt x="243035" y="86406"/>
                </a:lnTo>
                <a:lnTo>
                  <a:pt x="364655" y="89067"/>
                </a:lnTo>
                <a:lnTo>
                  <a:pt x="486173" y="94288"/>
                </a:lnTo>
                <a:lnTo>
                  <a:pt x="607692" y="90910"/>
                </a:lnTo>
                <a:lnTo>
                  <a:pt x="729312" y="82003"/>
                </a:lnTo>
                <a:lnTo>
                  <a:pt x="850830" y="88863"/>
                </a:lnTo>
                <a:lnTo>
                  <a:pt x="972348" y="78420"/>
                </a:lnTo>
                <a:lnTo>
                  <a:pt x="1093968" y="89170"/>
                </a:lnTo>
                <a:lnTo>
                  <a:pt x="1215486" y="105652"/>
                </a:lnTo>
                <a:lnTo>
                  <a:pt x="1337005" y="106369"/>
                </a:lnTo>
                <a:lnTo>
                  <a:pt x="1458522" y="99407"/>
                </a:lnTo>
                <a:lnTo>
                  <a:pt x="1580142" y="70741"/>
                </a:lnTo>
                <a:lnTo>
                  <a:pt x="1701660" y="66238"/>
                </a:lnTo>
                <a:lnTo>
                  <a:pt x="1823179" y="48219"/>
                </a:lnTo>
                <a:lnTo>
                  <a:pt x="1944799" y="41872"/>
                </a:lnTo>
                <a:lnTo>
                  <a:pt x="2066316" y="39313"/>
                </a:lnTo>
                <a:lnTo>
                  <a:pt x="2187835" y="27436"/>
                </a:lnTo>
                <a:lnTo>
                  <a:pt x="2309455" y="7985"/>
                </a:lnTo>
                <a:lnTo>
                  <a:pt x="2430973" y="0"/>
                </a:lnTo>
              </a:path>
            </a:pathLst>
          </a:custGeom>
          <a:ln w="1429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069087" y="1974980"/>
            <a:ext cx="2431415" cy="34925"/>
          </a:xfrm>
          <a:custGeom>
            <a:avLst/>
            <a:gdLst/>
            <a:ahLst/>
            <a:cxnLst/>
            <a:rect l="l" t="t" r="r" b="b"/>
            <a:pathLst>
              <a:path w="2431415" h="34925">
                <a:moveTo>
                  <a:pt x="0" y="28665"/>
                </a:moveTo>
                <a:lnTo>
                  <a:pt x="121517" y="27744"/>
                </a:lnTo>
                <a:lnTo>
                  <a:pt x="243035" y="29382"/>
                </a:lnTo>
                <a:lnTo>
                  <a:pt x="364655" y="31327"/>
                </a:lnTo>
                <a:lnTo>
                  <a:pt x="486173" y="32351"/>
                </a:lnTo>
                <a:lnTo>
                  <a:pt x="607692" y="32351"/>
                </a:lnTo>
                <a:lnTo>
                  <a:pt x="729312" y="30713"/>
                </a:lnTo>
                <a:lnTo>
                  <a:pt x="850830" y="30917"/>
                </a:lnTo>
                <a:lnTo>
                  <a:pt x="972348" y="26720"/>
                </a:lnTo>
                <a:lnTo>
                  <a:pt x="1093968" y="31429"/>
                </a:lnTo>
                <a:lnTo>
                  <a:pt x="1215486" y="34398"/>
                </a:lnTo>
                <a:lnTo>
                  <a:pt x="1337005" y="34910"/>
                </a:lnTo>
                <a:lnTo>
                  <a:pt x="1458522" y="32453"/>
                </a:lnTo>
                <a:lnTo>
                  <a:pt x="1580142" y="25286"/>
                </a:lnTo>
                <a:lnTo>
                  <a:pt x="1701660" y="21090"/>
                </a:lnTo>
                <a:lnTo>
                  <a:pt x="1823179" y="16278"/>
                </a:lnTo>
                <a:lnTo>
                  <a:pt x="1944799" y="12388"/>
                </a:lnTo>
                <a:lnTo>
                  <a:pt x="2066316" y="13207"/>
                </a:lnTo>
                <a:lnTo>
                  <a:pt x="2187835" y="8395"/>
                </a:lnTo>
                <a:lnTo>
                  <a:pt x="2309455" y="0"/>
                </a:lnTo>
                <a:lnTo>
                  <a:pt x="2430973" y="1433"/>
                </a:lnTo>
              </a:path>
            </a:pathLst>
          </a:custGeom>
          <a:ln w="1429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895154" y="424392"/>
            <a:ext cx="0" cy="1731645"/>
          </a:xfrm>
          <a:custGeom>
            <a:avLst/>
            <a:gdLst/>
            <a:ahLst/>
            <a:cxnLst/>
            <a:rect l="l" t="t" r="r" b="b"/>
            <a:pathLst>
              <a:path h="1731645">
                <a:moveTo>
                  <a:pt x="0" y="173128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862087" y="19948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862087" y="21032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 txBox="1"/>
          <p:nvPr/>
        </p:nvSpPr>
        <p:spPr>
          <a:xfrm>
            <a:off x="690263" y="1922128"/>
            <a:ext cx="168275" cy="24257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Arial"/>
                <a:cs typeface="Arial"/>
              </a:rPr>
              <a:t>1</a:t>
            </a:r>
            <a:r>
              <a:rPr sz="650" spc="-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650" dirty="0">
                <a:latin typeface="Arial"/>
                <a:cs typeface="Arial"/>
              </a:rPr>
              <a:t>0</a:t>
            </a:r>
            <a:r>
              <a:rPr sz="650" spc="-10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62087" y="183216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 txBox="1"/>
          <p:nvPr/>
        </p:nvSpPr>
        <p:spPr>
          <a:xfrm>
            <a:off x="621275" y="1768602"/>
            <a:ext cx="2374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2.5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62087" y="156107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 txBox="1"/>
          <p:nvPr/>
        </p:nvSpPr>
        <p:spPr>
          <a:xfrm>
            <a:off x="690263" y="1497509"/>
            <a:ext cx="1682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862087" y="128998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 txBox="1"/>
          <p:nvPr/>
        </p:nvSpPr>
        <p:spPr>
          <a:xfrm>
            <a:off x="621275" y="1226418"/>
            <a:ext cx="2374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7.5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862087" y="10188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 txBox="1"/>
          <p:nvPr/>
        </p:nvSpPr>
        <p:spPr>
          <a:xfrm>
            <a:off x="644257" y="955326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862087" y="7477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 txBox="1"/>
          <p:nvPr/>
        </p:nvSpPr>
        <p:spPr>
          <a:xfrm>
            <a:off x="575269" y="684234"/>
            <a:ext cx="28321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12.5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862087" y="47680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 txBox="1"/>
          <p:nvPr/>
        </p:nvSpPr>
        <p:spPr>
          <a:xfrm>
            <a:off x="644257" y="413245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4" name="object 1454"/>
          <p:cNvSpPr txBox="1"/>
          <p:nvPr/>
        </p:nvSpPr>
        <p:spPr>
          <a:xfrm>
            <a:off x="447259" y="766793"/>
            <a:ext cx="108585" cy="1046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dirty="0">
                <a:latin typeface="Arial"/>
                <a:cs typeface="Arial"/>
              </a:rPr>
              <a:t>Anteil der</a:t>
            </a:r>
            <a:r>
              <a:rPr sz="650" spc="-4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Vermögenssteuer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95154" y="2155674"/>
            <a:ext cx="2657475" cy="0"/>
          </a:xfrm>
          <a:custGeom>
            <a:avLst/>
            <a:gdLst/>
            <a:ahLst/>
            <a:cxnLst/>
            <a:rect l="l" t="t" r="r" b="b"/>
            <a:pathLst>
              <a:path w="2657475">
                <a:moveTo>
                  <a:pt x="0" y="0"/>
                </a:moveTo>
                <a:lnTo>
                  <a:pt x="265732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947569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555363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163056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 txBox="1"/>
          <p:nvPr/>
        </p:nvSpPr>
        <p:spPr>
          <a:xfrm>
            <a:off x="2058346" y="2173601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2770850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378543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571987" y="2343868"/>
            <a:ext cx="2852420" cy="265430"/>
          </a:xfrm>
          <a:custGeom>
            <a:avLst/>
            <a:gdLst/>
            <a:ahLst/>
            <a:cxnLst/>
            <a:rect l="l" t="t" r="r" b="b"/>
            <a:pathLst>
              <a:path w="2852420" h="265430">
                <a:moveTo>
                  <a:pt x="0" y="0"/>
                </a:moveTo>
                <a:lnTo>
                  <a:pt x="2851981" y="0"/>
                </a:lnTo>
                <a:lnTo>
                  <a:pt x="2851981" y="265201"/>
                </a:lnTo>
                <a:lnTo>
                  <a:pt x="0" y="265201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605333" y="2418576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1429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65494" y="2418576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1429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605333" y="2534363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1429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065494" y="2534363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1429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 txBox="1"/>
          <p:nvPr/>
        </p:nvSpPr>
        <p:spPr>
          <a:xfrm>
            <a:off x="842859" y="2173601"/>
            <a:ext cx="1073150" cy="422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0395" algn="l"/>
              </a:tabLst>
            </a:pPr>
            <a:r>
              <a:rPr sz="650" dirty="0">
                <a:latin typeface="Arial"/>
                <a:cs typeface="Arial"/>
              </a:rPr>
              <a:t>2000	2005</a:t>
            </a:r>
            <a:endParaRPr sz="650">
              <a:latin typeface="Arial"/>
              <a:cs typeface="Arial"/>
            </a:endParaRPr>
          </a:p>
          <a:p>
            <a:pPr marL="121285" marR="5080">
              <a:lnSpc>
                <a:spcPct val="116900"/>
              </a:lnSpc>
              <a:spcBef>
                <a:spcPts val="515"/>
              </a:spcBef>
            </a:pPr>
            <a:r>
              <a:rPr sz="650" dirty="0">
                <a:latin typeface="Arial"/>
                <a:cs typeface="Arial"/>
              </a:rPr>
              <a:t>an direkten Steuern NP  an allen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Fiskaleinnahmen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8" name="object 1468"/>
          <p:cNvSpPr txBox="1"/>
          <p:nvPr/>
        </p:nvSpPr>
        <p:spPr>
          <a:xfrm>
            <a:off x="2412127" y="2173601"/>
            <a:ext cx="1071245" cy="422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6700">
              <a:lnSpc>
                <a:spcPct val="100000"/>
              </a:lnSpc>
              <a:spcBef>
                <a:spcPts val="100"/>
              </a:spcBef>
              <a:tabLst>
                <a:tab pos="873760" algn="l"/>
              </a:tabLst>
            </a:pPr>
            <a:r>
              <a:rPr sz="650" dirty="0">
                <a:latin typeface="Arial"/>
                <a:cs typeface="Arial"/>
              </a:rPr>
              <a:t>2015	2020</a:t>
            </a:r>
            <a:endParaRPr sz="650">
              <a:latin typeface="Arial"/>
              <a:cs typeface="Arial"/>
            </a:endParaRPr>
          </a:p>
          <a:p>
            <a:pPr marL="12700" marR="130810">
              <a:lnSpc>
                <a:spcPct val="116900"/>
              </a:lnSpc>
              <a:spcBef>
                <a:spcPts val="515"/>
              </a:spcBef>
            </a:pPr>
            <a:r>
              <a:rPr sz="650" dirty="0">
                <a:latin typeface="Arial"/>
                <a:cs typeface="Arial"/>
              </a:rPr>
              <a:t>an allen direkten</a:t>
            </a:r>
            <a:r>
              <a:rPr sz="650" spc="-9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Steuern  in % des</a:t>
            </a:r>
            <a:r>
              <a:rPr sz="650" spc="-1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BIP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9" name="object 1469"/>
          <p:cNvSpPr txBox="1"/>
          <p:nvPr/>
        </p:nvSpPr>
        <p:spPr>
          <a:xfrm>
            <a:off x="3772572" y="478594"/>
            <a:ext cx="1396327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6525" indent="-12446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7160" algn="l"/>
              </a:tabLst>
            </a:pPr>
            <a:r>
              <a:rPr lang="fr-CH" sz="900" spc="-25" dirty="0">
                <a:latin typeface="Arial"/>
                <a:cs typeface="Arial"/>
              </a:rPr>
              <a:t>Malgré la baisse des taux 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70" name="object 1470"/>
          <p:cNvSpPr txBox="1"/>
          <p:nvPr/>
        </p:nvSpPr>
        <p:spPr>
          <a:xfrm>
            <a:off x="3896601" y="617773"/>
            <a:ext cx="1517015" cy="42126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algn="just">
              <a:lnSpc>
                <a:spcPct val="101499"/>
              </a:lnSpc>
              <a:spcBef>
                <a:spcPts val="80"/>
              </a:spcBef>
            </a:pPr>
            <a:r>
              <a:rPr lang="fr-CH" sz="900" spc="-10" dirty="0">
                <a:latin typeface="Arial"/>
                <a:cs typeface="Arial"/>
              </a:rPr>
              <a:t>d’imposition sur la fortune, l’importance fiscale de l’impôt sur la fortune augmente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71" name="object 1471"/>
          <p:cNvSpPr txBox="1"/>
          <p:nvPr/>
        </p:nvSpPr>
        <p:spPr>
          <a:xfrm>
            <a:off x="3772572" y="1085921"/>
            <a:ext cx="1624927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Raison </a:t>
            </a:r>
            <a:r>
              <a:rPr sz="900" spc="-5" dirty="0">
                <a:latin typeface="Arial"/>
                <a:cs typeface="Arial"/>
              </a:rPr>
              <a:t>:</a:t>
            </a:r>
            <a:r>
              <a:rPr lang="fr-CH" sz="900" spc="25" dirty="0">
                <a:latin typeface="Arial"/>
                <a:cs typeface="Arial"/>
              </a:rPr>
              <a:t> </a:t>
            </a:r>
            <a:r>
              <a:rPr lang="fr-CH" sz="900" spc="-10" dirty="0">
                <a:latin typeface="Arial"/>
                <a:cs typeface="Arial"/>
              </a:rPr>
              <a:t>une concentration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72" name="object 1472"/>
          <p:cNvSpPr txBox="1"/>
          <p:nvPr/>
        </p:nvSpPr>
        <p:spPr>
          <a:xfrm>
            <a:off x="3896601" y="1225087"/>
            <a:ext cx="1351915" cy="42126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5875" marR="5080" indent="-3810">
              <a:lnSpc>
                <a:spcPct val="101499"/>
              </a:lnSpc>
              <a:spcBef>
                <a:spcPts val="80"/>
              </a:spcBef>
            </a:pPr>
            <a:r>
              <a:rPr lang="fr-CH" sz="900" spc="-10" dirty="0">
                <a:latin typeface="Arial"/>
                <a:cs typeface="Arial"/>
              </a:rPr>
              <a:t>croissante de la richesse (PAS une progression croissante !)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73" name="object 1473"/>
          <p:cNvSpPr txBox="1"/>
          <p:nvPr/>
        </p:nvSpPr>
        <p:spPr>
          <a:xfrm>
            <a:off x="3772572" y="1693235"/>
            <a:ext cx="1777328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  <a:hlinkClick r:id="rId2" action="ppaction://hlinksldjump"/>
              </a:rPr>
              <a:t>La redistribution dans l’impôt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74" name="object 1474"/>
          <p:cNvSpPr txBox="1"/>
          <p:nvPr/>
        </p:nvSpPr>
        <p:spPr>
          <a:xfrm>
            <a:off x="3900360" y="1832414"/>
            <a:ext cx="1217295" cy="2813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499"/>
              </a:lnSpc>
              <a:spcBef>
                <a:spcPts val="80"/>
              </a:spcBef>
            </a:pPr>
            <a:r>
              <a:rPr lang="fr-CH" sz="900" spc="-5" dirty="0">
                <a:latin typeface="Arial"/>
                <a:cs typeface="Arial"/>
              </a:rPr>
              <a:t>sur le revenu a également diminué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 txBox="1">
            <a:spLocks noGrp="1"/>
          </p:cNvSpPr>
          <p:nvPr>
            <p:ph type="sldNum" sz="quarter" idx="7"/>
          </p:nvPr>
        </p:nvSpPr>
        <p:spPr>
          <a:xfrm>
            <a:off x="4635500" y="2858774"/>
            <a:ext cx="796950" cy="289182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/>
              <a:t>Source </a:t>
            </a:r>
            <a:r>
              <a:rPr sz="800" spc="-5" dirty="0"/>
              <a:t>:</a:t>
            </a:r>
            <a:r>
              <a:rPr sz="800" dirty="0"/>
              <a:t> </a:t>
            </a:r>
            <a:r>
              <a:rPr lang="fr-CH" sz="800" spc="-5" dirty="0"/>
              <a:t>AFC</a:t>
            </a:r>
            <a:endParaRPr sz="800" dirty="0"/>
          </a:p>
          <a:p>
            <a:pPr marL="98425">
              <a:lnSpc>
                <a:spcPct val="100000"/>
              </a:lnSpc>
              <a:spcBef>
                <a:spcPts val="575"/>
              </a:spcBef>
              <a:tabLst>
                <a:tab pos="501650" algn="l"/>
              </a:tabLst>
            </a:pPr>
            <a:r>
              <a:rPr spc="-5" dirty="0"/>
              <a:t>15.05.2025	20</a:t>
            </a:r>
          </a:p>
        </p:txBody>
      </p:sp>
    </p:spTree>
  </p:cSld>
  <p:clrMapOvr>
    <a:masterClrMapping/>
  </p:clrMapOvr>
  <p:transition>
    <p:cut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315586"/>
            <a:ext cx="3505200" cy="78098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2035"/>
              </a:lnSpc>
              <a:spcBef>
                <a:spcPts val="90"/>
              </a:spcBef>
            </a:pPr>
            <a:r>
              <a:rPr lang="fr-CH" sz="1700" spc="-5" dirty="0">
                <a:solidFill>
                  <a:srgbClr val="FFFFFF"/>
                </a:solidFill>
                <a:latin typeface="Arial"/>
                <a:cs typeface="Arial"/>
              </a:rPr>
              <a:t>L’impôt sur la fortune </a:t>
            </a:r>
            <a:r>
              <a:rPr sz="1700" spc="-15" dirty="0">
                <a:solidFill>
                  <a:srgbClr val="FFFFFF"/>
                </a:solidFill>
                <a:latin typeface="Arial"/>
                <a:cs typeface="Arial"/>
              </a:rPr>
              <a:t>:</a:t>
            </a:r>
            <a:endParaRPr sz="1700" dirty="0">
              <a:latin typeface="Arial"/>
              <a:cs typeface="Arial"/>
            </a:endParaRPr>
          </a:p>
          <a:p>
            <a:pPr marL="12700">
              <a:lnSpc>
                <a:spcPts val="2035"/>
              </a:lnSpc>
            </a:pPr>
            <a:r>
              <a:rPr lang="fr-CH" sz="1700" spc="-5" dirty="0">
                <a:solidFill>
                  <a:srgbClr val="FFFFFF"/>
                </a:solidFill>
                <a:latin typeface="Arial"/>
                <a:cs typeface="Arial"/>
              </a:rPr>
              <a:t>Un impôt sur le revenu pour les riches </a:t>
            </a:r>
            <a:r>
              <a:rPr sz="1700" spc="-10" dirty="0">
                <a:solidFill>
                  <a:srgbClr val="FFFFFF"/>
                </a:solidFill>
                <a:latin typeface="Arial"/>
                <a:cs typeface="Arial"/>
              </a:rPr>
              <a:t>?</a:t>
            </a:r>
            <a:endParaRPr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3" y="84604"/>
            <a:ext cx="3250577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Les salaires perdent de l’importance au sommet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737332" y="593062"/>
            <a:ext cx="2814320" cy="1296670"/>
          </a:xfrm>
          <a:custGeom>
            <a:avLst/>
            <a:gdLst/>
            <a:ahLst/>
            <a:cxnLst/>
            <a:rect l="l" t="t" r="r" b="b"/>
            <a:pathLst>
              <a:path w="2814320" h="1296670">
                <a:moveTo>
                  <a:pt x="0" y="1296051"/>
                </a:moveTo>
                <a:lnTo>
                  <a:pt x="2814099" y="1296051"/>
                </a:lnTo>
                <a:lnTo>
                  <a:pt x="2814099" y="0"/>
                </a:lnTo>
                <a:lnTo>
                  <a:pt x="0" y="0"/>
                </a:lnTo>
                <a:lnTo>
                  <a:pt x="0" y="1296051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34948" y="1891497"/>
            <a:ext cx="2819400" cy="0"/>
          </a:xfrm>
          <a:custGeom>
            <a:avLst/>
            <a:gdLst/>
            <a:ahLst/>
            <a:cxnLst/>
            <a:rect l="l" t="t" r="r" b="b"/>
            <a:pathLst>
              <a:path w="2819400">
                <a:moveTo>
                  <a:pt x="0" y="0"/>
                </a:moveTo>
                <a:lnTo>
                  <a:pt x="28188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43612" y="164804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2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19623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9553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71542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47552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323460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9947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7548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51492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27400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0341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7942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34948" y="164804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3612" y="140459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2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219623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9553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771542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47552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23460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9947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7548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51492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27400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341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7942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34948" y="140459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43612" y="1161047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2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19623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99553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771542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47552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23460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9947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87548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51492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27400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0341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97942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34948" y="1161047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19623" y="917598"/>
            <a:ext cx="334645" cy="0"/>
          </a:xfrm>
          <a:custGeom>
            <a:avLst/>
            <a:gdLst/>
            <a:ahLst/>
            <a:cxnLst/>
            <a:rect l="l" t="t" r="r" b="b"/>
            <a:pathLst>
              <a:path w="334645">
                <a:moveTo>
                  <a:pt x="0" y="0"/>
                </a:moveTo>
                <a:lnTo>
                  <a:pt x="33419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95531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771542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47552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23460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099471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75481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51492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79421" y="917598"/>
            <a:ext cx="538480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34948" y="91759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34948" y="674149"/>
            <a:ext cx="2819400" cy="0"/>
          </a:xfrm>
          <a:custGeom>
            <a:avLst/>
            <a:gdLst/>
            <a:ahLst/>
            <a:cxnLst/>
            <a:rect l="l" t="t" r="r" b="b"/>
            <a:pathLst>
              <a:path w="2819400">
                <a:moveTo>
                  <a:pt x="0" y="0"/>
                </a:moveTo>
                <a:lnTo>
                  <a:pt x="28188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45253" y="1088638"/>
            <a:ext cx="134620" cy="803275"/>
          </a:xfrm>
          <a:custGeom>
            <a:avLst/>
            <a:gdLst/>
            <a:ahLst/>
            <a:cxnLst/>
            <a:rect l="l" t="t" r="r" b="b"/>
            <a:pathLst>
              <a:path w="134619" h="803275">
                <a:moveTo>
                  <a:pt x="0" y="802859"/>
                </a:moveTo>
                <a:lnTo>
                  <a:pt x="134168" y="802859"/>
                </a:lnTo>
                <a:lnTo>
                  <a:pt x="134168" y="0"/>
                </a:lnTo>
                <a:lnTo>
                  <a:pt x="0" y="0"/>
                </a:lnTo>
                <a:lnTo>
                  <a:pt x="0" y="80285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47636" y="1091021"/>
            <a:ext cx="129539" cy="798195"/>
          </a:xfrm>
          <a:custGeom>
            <a:avLst/>
            <a:gdLst/>
            <a:ahLst/>
            <a:cxnLst/>
            <a:rect l="l" t="t" r="r" b="b"/>
            <a:pathLst>
              <a:path w="129540" h="798194">
                <a:moveTo>
                  <a:pt x="0" y="798092"/>
                </a:moveTo>
                <a:lnTo>
                  <a:pt x="129401" y="798092"/>
                </a:lnTo>
                <a:lnTo>
                  <a:pt x="129401" y="0"/>
                </a:lnTo>
                <a:lnTo>
                  <a:pt x="0" y="0"/>
                </a:lnTo>
                <a:lnTo>
                  <a:pt x="0" y="79809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45253" y="1071841"/>
            <a:ext cx="134620" cy="17145"/>
          </a:xfrm>
          <a:custGeom>
            <a:avLst/>
            <a:gdLst/>
            <a:ahLst/>
            <a:cxnLst/>
            <a:rect l="l" t="t" r="r" b="b"/>
            <a:pathLst>
              <a:path w="134619" h="17144">
                <a:moveTo>
                  <a:pt x="0" y="16796"/>
                </a:moveTo>
                <a:lnTo>
                  <a:pt x="134168" y="16796"/>
                </a:lnTo>
                <a:lnTo>
                  <a:pt x="134168" y="0"/>
                </a:lnTo>
                <a:lnTo>
                  <a:pt x="0" y="0"/>
                </a:lnTo>
                <a:lnTo>
                  <a:pt x="0" y="16796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45253" y="1071841"/>
            <a:ext cx="134620" cy="17145"/>
          </a:xfrm>
          <a:custGeom>
            <a:avLst/>
            <a:gdLst/>
            <a:ahLst/>
            <a:cxnLst/>
            <a:rect l="l" t="t" r="r" b="b"/>
            <a:pathLst>
              <a:path w="134619" h="17144">
                <a:moveTo>
                  <a:pt x="0" y="16796"/>
                </a:moveTo>
                <a:lnTo>
                  <a:pt x="134168" y="16796"/>
                </a:lnTo>
                <a:lnTo>
                  <a:pt x="134168" y="0"/>
                </a:lnTo>
                <a:lnTo>
                  <a:pt x="0" y="0"/>
                </a:lnTo>
                <a:lnTo>
                  <a:pt x="0" y="16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45253" y="715834"/>
            <a:ext cx="134620" cy="356235"/>
          </a:xfrm>
          <a:custGeom>
            <a:avLst/>
            <a:gdLst/>
            <a:ahLst/>
            <a:cxnLst/>
            <a:rect l="l" t="t" r="r" b="b"/>
            <a:pathLst>
              <a:path w="134619" h="356234">
                <a:moveTo>
                  <a:pt x="0" y="356006"/>
                </a:moveTo>
                <a:lnTo>
                  <a:pt x="134168" y="356006"/>
                </a:lnTo>
                <a:lnTo>
                  <a:pt x="134168" y="0"/>
                </a:lnTo>
                <a:lnTo>
                  <a:pt x="0" y="0"/>
                </a:lnTo>
                <a:lnTo>
                  <a:pt x="0" y="356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47636" y="718217"/>
            <a:ext cx="129539" cy="351790"/>
          </a:xfrm>
          <a:custGeom>
            <a:avLst/>
            <a:gdLst/>
            <a:ahLst/>
            <a:cxnLst/>
            <a:rect l="l" t="t" r="r" b="b"/>
            <a:pathLst>
              <a:path w="129540" h="351790">
                <a:moveTo>
                  <a:pt x="0" y="351240"/>
                </a:moveTo>
                <a:lnTo>
                  <a:pt x="129401" y="351240"/>
                </a:lnTo>
                <a:lnTo>
                  <a:pt x="129401" y="0"/>
                </a:lnTo>
                <a:lnTo>
                  <a:pt x="0" y="0"/>
                </a:lnTo>
                <a:lnTo>
                  <a:pt x="0" y="351240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45253" y="713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68" y="0"/>
                </a:lnTo>
              </a:path>
            </a:pathLst>
          </a:custGeom>
          <a:ln w="5325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45253" y="713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68" y="0"/>
                </a:lnTo>
              </a:path>
            </a:pathLst>
          </a:custGeom>
          <a:ln w="53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45253" y="69232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0" y="0"/>
                </a:moveTo>
                <a:lnTo>
                  <a:pt x="134168" y="0"/>
                </a:lnTo>
              </a:path>
            </a:pathLst>
          </a:custGeom>
          <a:ln w="3635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47636" y="676533"/>
            <a:ext cx="129539" cy="31750"/>
          </a:xfrm>
          <a:custGeom>
            <a:avLst/>
            <a:gdLst/>
            <a:ahLst/>
            <a:cxnLst/>
            <a:rect l="l" t="t" r="r" b="b"/>
            <a:pathLst>
              <a:path w="129540" h="31750">
                <a:moveTo>
                  <a:pt x="0" y="31591"/>
                </a:moveTo>
                <a:lnTo>
                  <a:pt x="129401" y="31591"/>
                </a:lnTo>
                <a:lnTo>
                  <a:pt x="129401" y="0"/>
                </a:lnTo>
                <a:lnTo>
                  <a:pt x="0" y="0"/>
                </a:lnTo>
                <a:lnTo>
                  <a:pt x="0" y="31591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69242" y="940745"/>
            <a:ext cx="134620" cy="951230"/>
          </a:xfrm>
          <a:custGeom>
            <a:avLst/>
            <a:gdLst/>
            <a:ahLst/>
            <a:cxnLst/>
            <a:rect l="l" t="t" r="r" b="b"/>
            <a:pathLst>
              <a:path w="134619" h="951230">
                <a:moveTo>
                  <a:pt x="0" y="950751"/>
                </a:moveTo>
                <a:lnTo>
                  <a:pt x="134168" y="950751"/>
                </a:lnTo>
                <a:lnTo>
                  <a:pt x="134168" y="0"/>
                </a:lnTo>
                <a:lnTo>
                  <a:pt x="0" y="0"/>
                </a:lnTo>
                <a:lnTo>
                  <a:pt x="0" y="950751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71626" y="943128"/>
            <a:ext cx="129539" cy="946150"/>
          </a:xfrm>
          <a:custGeom>
            <a:avLst/>
            <a:gdLst/>
            <a:ahLst/>
            <a:cxnLst/>
            <a:rect l="l" t="t" r="r" b="b"/>
            <a:pathLst>
              <a:path w="129540" h="946150">
                <a:moveTo>
                  <a:pt x="0" y="945984"/>
                </a:moveTo>
                <a:lnTo>
                  <a:pt x="129401" y="945984"/>
                </a:lnTo>
                <a:lnTo>
                  <a:pt x="129401" y="0"/>
                </a:lnTo>
                <a:lnTo>
                  <a:pt x="0" y="0"/>
                </a:lnTo>
                <a:lnTo>
                  <a:pt x="0" y="945984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069242" y="674150"/>
            <a:ext cx="134168" cy="2665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93232" y="924563"/>
            <a:ext cx="134620" cy="967105"/>
          </a:xfrm>
          <a:custGeom>
            <a:avLst/>
            <a:gdLst/>
            <a:ahLst/>
            <a:cxnLst/>
            <a:rect l="l" t="t" r="r" b="b"/>
            <a:pathLst>
              <a:path w="134619" h="967105">
                <a:moveTo>
                  <a:pt x="0" y="966933"/>
                </a:moveTo>
                <a:lnTo>
                  <a:pt x="134168" y="966933"/>
                </a:lnTo>
                <a:lnTo>
                  <a:pt x="134168" y="0"/>
                </a:lnTo>
                <a:lnTo>
                  <a:pt x="0" y="0"/>
                </a:lnTo>
                <a:lnTo>
                  <a:pt x="0" y="966933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95615" y="926946"/>
            <a:ext cx="129539" cy="962660"/>
          </a:xfrm>
          <a:custGeom>
            <a:avLst/>
            <a:gdLst/>
            <a:ahLst/>
            <a:cxnLst/>
            <a:rect l="l" t="t" r="r" b="b"/>
            <a:pathLst>
              <a:path w="129540" h="962660">
                <a:moveTo>
                  <a:pt x="0" y="962166"/>
                </a:moveTo>
                <a:lnTo>
                  <a:pt x="129401" y="962166"/>
                </a:lnTo>
                <a:lnTo>
                  <a:pt x="129401" y="0"/>
                </a:lnTo>
                <a:lnTo>
                  <a:pt x="0" y="0"/>
                </a:lnTo>
                <a:lnTo>
                  <a:pt x="0" y="962166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93232" y="674150"/>
            <a:ext cx="134168" cy="25041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517324" y="900904"/>
            <a:ext cx="134620" cy="990600"/>
          </a:xfrm>
          <a:custGeom>
            <a:avLst/>
            <a:gdLst/>
            <a:ahLst/>
            <a:cxnLst/>
            <a:rect l="l" t="t" r="r" b="b"/>
            <a:pathLst>
              <a:path w="134619" h="990600">
                <a:moveTo>
                  <a:pt x="0" y="990592"/>
                </a:moveTo>
                <a:lnTo>
                  <a:pt x="134168" y="990592"/>
                </a:lnTo>
                <a:lnTo>
                  <a:pt x="134168" y="0"/>
                </a:lnTo>
                <a:lnTo>
                  <a:pt x="0" y="0"/>
                </a:lnTo>
                <a:lnTo>
                  <a:pt x="0" y="990592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519707" y="903288"/>
            <a:ext cx="129539" cy="986155"/>
          </a:xfrm>
          <a:custGeom>
            <a:avLst/>
            <a:gdLst/>
            <a:ahLst/>
            <a:cxnLst/>
            <a:rect l="l" t="t" r="r" b="b"/>
            <a:pathLst>
              <a:path w="129539" h="986155">
                <a:moveTo>
                  <a:pt x="0" y="985825"/>
                </a:moveTo>
                <a:lnTo>
                  <a:pt x="129401" y="985825"/>
                </a:lnTo>
                <a:lnTo>
                  <a:pt x="129401" y="0"/>
                </a:lnTo>
                <a:lnTo>
                  <a:pt x="0" y="0"/>
                </a:lnTo>
                <a:lnTo>
                  <a:pt x="0" y="985825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17324" y="674150"/>
            <a:ext cx="134168" cy="22675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741313" y="887795"/>
            <a:ext cx="134620" cy="1003935"/>
          </a:xfrm>
          <a:custGeom>
            <a:avLst/>
            <a:gdLst/>
            <a:ahLst/>
            <a:cxnLst/>
            <a:rect l="l" t="t" r="r" b="b"/>
            <a:pathLst>
              <a:path w="134619" h="1003935">
                <a:moveTo>
                  <a:pt x="0" y="1003702"/>
                </a:moveTo>
                <a:lnTo>
                  <a:pt x="134168" y="1003702"/>
                </a:lnTo>
                <a:lnTo>
                  <a:pt x="134168" y="0"/>
                </a:lnTo>
                <a:lnTo>
                  <a:pt x="0" y="0"/>
                </a:lnTo>
                <a:lnTo>
                  <a:pt x="0" y="1003702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43697" y="890178"/>
            <a:ext cx="129539" cy="999490"/>
          </a:xfrm>
          <a:custGeom>
            <a:avLst/>
            <a:gdLst/>
            <a:ahLst/>
            <a:cxnLst/>
            <a:rect l="l" t="t" r="r" b="b"/>
            <a:pathLst>
              <a:path w="129539" h="999489">
                <a:moveTo>
                  <a:pt x="0" y="998935"/>
                </a:moveTo>
                <a:lnTo>
                  <a:pt x="129401" y="998935"/>
                </a:lnTo>
                <a:lnTo>
                  <a:pt x="129401" y="0"/>
                </a:lnTo>
                <a:lnTo>
                  <a:pt x="0" y="0"/>
                </a:lnTo>
                <a:lnTo>
                  <a:pt x="0" y="998935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41313" y="674150"/>
            <a:ext cx="134168" cy="21364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65303" y="878065"/>
            <a:ext cx="134620" cy="1013460"/>
          </a:xfrm>
          <a:custGeom>
            <a:avLst/>
            <a:gdLst/>
            <a:ahLst/>
            <a:cxnLst/>
            <a:rect l="l" t="t" r="r" b="b"/>
            <a:pathLst>
              <a:path w="134619" h="1013460">
                <a:moveTo>
                  <a:pt x="0" y="1013431"/>
                </a:moveTo>
                <a:lnTo>
                  <a:pt x="134168" y="1013431"/>
                </a:lnTo>
                <a:lnTo>
                  <a:pt x="134168" y="0"/>
                </a:lnTo>
                <a:lnTo>
                  <a:pt x="0" y="0"/>
                </a:lnTo>
                <a:lnTo>
                  <a:pt x="0" y="1013431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67686" y="880448"/>
            <a:ext cx="129539" cy="1009015"/>
          </a:xfrm>
          <a:custGeom>
            <a:avLst/>
            <a:gdLst/>
            <a:ahLst/>
            <a:cxnLst/>
            <a:rect l="l" t="t" r="r" b="b"/>
            <a:pathLst>
              <a:path w="129539" h="1009014">
                <a:moveTo>
                  <a:pt x="0" y="1008664"/>
                </a:moveTo>
                <a:lnTo>
                  <a:pt x="129401" y="1008664"/>
                </a:lnTo>
                <a:lnTo>
                  <a:pt x="129401" y="0"/>
                </a:lnTo>
                <a:lnTo>
                  <a:pt x="0" y="0"/>
                </a:lnTo>
                <a:lnTo>
                  <a:pt x="0" y="1008664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65303" y="674150"/>
            <a:ext cx="134168" cy="203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89394" y="879396"/>
            <a:ext cx="134620" cy="1012190"/>
          </a:xfrm>
          <a:custGeom>
            <a:avLst/>
            <a:gdLst/>
            <a:ahLst/>
            <a:cxnLst/>
            <a:rect l="l" t="t" r="r" b="b"/>
            <a:pathLst>
              <a:path w="134619" h="1012189">
                <a:moveTo>
                  <a:pt x="0" y="1012100"/>
                </a:moveTo>
                <a:lnTo>
                  <a:pt x="134065" y="1012100"/>
                </a:lnTo>
                <a:lnTo>
                  <a:pt x="134065" y="0"/>
                </a:lnTo>
                <a:lnTo>
                  <a:pt x="0" y="0"/>
                </a:lnTo>
                <a:lnTo>
                  <a:pt x="0" y="1012100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91778" y="881780"/>
            <a:ext cx="129539" cy="1007744"/>
          </a:xfrm>
          <a:custGeom>
            <a:avLst/>
            <a:gdLst/>
            <a:ahLst/>
            <a:cxnLst/>
            <a:rect l="l" t="t" r="r" b="b"/>
            <a:pathLst>
              <a:path w="129539" h="1007744">
                <a:moveTo>
                  <a:pt x="0" y="1007333"/>
                </a:moveTo>
                <a:lnTo>
                  <a:pt x="129298" y="1007333"/>
                </a:lnTo>
                <a:lnTo>
                  <a:pt x="129298" y="0"/>
                </a:lnTo>
                <a:lnTo>
                  <a:pt x="0" y="0"/>
                </a:lnTo>
                <a:lnTo>
                  <a:pt x="0" y="1007333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189394" y="674150"/>
            <a:ext cx="134065" cy="20524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413384" y="901928"/>
            <a:ext cx="134620" cy="989965"/>
          </a:xfrm>
          <a:custGeom>
            <a:avLst/>
            <a:gdLst/>
            <a:ahLst/>
            <a:cxnLst/>
            <a:rect l="l" t="t" r="r" b="b"/>
            <a:pathLst>
              <a:path w="134619" h="989964">
                <a:moveTo>
                  <a:pt x="0" y="989568"/>
                </a:moveTo>
                <a:lnTo>
                  <a:pt x="134168" y="989568"/>
                </a:lnTo>
                <a:lnTo>
                  <a:pt x="134168" y="0"/>
                </a:lnTo>
                <a:lnTo>
                  <a:pt x="0" y="0"/>
                </a:lnTo>
                <a:lnTo>
                  <a:pt x="0" y="989568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415767" y="904312"/>
            <a:ext cx="129539" cy="984885"/>
          </a:xfrm>
          <a:custGeom>
            <a:avLst/>
            <a:gdLst/>
            <a:ahLst/>
            <a:cxnLst/>
            <a:rect l="l" t="t" r="r" b="b"/>
            <a:pathLst>
              <a:path w="129539" h="984885">
                <a:moveTo>
                  <a:pt x="0" y="984801"/>
                </a:moveTo>
                <a:lnTo>
                  <a:pt x="129401" y="984801"/>
                </a:lnTo>
                <a:lnTo>
                  <a:pt x="129401" y="0"/>
                </a:lnTo>
                <a:lnTo>
                  <a:pt x="0" y="0"/>
                </a:lnTo>
                <a:lnTo>
                  <a:pt x="0" y="984801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413384" y="674150"/>
            <a:ext cx="134168" cy="2277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637373" y="984888"/>
            <a:ext cx="134620" cy="906780"/>
          </a:xfrm>
          <a:custGeom>
            <a:avLst/>
            <a:gdLst/>
            <a:ahLst/>
            <a:cxnLst/>
            <a:rect l="l" t="t" r="r" b="b"/>
            <a:pathLst>
              <a:path w="134619" h="906780">
                <a:moveTo>
                  <a:pt x="0" y="906609"/>
                </a:moveTo>
                <a:lnTo>
                  <a:pt x="134168" y="906609"/>
                </a:lnTo>
                <a:lnTo>
                  <a:pt x="134168" y="0"/>
                </a:lnTo>
                <a:lnTo>
                  <a:pt x="0" y="0"/>
                </a:lnTo>
                <a:lnTo>
                  <a:pt x="0" y="90660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639757" y="987271"/>
            <a:ext cx="129539" cy="902335"/>
          </a:xfrm>
          <a:custGeom>
            <a:avLst/>
            <a:gdLst/>
            <a:ahLst/>
            <a:cxnLst/>
            <a:rect l="l" t="t" r="r" b="b"/>
            <a:pathLst>
              <a:path w="129539" h="902335">
                <a:moveTo>
                  <a:pt x="0" y="901842"/>
                </a:moveTo>
                <a:lnTo>
                  <a:pt x="129401" y="901842"/>
                </a:lnTo>
                <a:lnTo>
                  <a:pt x="129401" y="0"/>
                </a:lnTo>
                <a:lnTo>
                  <a:pt x="0" y="0"/>
                </a:lnTo>
                <a:lnTo>
                  <a:pt x="0" y="90184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37373" y="674150"/>
            <a:ext cx="134168" cy="31073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861465" y="1255477"/>
            <a:ext cx="134620" cy="636270"/>
          </a:xfrm>
          <a:custGeom>
            <a:avLst/>
            <a:gdLst/>
            <a:ahLst/>
            <a:cxnLst/>
            <a:rect l="l" t="t" r="r" b="b"/>
            <a:pathLst>
              <a:path w="134619" h="636269">
                <a:moveTo>
                  <a:pt x="0" y="636019"/>
                </a:moveTo>
                <a:lnTo>
                  <a:pt x="134065" y="636019"/>
                </a:lnTo>
                <a:lnTo>
                  <a:pt x="134065" y="0"/>
                </a:lnTo>
                <a:lnTo>
                  <a:pt x="0" y="0"/>
                </a:lnTo>
                <a:lnTo>
                  <a:pt x="0" y="63601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63849" y="1257861"/>
            <a:ext cx="129539" cy="631825"/>
          </a:xfrm>
          <a:custGeom>
            <a:avLst/>
            <a:gdLst/>
            <a:ahLst/>
            <a:cxnLst/>
            <a:rect l="l" t="t" r="r" b="b"/>
            <a:pathLst>
              <a:path w="129539" h="631825">
                <a:moveTo>
                  <a:pt x="0" y="631252"/>
                </a:moveTo>
                <a:lnTo>
                  <a:pt x="129298" y="631252"/>
                </a:lnTo>
                <a:lnTo>
                  <a:pt x="129298" y="0"/>
                </a:lnTo>
                <a:lnTo>
                  <a:pt x="0" y="0"/>
                </a:lnTo>
                <a:lnTo>
                  <a:pt x="0" y="63125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61465" y="972802"/>
            <a:ext cx="134620" cy="283210"/>
          </a:xfrm>
          <a:custGeom>
            <a:avLst/>
            <a:gdLst/>
            <a:ahLst/>
            <a:cxnLst/>
            <a:rect l="l" t="t" r="r" b="b"/>
            <a:pathLst>
              <a:path w="134619" h="283209">
                <a:moveTo>
                  <a:pt x="0" y="282675"/>
                </a:moveTo>
                <a:lnTo>
                  <a:pt x="134065" y="282675"/>
                </a:lnTo>
                <a:lnTo>
                  <a:pt x="134065" y="0"/>
                </a:lnTo>
                <a:lnTo>
                  <a:pt x="0" y="0"/>
                </a:lnTo>
                <a:lnTo>
                  <a:pt x="0" y="282675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63849" y="975186"/>
            <a:ext cx="129539" cy="278130"/>
          </a:xfrm>
          <a:custGeom>
            <a:avLst/>
            <a:gdLst/>
            <a:ahLst/>
            <a:cxnLst/>
            <a:rect l="l" t="t" r="r" b="b"/>
            <a:pathLst>
              <a:path w="129539" h="278130">
                <a:moveTo>
                  <a:pt x="0" y="277908"/>
                </a:moveTo>
                <a:lnTo>
                  <a:pt x="129298" y="277908"/>
                </a:lnTo>
                <a:lnTo>
                  <a:pt x="129298" y="0"/>
                </a:lnTo>
                <a:lnTo>
                  <a:pt x="0" y="0"/>
                </a:lnTo>
                <a:lnTo>
                  <a:pt x="0" y="277908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61465" y="674150"/>
            <a:ext cx="134065" cy="29865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85455" y="1491757"/>
            <a:ext cx="134620" cy="400050"/>
          </a:xfrm>
          <a:custGeom>
            <a:avLst/>
            <a:gdLst/>
            <a:ahLst/>
            <a:cxnLst/>
            <a:rect l="l" t="t" r="r" b="b"/>
            <a:pathLst>
              <a:path w="134619" h="400050">
                <a:moveTo>
                  <a:pt x="0" y="399739"/>
                </a:moveTo>
                <a:lnTo>
                  <a:pt x="134168" y="399739"/>
                </a:lnTo>
                <a:lnTo>
                  <a:pt x="134168" y="0"/>
                </a:lnTo>
                <a:lnTo>
                  <a:pt x="0" y="0"/>
                </a:lnTo>
                <a:lnTo>
                  <a:pt x="0" y="39973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087838" y="1494140"/>
            <a:ext cx="129539" cy="394970"/>
          </a:xfrm>
          <a:custGeom>
            <a:avLst/>
            <a:gdLst/>
            <a:ahLst/>
            <a:cxnLst/>
            <a:rect l="l" t="t" r="r" b="b"/>
            <a:pathLst>
              <a:path w="129539" h="394969">
                <a:moveTo>
                  <a:pt x="0" y="394972"/>
                </a:moveTo>
                <a:lnTo>
                  <a:pt x="129401" y="394972"/>
                </a:lnTo>
                <a:lnTo>
                  <a:pt x="129401" y="0"/>
                </a:lnTo>
                <a:lnTo>
                  <a:pt x="0" y="0"/>
                </a:lnTo>
                <a:lnTo>
                  <a:pt x="0" y="39497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085455" y="946890"/>
            <a:ext cx="134620" cy="545465"/>
          </a:xfrm>
          <a:custGeom>
            <a:avLst/>
            <a:gdLst/>
            <a:ahLst/>
            <a:cxnLst/>
            <a:rect l="l" t="t" r="r" b="b"/>
            <a:pathLst>
              <a:path w="134619" h="545465">
                <a:moveTo>
                  <a:pt x="0" y="544866"/>
                </a:moveTo>
                <a:lnTo>
                  <a:pt x="134168" y="544866"/>
                </a:lnTo>
                <a:lnTo>
                  <a:pt x="134168" y="0"/>
                </a:lnTo>
                <a:lnTo>
                  <a:pt x="0" y="0"/>
                </a:lnTo>
                <a:lnTo>
                  <a:pt x="0" y="544866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87838" y="949274"/>
            <a:ext cx="129539" cy="540385"/>
          </a:xfrm>
          <a:custGeom>
            <a:avLst/>
            <a:gdLst/>
            <a:ahLst/>
            <a:cxnLst/>
            <a:rect l="l" t="t" r="r" b="b"/>
            <a:pathLst>
              <a:path w="129539" h="540385">
                <a:moveTo>
                  <a:pt x="0" y="540099"/>
                </a:moveTo>
                <a:lnTo>
                  <a:pt x="129401" y="540099"/>
                </a:lnTo>
                <a:lnTo>
                  <a:pt x="129401" y="0"/>
                </a:lnTo>
                <a:lnTo>
                  <a:pt x="0" y="0"/>
                </a:lnTo>
                <a:lnTo>
                  <a:pt x="0" y="540099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085455" y="674150"/>
            <a:ext cx="134168" cy="2727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309444" y="1741146"/>
            <a:ext cx="134620" cy="150495"/>
          </a:xfrm>
          <a:custGeom>
            <a:avLst/>
            <a:gdLst/>
            <a:ahLst/>
            <a:cxnLst/>
            <a:rect l="l" t="t" r="r" b="b"/>
            <a:pathLst>
              <a:path w="134620" h="150494">
                <a:moveTo>
                  <a:pt x="0" y="150350"/>
                </a:moveTo>
                <a:lnTo>
                  <a:pt x="134168" y="150350"/>
                </a:lnTo>
                <a:lnTo>
                  <a:pt x="134168" y="0"/>
                </a:lnTo>
                <a:lnTo>
                  <a:pt x="0" y="0"/>
                </a:lnTo>
                <a:lnTo>
                  <a:pt x="0" y="150350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311828" y="1743530"/>
            <a:ext cx="129539" cy="146050"/>
          </a:xfrm>
          <a:custGeom>
            <a:avLst/>
            <a:gdLst/>
            <a:ahLst/>
            <a:cxnLst/>
            <a:rect l="l" t="t" r="r" b="b"/>
            <a:pathLst>
              <a:path w="129539" h="146050">
                <a:moveTo>
                  <a:pt x="0" y="145583"/>
                </a:moveTo>
                <a:lnTo>
                  <a:pt x="129401" y="145583"/>
                </a:lnTo>
                <a:lnTo>
                  <a:pt x="129401" y="0"/>
                </a:lnTo>
                <a:lnTo>
                  <a:pt x="0" y="0"/>
                </a:lnTo>
                <a:lnTo>
                  <a:pt x="0" y="145583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309444" y="945661"/>
            <a:ext cx="134620" cy="795655"/>
          </a:xfrm>
          <a:custGeom>
            <a:avLst/>
            <a:gdLst/>
            <a:ahLst/>
            <a:cxnLst/>
            <a:rect l="l" t="t" r="r" b="b"/>
            <a:pathLst>
              <a:path w="134620" h="795655">
                <a:moveTo>
                  <a:pt x="0" y="795485"/>
                </a:moveTo>
                <a:lnTo>
                  <a:pt x="134168" y="795485"/>
                </a:lnTo>
                <a:lnTo>
                  <a:pt x="134168" y="0"/>
                </a:lnTo>
                <a:lnTo>
                  <a:pt x="0" y="0"/>
                </a:lnTo>
                <a:lnTo>
                  <a:pt x="0" y="795485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311828" y="948045"/>
            <a:ext cx="129539" cy="791210"/>
          </a:xfrm>
          <a:custGeom>
            <a:avLst/>
            <a:gdLst/>
            <a:ahLst/>
            <a:cxnLst/>
            <a:rect l="l" t="t" r="r" b="b"/>
            <a:pathLst>
              <a:path w="129539" h="791210">
                <a:moveTo>
                  <a:pt x="0" y="790718"/>
                </a:moveTo>
                <a:lnTo>
                  <a:pt x="129401" y="790718"/>
                </a:lnTo>
                <a:lnTo>
                  <a:pt x="129401" y="0"/>
                </a:lnTo>
                <a:lnTo>
                  <a:pt x="0" y="0"/>
                </a:lnTo>
                <a:lnTo>
                  <a:pt x="0" y="790718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309444" y="674150"/>
            <a:ext cx="134168" cy="271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34948" y="590678"/>
            <a:ext cx="0" cy="1301115"/>
          </a:xfrm>
          <a:custGeom>
            <a:avLst/>
            <a:gdLst/>
            <a:ahLst/>
            <a:cxnLst/>
            <a:rect l="l" t="t" r="r" b="b"/>
            <a:pathLst>
              <a:path h="1301114">
                <a:moveTo>
                  <a:pt x="0" y="1300818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01867" y="189149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572977" y="1821268"/>
            <a:ext cx="118110" cy="140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0.0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01867" y="164804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572977" y="1577819"/>
            <a:ext cx="118110" cy="140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0.2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01867" y="14045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572977" y="1334370"/>
            <a:ext cx="118110" cy="140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0.4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01867" y="116104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572977" y="1090818"/>
            <a:ext cx="118110" cy="140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0.6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01867" y="9175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572977" y="847369"/>
            <a:ext cx="118110" cy="140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0.8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01867" y="67414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572977" y="603920"/>
            <a:ext cx="118110" cy="140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1.0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30308" y="631640"/>
            <a:ext cx="118110" cy="121983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"/>
                <a:cs typeface="Arial"/>
              </a:rPr>
              <a:t>Share of pre-tax national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income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34948" y="1891497"/>
            <a:ext cx="2819400" cy="0"/>
          </a:xfrm>
          <a:custGeom>
            <a:avLst/>
            <a:gdLst/>
            <a:ahLst/>
            <a:cxnLst/>
            <a:rect l="l" t="t" r="r" b="b"/>
            <a:pathLst>
              <a:path w="2819400">
                <a:moveTo>
                  <a:pt x="0" y="0"/>
                </a:moveTo>
                <a:lnTo>
                  <a:pt x="2818866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862889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P10-P20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86878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P20-P30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310868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P30-P40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534959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P40-P50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758949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P50-P60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982938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P60-P70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2207030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P70-P80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2431020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P80-P90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2655009" y="1912268"/>
            <a:ext cx="99695" cy="2825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-5" dirty="0">
                <a:latin typeface="Arial"/>
                <a:cs typeface="Arial"/>
              </a:rPr>
              <a:t>P90-P99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2879101" y="1912334"/>
            <a:ext cx="99695" cy="33782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5" dirty="0">
                <a:latin typeface="Arial"/>
                <a:cs typeface="Arial"/>
              </a:rPr>
              <a:t>P99-P99.9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103091" y="1912456"/>
            <a:ext cx="99695" cy="429259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5" dirty="0">
                <a:latin typeface="Arial"/>
                <a:cs typeface="Arial"/>
              </a:rPr>
              <a:t>P99.9-P99.99</a:t>
            </a:r>
            <a:endParaRPr sz="5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327080" y="1912445"/>
            <a:ext cx="99695" cy="4114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500" spc="5" dirty="0">
                <a:latin typeface="Arial"/>
                <a:cs typeface="Arial"/>
              </a:rPr>
              <a:t>P99.99-P100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2058160" y="477608"/>
            <a:ext cx="172720" cy="10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2016</a:t>
            </a:r>
            <a:endParaRPr sz="500">
              <a:latin typeface="Arial"/>
              <a:cs typeface="Arial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66009" y="2416215"/>
            <a:ext cx="2757170" cy="265430"/>
          </a:xfrm>
          <a:custGeom>
            <a:avLst/>
            <a:gdLst/>
            <a:ahLst/>
            <a:cxnLst/>
            <a:rect l="l" t="t" r="r" b="b"/>
            <a:pathLst>
              <a:path w="2757170" h="265430">
                <a:moveTo>
                  <a:pt x="0" y="265310"/>
                </a:moveTo>
                <a:lnTo>
                  <a:pt x="2756847" y="265310"/>
                </a:lnTo>
                <a:lnTo>
                  <a:pt x="2756847" y="0"/>
                </a:lnTo>
                <a:lnTo>
                  <a:pt x="0" y="0"/>
                </a:lnTo>
                <a:lnTo>
                  <a:pt x="0" y="265310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99369" y="249095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5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008B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01753" y="2451959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954139" y="249095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956523" y="2451959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789567" y="249095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791951" y="2451959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99369" y="2606788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5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01753" y="2567795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956523" y="2567795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>
            <a:off x="3112801" y="2435237"/>
            <a:ext cx="421005" cy="10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Mixed</a:t>
            </a:r>
            <a:r>
              <a:rPr sz="500" spc="-4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income</a:t>
            </a:r>
            <a:endParaRPr sz="5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122602" y="2398796"/>
            <a:ext cx="792480" cy="2571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>
              <a:lnSpc>
                <a:spcPct val="152000"/>
              </a:lnSpc>
              <a:spcBef>
                <a:spcPts val="95"/>
              </a:spcBef>
            </a:pPr>
            <a:r>
              <a:rPr sz="500" spc="5" dirty="0">
                <a:latin typeface="Arial"/>
                <a:cs typeface="Arial"/>
              </a:rPr>
              <a:t>Labor and pension income  Retained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earnings</a:t>
            </a:r>
            <a:endParaRPr sz="5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277372" y="2398796"/>
            <a:ext cx="450215" cy="2571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>
              <a:lnSpc>
                <a:spcPct val="152000"/>
              </a:lnSpc>
              <a:spcBef>
                <a:spcPts val="95"/>
              </a:spcBef>
            </a:pPr>
            <a:r>
              <a:rPr sz="500" spc="5" dirty="0">
                <a:latin typeface="Arial"/>
                <a:cs typeface="Arial"/>
              </a:rPr>
              <a:t>Capital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income  Other</a:t>
            </a:r>
            <a:r>
              <a:rPr sz="500" spc="-2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income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597871" y="1020681"/>
            <a:ext cx="1398905" cy="61247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 marR="50165">
              <a:lnSpc>
                <a:spcPct val="101499"/>
              </a:lnSpc>
              <a:spcBef>
                <a:spcPts val="80"/>
              </a:spcBef>
            </a:pPr>
            <a:r>
              <a:rPr lang="fr-CH" sz="900" spc="-5" dirty="0">
                <a:latin typeface="Arial"/>
                <a:cs typeface="Arial"/>
              </a:rPr>
              <a:t>Sources de revenus par niveau de revenu</a:t>
            </a:r>
            <a:endParaRPr sz="900" dirty="0">
              <a:latin typeface="Arial"/>
              <a:cs typeface="Arial"/>
            </a:endParaRPr>
          </a:p>
          <a:p>
            <a:pPr marL="314960" marR="30480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Le t</a:t>
            </a:r>
            <a:r>
              <a:rPr sz="900" spc="-35" dirty="0">
                <a:latin typeface="Arial"/>
                <a:cs typeface="Arial"/>
              </a:rPr>
              <a:t>op 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vit des revenus du capital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2172284" y="2820351"/>
            <a:ext cx="3247390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Baselgia </a:t>
            </a:r>
            <a:r>
              <a:rPr sz="800" spc="-10" dirty="0">
                <a:latin typeface="Arial"/>
                <a:cs typeface="Arial"/>
              </a:rPr>
              <a:t>et </a:t>
            </a:r>
            <a:r>
              <a:rPr sz="800" spc="-5" dirty="0">
                <a:latin typeface="Arial"/>
                <a:cs typeface="Arial"/>
              </a:rPr>
              <a:t>al. DINA-Switzerland (</a:t>
            </a:r>
            <a:r>
              <a:rPr lang="fr-CH" sz="800" i="1" spc="-5" dirty="0">
                <a:latin typeface="Arial"/>
                <a:cs typeface="Arial"/>
              </a:rPr>
              <a:t>projet de recherche en cours)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21</a:t>
            </a:r>
          </a:p>
        </p:txBody>
      </p:sp>
    </p:spTree>
  </p:cSld>
  <p:clrMapOvr>
    <a:masterClrMapping/>
  </p:clrMapOvr>
  <p:transition>
    <p:cut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4064610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L’impôt sur la fortune comme « impôt de dernier recours » pour les riches</a:t>
            </a:r>
            <a:endParaRPr spc="-5" dirty="0"/>
          </a:p>
        </p:txBody>
      </p:sp>
      <p:sp>
        <p:nvSpPr>
          <p:cNvPr id="3" name="object 3"/>
          <p:cNvSpPr txBox="1"/>
          <p:nvPr/>
        </p:nvSpPr>
        <p:spPr>
          <a:xfrm>
            <a:off x="458495" y="635168"/>
            <a:ext cx="3333750" cy="1835150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784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79070" algn="l"/>
              </a:tabLst>
            </a:pPr>
            <a:r>
              <a:rPr lang="fr-CH" sz="900" spc="-5" dirty="0">
                <a:latin typeface="Arial"/>
                <a:cs typeface="Arial"/>
              </a:rPr>
              <a:t>Les riches perçoivent peu de revenus du travail</a:t>
            </a:r>
            <a:endParaRPr sz="900" dirty="0">
              <a:latin typeface="Arial"/>
              <a:cs typeface="Arial"/>
            </a:endParaRPr>
          </a:p>
          <a:p>
            <a:pPr marL="1784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79070" algn="l"/>
              </a:tabLst>
            </a:pPr>
            <a:r>
              <a:rPr lang="fr-CH" sz="900" spc="-5" dirty="0">
                <a:latin typeface="Arial"/>
                <a:cs typeface="Arial"/>
              </a:rPr>
              <a:t>Revenus du capital typiquement</a:t>
            </a:r>
            <a:endParaRPr sz="900" dirty="0">
              <a:latin typeface="Arial"/>
              <a:cs typeface="Arial"/>
            </a:endParaRPr>
          </a:p>
          <a:p>
            <a:pPr marL="311150" lvl="1" indent="-133350">
              <a:lnSpc>
                <a:spcPct val="100000"/>
              </a:lnSpc>
              <a:spcBef>
                <a:spcPts val="15"/>
              </a:spcBef>
              <a:buAutoNum type="alphaLcParenR"/>
              <a:tabLst>
                <a:tab pos="311785" algn="l"/>
              </a:tabLst>
            </a:pPr>
            <a:r>
              <a:rPr lang="fr-CH" sz="900" spc="-5" dirty="0">
                <a:latin typeface="Arial"/>
                <a:cs typeface="Arial"/>
              </a:rPr>
              <a:t>Moins taxés</a:t>
            </a:r>
            <a:endParaRPr sz="900" dirty="0">
              <a:latin typeface="Arial"/>
              <a:cs typeface="Arial"/>
            </a:endParaRPr>
          </a:p>
          <a:p>
            <a:pPr marL="311150" lvl="1" indent="-133350">
              <a:lnSpc>
                <a:spcPct val="100000"/>
              </a:lnSpc>
              <a:spcBef>
                <a:spcPts val="15"/>
              </a:spcBef>
              <a:buAutoNum type="alphaLcParenR"/>
              <a:tabLst>
                <a:tab pos="311785" algn="l"/>
              </a:tabLst>
            </a:pPr>
            <a:r>
              <a:rPr lang="fr-CH" sz="900" spc="-5" dirty="0">
                <a:latin typeface="Arial"/>
                <a:cs typeface="Arial"/>
              </a:rPr>
              <a:t>pas du tout imposés grâce à des constructions de sociétés</a:t>
            </a:r>
            <a:endParaRPr sz="900" dirty="0">
              <a:latin typeface="Arial"/>
              <a:cs typeface="Arial"/>
            </a:endParaRPr>
          </a:p>
          <a:p>
            <a:pPr marL="174625">
              <a:lnSpc>
                <a:spcPct val="100000"/>
              </a:lnSpc>
              <a:spcBef>
                <a:spcPts val="15"/>
              </a:spcBef>
            </a:pPr>
            <a:r>
              <a:rPr sz="900" spc="-5" dirty="0">
                <a:latin typeface="Arial"/>
                <a:cs typeface="Arial"/>
              </a:rPr>
              <a:t>(</a:t>
            </a:r>
            <a:r>
              <a:rPr lang="fr-CH" sz="900" spc="-5" dirty="0">
                <a:latin typeface="Arial"/>
                <a:cs typeface="Arial"/>
              </a:rPr>
              <a:t>on ne sait pas si, quand et où ils seront taxés un jour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400" dirty="0">
              <a:latin typeface="Arial"/>
              <a:cs typeface="Arial"/>
            </a:endParaRPr>
          </a:p>
          <a:p>
            <a:pPr marL="178435" indent="-128270">
              <a:lnSpc>
                <a:spcPct val="100000"/>
              </a:lnSpc>
              <a:buFont typeface="Lucida Sans Unicode"/>
              <a:buChar char="•"/>
              <a:tabLst>
                <a:tab pos="179070" algn="l"/>
              </a:tabLst>
            </a:pPr>
            <a:r>
              <a:rPr lang="fr-CH" sz="900" spc="-5" dirty="0">
                <a:latin typeface="Arial"/>
                <a:cs typeface="Arial"/>
              </a:rPr>
              <a:t>-L’impôt sur la fortune s’engouffre ici dans la brèche</a:t>
            </a:r>
            <a:endParaRPr lang="de-DE" sz="9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buFont typeface="Lucida Sans Unicode"/>
              <a:buChar char="•"/>
            </a:pPr>
            <a:endParaRPr lang="de-DE" sz="1400" dirty="0">
              <a:latin typeface="Arial"/>
              <a:cs typeface="Arial"/>
            </a:endParaRPr>
          </a:p>
          <a:p>
            <a:pPr marL="178435" indent="-128270">
              <a:lnSpc>
                <a:spcPct val="100000"/>
              </a:lnSpc>
              <a:buFont typeface="Lucida Sans Unicode"/>
              <a:buChar char="•"/>
              <a:tabLst>
                <a:tab pos="179070" algn="l"/>
              </a:tabLst>
            </a:pPr>
            <a:r>
              <a:rPr sz="900" spc="-5" dirty="0">
                <a:latin typeface="Arial"/>
                <a:cs typeface="Arial"/>
              </a:rPr>
              <a:t>2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lang="fr-CH" sz="900" spc="-10" dirty="0">
                <a:latin typeface="Arial"/>
                <a:cs typeface="Arial"/>
              </a:rPr>
              <a:t>exemples</a:t>
            </a:r>
            <a:r>
              <a:rPr sz="900" spc="-7" baseline="37037" dirty="0">
                <a:latin typeface="Arial"/>
                <a:cs typeface="Arial"/>
              </a:rPr>
              <a:t>1</a:t>
            </a:r>
            <a:endParaRPr sz="900" baseline="37037" dirty="0">
              <a:latin typeface="Arial"/>
              <a:cs typeface="Arial"/>
            </a:endParaRPr>
          </a:p>
          <a:p>
            <a:pPr marL="455295" indent="-165100">
              <a:lnSpc>
                <a:spcPct val="100000"/>
              </a:lnSpc>
              <a:spcBef>
                <a:spcPts val="415"/>
              </a:spcBef>
              <a:buAutoNum type="arabicPeriod"/>
              <a:tabLst>
                <a:tab pos="455930" algn="l"/>
              </a:tabLst>
            </a:pPr>
            <a:r>
              <a:rPr lang="fr-CH" sz="900" spc="-5" dirty="0">
                <a:latin typeface="Arial"/>
                <a:cs typeface="Arial"/>
              </a:rPr>
              <a:t>Millionnaire modèle et entrepreneur</a:t>
            </a:r>
            <a:endParaRPr sz="900" dirty="0">
              <a:latin typeface="Arial"/>
              <a:cs typeface="Arial"/>
            </a:endParaRPr>
          </a:p>
          <a:p>
            <a:pPr marL="455295" indent="-165100">
              <a:lnSpc>
                <a:spcPct val="100000"/>
              </a:lnSpc>
              <a:spcBef>
                <a:spcPts val="15"/>
              </a:spcBef>
              <a:buAutoNum type="arabicPeriod"/>
              <a:tabLst>
                <a:tab pos="455930" algn="l"/>
              </a:tabLst>
            </a:pPr>
            <a:r>
              <a:rPr lang="fr-CH" sz="900" spc="-5" dirty="0">
                <a:latin typeface="Arial"/>
                <a:cs typeface="Arial"/>
              </a:rPr>
              <a:t>Héritiers du groupe pharmaceutique Roche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59994" y="2786202"/>
            <a:ext cx="2016125" cy="0"/>
          </a:xfrm>
          <a:custGeom>
            <a:avLst/>
            <a:gdLst/>
            <a:ahLst/>
            <a:cxnLst/>
            <a:rect l="l" t="t" r="r" b="b"/>
            <a:pathLst>
              <a:path w="2016125">
                <a:moveTo>
                  <a:pt x="0" y="0"/>
                </a:moveTo>
                <a:lnTo>
                  <a:pt x="2015972" y="0"/>
                </a:lnTo>
              </a:path>
            </a:pathLst>
          </a:custGeom>
          <a:ln w="50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45173" y="2794716"/>
            <a:ext cx="67945" cy="1168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00" spc="-5" dirty="0">
                <a:latin typeface="Arial"/>
                <a:cs typeface="Arial"/>
              </a:rPr>
              <a:t>1</a:t>
            </a:r>
            <a:endParaRPr sz="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7001" y="2830428"/>
            <a:ext cx="83248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600" spc="-5" dirty="0">
                <a:latin typeface="Arial"/>
                <a:cs typeface="Arial"/>
              </a:rPr>
              <a:t>Source </a:t>
            </a:r>
            <a:r>
              <a:rPr sz="600" spc="-5" dirty="0">
                <a:latin typeface="Arial"/>
                <a:cs typeface="Arial"/>
              </a:rPr>
              <a:t>: </a:t>
            </a:r>
            <a:r>
              <a:rPr sz="600" dirty="0">
                <a:latin typeface="Arial"/>
                <a:cs typeface="Arial"/>
              </a:rPr>
              <a:t>Martínez</a:t>
            </a:r>
            <a:r>
              <a:rPr sz="600" spc="20" dirty="0">
                <a:latin typeface="Arial"/>
                <a:cs typeface="Arial"/>
              </a:rPr>
              <a:t> </a:t>
            </a:r>
            <a:r>
              <a:rPr sz="600" spc="-5" dirty="0">
                <a:latin typeface="Arial"/>
                <a:cs typeface="Arial"/>
              </a:rPr>
              <a:t>(2024)</a:t>
            </a:r>
            <a:endParaRPr sz="600" dirty="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22</a:t>
            </a:r>
          </a:p>
        </p:txBody>
      </p:sp>
    </p:spTree>
  </p:cSld>
  <p:clrMapOvr>
    <a:masterClrMapping/>
  </p:clrMapOvr>
  <p:transition>
    <p:cut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661770"/>
            <a:ext cx="2920480" cy="215315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9070" indent="-167005">
              <a:lnSpc>
                <a:spcPts val="131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lang="fr-CH" sz="1100" spc="-10" dirty="0">
                <a:latin typeface="Arial"/>
                <a:cs typeface="Arial"/>
              </a:rPr>
              <a:t>Inégalités </a:t>
            </a:r>
            <a:r>
              <a:rPr lang="fr-CH" sz="1100" spc="-10">
                <a:latin typeface="Arial"/>
                <a:cs typeface="Arial"/>
              </a:rPr>
              <a:t>en Suisse (dia 3)</a:t>
            </a:r>
            <a:endParaRPr lang="fr-CH" sz="1100" dirty="0">
              <a:latin typeface="Arial"/>
              <a:cs typeface="Arial"/>
            </a:endParaRPr>
          </a:p>
          <a:p>
            <a:pPr marL="187325" marR="916940">
              <a:lnSpc>
                <a:spcPts val="1100"/>
              </a:lnSpc>
              <a:spcBef>
                <a:spcPts val="5"/>
              </a:spcBef>
            </a:pPr>
            <a:r>
              <a:rPr lang="fr-CH" sz="900" spc="-5" dirty="0">
                <a:latin typeface="Arial"/>
                <a:cs typeface="Arial"/>
              </a:rPr>
              <a:t>La répartition des revenus (dia 4)  </a:t>
            </a:r>
            <a:br>
              <a:rPr lang="fr-CH" sz="900" spc="-5" dirty="0">
                <a:latin typeface="Arial"/>
                <a:cs typeface="Arial"/>
              </a:rPr>
            </a:br>
            <a:r>
              <a:rPr lang="fr-CH" sz="900" spc="-5" dirty="0">
                <a:latin typeface="Arial"/>
                <a:cs typeface="Arial"/>
              </a:rPr>
              <a:t>La répartition des fortunes (dia 7) </a:t>
            </a:r>
            <a:br>
              <a:rPr lang="fr-CH" sz="900" spc="-5" dirty="0">
                <a:latin typeface="Arial"/>
                <a:cs typeface="Arial"/>
              </a:rPr>
            </a:br>
            <a:r>
              <a:rPr lang="fr-CH" sz="900" spc="-5" dirty="0">
                <a:latin typeface="Arial"/>
                <a:cs typeface="Arial"/>
              </a:rPr>
              <a:t>Les super-riches (dia 14)</a:t>
            </a:r>
            <a:endParaRPr lang="fr-CH" sz="9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L’impôt sur la fortune en Suisse (dia 19)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5" dirty="0">
                <a:latin typeface="Arial"/>
                <a:cs typeface="Arial"/>
              </a:rPr>
              <a:t>Héritages (dia 39)</a:t>
            </a:r>
            <a:endParaRPr lang="fr-CH" sz="1100" dirty="0">
              <a:latin typeface="Arial"/>
              <a:cs typeface="Arial"/>
            </a:endParaRPr>
          </a:p>
          <a:p>
            <a:pPr marL="179070" indent="-167005">
              <a:spcBef>
                <a:spcPts val="1120"/>
              </a:spcBef>
              <a:buFontTx/>
              <a:buAutoNum type="arabicPeriod" startAt="2"/>
              <a:tabLst>
                <a:tab pos="179705" algn="l"/>
              </a:tabLst>
            </a:pPr>
            <a:r>
              <a:rPr lang="fr-CH" sz="1100" spc="-5" dirty="0">
                <a:latin typeface="Arial"/>
                <a:cs typeface="Arial"/>
              </a:rPr>
              <a:t>Mobilité intergénérationnelle (dia 56)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spcBef>
                <a:spcPts val="1125"/>
              </a:spcBef>
              <a:buFontTx/>
              <a:buAutoNum type="arabicPeriod" startAt="2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Sujets de discussion (dia 62)</a:t>
            </a:r>
            <a:endParaRPr lang="fr-CH"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5"/>
              </a:spcBef>
              <a:buAutoNum type="arabicPeriod" startAt="2"/>
              <a:tabLst>
                <a:tab pos="183515" algn="l"/>
              </a:tabLst>
            </a:pPr>
            <a:endParaRPr lang="fr-CH" sz="11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49494" y="3061196"/>
            <a:ext cx="482600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2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Exemple </a:t>
            </a:r>
            <a:r>
              <a:rPr spc="-5" dirty="0"/>
              <a:t>1</a:t>
            </a:r>
            <a:r>
              <a:rPr lang="fr-CH" spc="-5" dirty="0"/>
              <a:t> </a:t>
            </a:r>
            <a:r>
              <a:rPr spc="-5" dirty="0"/>
              <a:t>: </a:t>
            </a:r>
            <a:r>
              <a:rPr lang="fr-CH" spc="-5" dirty="0"/>
              <a:t>modèle fictif de millionnaire et d’entrepreneur</a:t>
            </a:r>
            <a:r>
              <a:rPr spc="-15" dirty="0"/>
              <a:t>, </a:t>
            </a:r>
            <a:r>
              <a:rPr lang="fr-CH" spc="-15" dirty="0"/>
              <a:t>canton de Zoug</a:t>
            </a:r>
            <a:endParaRPr spc="-5" dirty="0"/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84134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lang="fr-CH" sz="900" spc="-5" dirty="0">
                <a:latin typeface="Arial"/>
                <a:cs typeface="Arial"/>
              </a:rPr>
              <a:t>Optimisation fiscale simple</a:t>
            </a:r>
            <a:endParaRPr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sz="900" spc="-5" dirty="0">
                <a:latin typeface="Arial"/>
                <a:cs typeface="Arial"/>
              </a:rPr>
              <a:t>Holding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lang="fr-CH" sz="900" spc="-20" dirty="0">
                <a:latin typeface="Arial"/>
                <a:cs typeface="Arial"/>
              </a:rPr>
              <a:t>SA</a:t>
            </a:r>
            <a:endParaRPr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Imposition privilégiée des dividendes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1314450" cy="4668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200"/>
              </a:lnSpc>
              <a:spcBef>
                <a:spcPts val="80"/>
              </a:spcBef>
            </a:pPr>
            <a:r>
              <a:rPr lang="fr-CH" sz="1000" spc="-15" dirty="0">
                <a:latin typeface="Arial"/>
                <a:cs typeface="Arial"/>
              </a:rPr>
              <a:t>Fortune</a:t>
            </a:r>
            <a:r>
              <a:rPr sz="1000" spc="-15" dirty="0">
                <a:latin typeface="Arial"/>
                <a:cs typeface="Arial"/>
              </a:rPr>
              <a:t>  </a:t>
            </a:r>
            <a:br>
              <a:rPr lang="fr-CH" sz="1000" spc="-15" dirty="0">
                <a:latin typeface="Arial"/>
                <a:cs typeface="Arial"/>
              </a:rPr>
            </a:br>
            <a:r>
              <a:rPr lang="fr-CH" sz="1000" spc="-15" dirty="0">
                <a:latin typeface="Arial"/>
                <a:cs typeface="Arial"/>
              </a:rPr>
              <a:t>Revenu d’activité</a:t>
            </a:r>
            <a:br>
              <a:rPr lang="fr-CH" sz="1000" spc="-15" dirty="0">
                <a:latin typeface="Arial"/>
                <a:cs typeface="Arial"/>
              </a:rPr>
            </a:br>
            <a:r>
              <a:rPr lang="fr-CH" sz="1000" spc="-15" dirty="0">
                <a:latin typeface="Arial"/>
                <a:cs typeface="Arial"/>
              </a:rPr>
              <a:t>Total revenu brut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48577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sz="1000" spc="-5" dirty="0">
                <a:latin typeface="Arial"/>
                <a:cs typeface="Arial"/>
              </a:rPr>
              <a:t>83.2 M</a:t>
            </a:r>
            <a:r>
              <a:rPr sz="1000" spc="-9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  </a:t>
            </a:r>
            <a:r>
              <a:rPr sz="1000" spc="-5" dirty="0">
                <a:latin typeface="Arial"/>
                <a:cs typeface="Arial"/>
              </a:rPr>
              <a:t>650 K</a:t>
            </a:r>
            <a:r>
              <a:rPr sz="1000" spc="-7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sz="1000" spc="-5" dirty="0">
                <a:latin typeface="Arial"/>
                <a:cs typeface="Arial"/>
              </a:rPr>
              <a:t>6.3 M</a:t>
            </a:r>
            <a:r>
              <a:rPr sz="1000" spc="-95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Exemple 1 : modèle fictif de millionnaire et d’entrepreneur</a:t>
            </a:r>
            <a:r>
              <a:rPr lang="fr-CH" spc="-15" dirty="0"/>
              <a:t>, canton de Zoug</a:t>
            </a:r>
            <a:endParaRPr spc="-5" dirty="0"/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lang="fr-CH" sz="900" spc="-5" dirty="0">
                <a:latin typeface="Arial"/>
                <a:cs typeface="Arial"/>
              </a:rPr>
              <a:t>Optimisation fiscale simple</a:t>
            </a:r>
            <a:endParaRPr lang="fr-CH"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Holding</a:t>
            </a:r>
            <a:r>
              <a:rPr lang="fr-CH" sz="900" spc="-10" dirty="0">
                <a:latin typeface="Arial"/>
                <a:cs typeface="Arial"/>
              </a:rPr>
              <a:t> </a:t>
            </a:r>
            <a:r>
              <a:rPr lang="fr-CH" sz="900" spc="-20" dirty="0">
                <a:latin typeface="Arial"/>
                <a:cs typeface="Arial"/>
              </a:rPr>
              <a:t>SA</a:t>
            </a:r>
            <a:endParaRPr lang="fr-CH"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Imposition privilégiée des dividendes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2585085" cy="720197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1275715">
              <a:lnSpc>
                <a:spcPct val="101200"/>
              </a:lnSpc>
              <a:spcBef>
                <a:spcPts val="80"/>
              </a:spcBef>
            </a:pPr>
            <a:r>
              <a:rPr lang="fr-CH" sz="1000" spc="-15" dirty="0">
                <a:latin typeface="Arial"/>
                <a:cs typeface="Arial"/>
              </a:rPr>
              <a:t>Fortune</a:t>
            </a:r>
            <a:r>
              <a:rPr sz="1000" spc="-15" dirty="0">
                <a:latin typeface="Arial"/>
                <a:cs typeface="Arial"/>
              </a:rPr>
              <a:t>  </a:t>
            </a:r>
            <a:br>
              <a:rPr lang="fr-CH" sz="1000" spc="-15" dirty="0">
                <a:latin typeface="Arial"/>
                <a:cs typeface="Arial"/>
              </a:rPr>
            </a:br>
            <a:r>
              <a:rPr lang="fr-CH" sz="1000" spc="-15" dirty="0">
                <a:latin typeface="Arial"/>
                <a:cs typeface="Arial"/>
              </a:rPr>
              <a:t>Revenu d’activité</a:t>
            </a:r>
            <a:r>
              <a:rPr sz="1000" spc="-5" dirty="0">
                <a:latin typeface="Arial"/>
                <a:cs typeface="Arial"/>
              </a:rPr>
              <a:t> </a:t>
            </a:r>
            <a:br>
              <a:rPr lang="fr-CH" sz="1000" spc="-5" dirty="0">
                <a:latin typeface="Arial"/>
                <a:cs typeface="Arial"/>
              </a:rPr>
            </a:br>
            <a:r>
              <a:rPr lang="fr-CH" sz="1000" spc="-5" dirty="0">
                <a:latin typeface="Arial"/>
                <a:cs typeface="Arial"/>
              </a:rPr>
              <a:t>Total revenu brut</a:t>
            </a:r>
            <a:endParaRPr sz="1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lang="fr-CH" sz="1000" spc="-10" dirty="0">
                <a:latin typeface="Arial"/>
                <a:cs typeface="Arial"/>
              </a:rPr>
              <a:t>Impôts sur le revenu </a:t>
            </a:r>
            <a:r>
              <a:rPr sz="1000" spc="-5" dirty="0">
                <a:latin typeface="Arial"/>
                <a:cs typeface="Arial"/>
              </a:rPr>
              <a:t>(</a:t>
            </a:r>
            <a:r>
              <a:rPr lang="fr-CH" sz="1000" spc="-5" dirty="0">
                <a:latin typeface="Arial"/>
                <a:cs typeface="Arial"/>
              </a:rPr>
              <a:t>y c. </a:t>
            </a:r>
            <a:r>
              <a:rPr lang="fr-CH" sz="1000" spc="-5" dirty="0" err="1">
                <a:latin typeface="Arial"/>
                <a:cs typeface="Arial"/>
              </a:rPr>
              <a:t>ass</a:t>
            </a:r>
            <a:r>
              <a:rPr lang="fr-CH" sz="1000" spc="-5" dirty="0">
                <a:latin typeface="Arial"/>
                <a:cs typeface="Arial"/>
              </a:rPr>
              <a:t>. sociales </a:t>
            </a:r>
            <a:r>
              <a:rPr sz="1000" spc="-5" dirty="0">
                <a:latin typeface="Arial"/>
                <a:cs typeface="Arial"/>
              </a:rPr>
              <a:t>+KKP)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72390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sz="1000" spc="-5" dirty="0">
                <a:latin typeface="Arial"/>
                <a:cs typeface="Arial"/>
              </a:rPr>
              <a:t>83.2 M</a:t>
            </a:r>
            <a:r>
              <a:rPr sz="1000" spc="-9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  </a:t>
            </a:r>
            <a:r>
              <a:rPr sz="1000" spc="-5" dirty="0">
                <a:latin typeface="Arial"/>
                <a:cs typeface="Arial"/>
              </a:rPr>
              <a:t>650 K</a:t>
            </a:r>
            <a:r>
              <a:rPr sz="1000" spc="-7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sz="1000" spc="-5" dirty="0">
                <a:latin typeface="Arial"/>
                <a:cs typeface="Arial"/>
              </a:rPr>
              <a:t>6.3 M</a:t>
            </a:r>
            <a:r>
              <a:rPr sz="1000" spc="-95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173355">
              <a:lnSpc>
                <a:spcPct val="100000"/>
              </a:lnSpc>
              <a:spcBef>
                <a:spcPts val="675"/>
              </a:spcBef>
            </a:pPr>
            <a:r>
              <a:rPr sz="1000" spc="-5" dirty="0">
                <a:latin typeface="Arial"/>
                <a:cs typeface="Arial"/>
              </a:rPr>
              <a:t>3.94%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Exemple 1 : modèle fictif de millionnaire et d’entrepreneur</a:t>
            </a:r>
            <a:r>
              <a:rPr lang="fr-CH" spc="-15" dirty="0"/>
              <a:t>, canton de Zoug</a:t>
            </a:r>
            <a:endParaRPr spc="-5" dirty="0"/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lang="fr-CH" sz="900" spc="-5" dirty="0">
                <a:latin typeface="Arial"/>
                <a:cs typeface="Arial"/>
              </a:rPr>
              <a:t>Optimisation fiscale simple</a:t>
            </a:r>
            <a:endParaRPr lang="fr-CH"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Holding</a:t>
            </a:r>
            <a:r>
              <a:rPr lang="fr-CH" sz="900" spc="-10" dirty="0">
                <a:latin typeface="Arial"/>
                <a:cs typeface="Arial"/>
              </a:rPr>
              <a:t> </a:t>
            </a:r>
            <a:r>
              <a:rPr lang="fr-CH" sz="900" spc="-20" dirty="0">
                <a:latin typeface="Arial"/>
                <a:cs typeface="Arial"/>
              </a:rPr>
              <a:t>SA</a:t>
            </a:r>
            <a:endParaRPr lang="fr-CH"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Imposition privilégiée des dividendes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2790190" cy="1111138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1275715">
              <a:lnSpc>
                <a:spcPct val="101200"/>
              </a:lnSpc>
              <a:spcBef>
                <a:spcPts val="80"/>
              </a:spcBef>
            </a:pPr>
            <a:r>
              <a:rPr lang="fr-CH" sz="1000" spc="-15" dirty="0">
                <a:latin typeface="Arial"/>
                <a:cs typeface="Arial"/>
              </a:rPr>
              <a:t>Fortune  </a:t>
            </a:r>
            <a:br>
              <a:rPr lang="fr-CH" sz="1000" spc="-15" dirty="0">
                <a:latin typeface="Arial"/>
                <a:cs typeface="Arial"/>
              </a:rPr>
            </a:br>
            <a:r>
              <a:rPr lang="fr-CH" sz="1000" spc="-15" dirty="0">
                <a:latin typeface="Arial"/>
                <a:cs typeface="Arial"/>
              </a:rPr>
              <a:t>Revenu d’activité</a:t>
            </a:r>
            <a:r>
              <a:rPr lang="fr-CH" sz="1000" spc="-5" dirty="0">
                <a:latin typeface="Arial"/>
                <a:cs typeface="Arial"/>
              </a:rPr>
              <a:t> </a:t>
            </a:r>
            <a:br>
              <a:rPr lang="fr-CH" sz="1000" spc="-5" dirty="0">
                <a:latin typeface="Arial"/>
                <a:cs typeface="Arial"/>
              </a:rPr>
            </a:br>
            <a:r>
              <a:rPr lang="fr-CH" sz="1000" spc="-5" dirty="0">
                <a:latin typeface="Arial"/>
                <a:cs typeface="Arial"/>
              </a:rPr>
              <a:t>Total revenu brut</a:t>
            </a:r>
            <a:endParaRPr lang="fr-CH" sz="1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lang="fr-CH" sz="1000" spc="-10" dirty="0">
                <a:latin typeface="Arial"/>
                <a:cs typeface="Arial"/>
              </a:rPr>
              <a:t>Impôts sur le revenu </a:t>
            </a:r>
            <a:r>
              <a:rPr lang="fr-CH" sz="1000" spc="-5" dirty="0">
                <a:latin typeface="Arial"/>
                <a:cs typeface="Arial"/>
              </a:rPr>
              <a:t>(y c. </a:t>
            </a:r>
            <a:r>
              <a:rPr lang="fr-CH" sz="1000" spc="-5" dirty="0" err="1">
                <a:latin typeface="Arial"/>
                <a:cs typeface="Arial"/>
              </a:rPr>
              <a:t>ass</a:t>
            </a:r>
            <a:r>
              <a:rPr lang="fr-CH" sz="1000" spc="-5" dirty="0">
                <a:latin typeface="Arial"/>
                <a:cs typeface="Arial"/>
              </a:rPr>
              <a:t>. sociales +KKP)</a:t>
            </a:r>
            <a:endParaRPr lang="fr-CH" sz="1000" dirty="0">
              <a:latin typeface="Arial"/>
              <a:cs typeface="Arial"/>
            </a:endParaRPr>
          </a:p>
          <a:p>
            <a:pPr marL="12700" marR="5080">
              <a:lnSpc>
                <a:spcPct val="101200"/>
              </a:lnSpc>
              <a:spcBef>
                <a:spcPts val="660"/>
              </a:spcBef>
            </a:pPr>
            <a:r>
              <a:rPr lang="fr-CH" sz="1000" spc="-5" dirty="0">
                <a:latin typeface="Arial"/>
                <a:cs typeface="Arial"/>
              </a:rPr>
              <a:t>Tous les impôts et taxes, y compris l’impôt sur la fortune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87820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sz="1000" spc="-5" dirty="0">
                <a:latin typeface="Arial"/>
                <a:cs typeface="Arial"/>
              </a:rPr>
              <a:t>83.2 M</a:t>
            </a:r>
            <a:r>
              <a:rPr sz="1000" spc="-9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  </a:t>
            </a:r>
            <a:r>
              <a:rPr sz="1000" spc="-5" dirty="0">
                <a:latin typeface="Arial"/>
                <a:cs typeface="Arial"/>
              </a:rPr>
              <a:t>650 K</a:t>
            </a:r>
            <a:r>
              <a:rPr sz="1000" spc="-7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 dirty="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sz="1000" spc="-5" dirty="0">
                <a:latin typeface="Arial"/>
                <a:cs typeface="Arial"/>
              </a:rPr>
              <a:t>6.3 M</a:t>
            </a:r>
            <a:r>
              <a:rPr sz="1000" spc="-95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 dirty="0">
              <a:latin typeface="Arial"/>
              <a:cs typeface="Arial"/>
            </a:endParaRPr>
          </a:p>
          <a:p>
            <a:pPr marL="173355">
              <a:lnSpc>
                <a:spcPct val="100000"/>
              </a:lnSpc>
              <a:spcBef>
                <a:spcPts val="675"/>
              </a:spcBef>
            </a:pPr>
            <a:r>
              <a:rPr sz="1000" spc="-5" dirty="0">
                <a:latin typeface="Arial"/>
                <a:cs typeface="Arial"/>
              </a:rPr>
              <a:t>3</a:t>
            </a:r>
            <a:r>
              <a:rPr lang="fr-CH" sz="1000" spc="-5" dirty="0">
                <a:latin typeface="Arial"/>
                <a:cs typeface="Arial"/>
              </a:rPr>
              <a:t>.</a:t>
            </a:r>
            <a:r>
              <a:rPr sz="1000" spc="-5" dirty="0">
                <a:latin typeface="Arial"/>
                <a:cs typeface="Arial"/>
              </a:rPr>
              <a:t>94%</a:t>
            </a:r>
            <a:endParaRPr sz="1000" dirty="0">
              <a:latin typeface="Arial"/>
              <a:cs typeface="Arial"/>
            </a:endParaRPr>
          </a:p>
          <a:p>
            <a:pPr marL="137795">
              <a:lnSpc>
                <a:spcPct val="100000"/>
              </a:lnSpc>
              <a:spcBef>
                <a:spcPts val="15"/>
              </a:spcBef>
            </a:pPr>
            <a:r>
              <a:rPr sz="1000" spc="-5" dirty="0">
                <a:latin typeface="Arial"/>
                <a:cs typeface="Arial"/>
              </a:rPr>
              <a:t>18</a:t>
            </a:r>
            <a:r>
              <a:rPr lang="fr-CH" sz="1000" spc="-5" dirty="0">
                <a:latin typeface="Arial"/>
                <a:cs typeface="Arial"/>
              </a:rPr>
              <a:t>.</a:t>
            </a:r>
            <a:r>
              <a:rPr sz="1000" spc="-5" dirty="0">
                <a:latin typeface="Arial"/>
                <a:cs typeface="Arial"/>
              </a:rPr>
              <a:t>54%</a:t>
            </a:r>
            <a:endParaRPr sz="10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Exemple 1 : modèle fictif de millionnaire et d’entrepreneur</a:t>
            </a:r>
            <a:r>
              <a:rPr lang="fr-CH" spc="-15" dirty="0"/>
              <a:t>, canton de Zoug</a:t>
            </a:r>
            <a:endParaRPr spc="-5" dirty="0"/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lang="fr-CH" sz="900" spc="-5" dirty="0">
                <a:latin typeface="Arial"/>
                <a:cs typeface="Arial"/>
              </a:rPr>
              <a:t>Optimisation fiscale simple</a:t>
            </a:r>
            <a:endParaRPr lang="fr-CH"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Holding</a:t>
            </a:r>
            <a:r>
              <a:rPr lang="fr-CH" sz="900" spc="-10" dirty="0">
                <a:latin typeface="Arial"/>
                <a:cs typeface="Arial"/>
              </a:rPr>
              <a:t> </a:t>
            </a:r>
            <a:r>
              <a:rPr lang="fr-CH" sz="900" spc="-20" dirty="0">
                <a:latin typeface="Arial"/>
                <a:cs typeface="Arial"/>
              </a:rPr>
              <a:t>SA</a:t>
            </a:r>
            <a:endParaRPr lang="fr-CH" sz="900" dirty="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lang="fr-CH" sz="900" spc="-5" dirty="0">
                <a:latin typeface="Arial"/>
                <a:cs typeface="Arial"/>
              </a:rPr>
              <a:t>Imposition privilégiée des dividendes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2790190" cy="1364476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1275715">
              <a:lnSpc>
                <a:spcPct val="101200"/>
              </a:lnSpc>
              <a:spcBef>
                <a:spcPts val="80"/>
              </a:spcBef>
            </a:pPr>
            <a:r>
              <a:rPr lang="fr-CH" sz="1000" spc="-15" dirty="0">
                <a:latin typeface="Arial"/>
                <a:cs typeface="Arial"/>
              </a:rPr>
              <a:t>Fortune  </a:t>
            </a:r>
            <a:br>
              <a:rPr lang="fr-CH" sz="1000" spc="-15" dirty="0">
                <a:latin typeface="Arial"/>
                <a:cs typeface="Arial"/>
              </a:rPr>
            </a:br>
            <a:r>
              <a:rPr lang="fr-CH" sz="1000" spc="-15" dirty="0">
                <a:latin typeface="Arial"/>
                <a:cs typeface="Arial"/>
              </a:rPr>
              <a:t>Revenu d’activité</a:t>
            </a:r>
            <a:r>
              <a:rPr lang="fr-CH" sz="1000" spc="-5" dirty="0">
                <a:latin typeface="Arial"/>
                <a:cs typeface="Arial"/>
              </a:rPr>
              <a:t> </a:t>
            </a:r>
            <a:br>
              <a:rPr lang="fr-CH" sz="1000" spc="-5" dirty="0">
                <a:latin typeface="Arial"/>
                <a:cs typeface="Arial"/>
              </a:rPr>
            </a:br>
            <a:r>
              <a:rPr lang="fr-CH" sz="1000" spc="-5" dirty="0">
                <a:latin typeface="Arial"/>
                <a:cs typeface="Arial"/>
              </a:rPr>
              <a:t>Total revenu brut</a:t>
            </a:r>
            <a:endParaRPr lang="fr-CH" sz="1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lang="fr-CH" sz="1000" spc="-10" dirty="0">
                <a:latin typeface="Arial"/>
                <a:cs typeface="Arial"/>
              </a:rPr>
              <a:t>Impôts sur le revenu </a:t>
            </a:r>
            <a:r>
              <a:rPr lang="fr-CH" sz="1000" spc="-5" dirty="0">
                <a:latin typeface="Arial"/>
                <a:cs typeface="Arial"/>
              </a:rPr>
              <a:t>(y c. </a:t>
            </a:r>
            <a:r>
              <a:rPr lang="fr-CH" sz="1000" spc="-5" dirty="0" err="1">
                <a:latin typeface="Arial"/>
                <a:cs typeface="Arial"/>
              </a:rPr>
              <a:t>ass</a:t>
            </a:r>
            <a:r>
              <a:rPr lang="fr-CH" sz="1000" spc="-5" dirty="0">
                <a:latin typeface="Arial"/>
                <a:cs typeface="Arial"/>
              </a:rPr>
              <a:t>. sociales +KKP)</a:t>
            </a:r>
            <a:endParaRPr lang="fr-CH" sz="1000" dirty="0">
              <a:latin typeface="Arial"/>
              <a:cs typeface="Arial"/>
            </a:endParaRPr>
          </a:p>
          <a:p>
            <a:pPr marL="12700" marR="5080">
              <a:lnSpc>
                <a:spcPct val="101200"/>
              </a:lnSpc>
              <a:spcBef>
                <a:spcPts val="660"/>
              </a:spcBef>
            </a:pPr>
            <a:r>
              <a:rPr lang="fr-CH" sz="1000" spc="-5" dirty="0">
                <a:latin typeface="Arial"/>
                <a:cs typeface="Arial"/>
              </a:rPr>
              <a:t>Tous les impôts et taxes, y compris l’impôt sur la fortune</a:t>
            </a:r>
            <a:endParaRPr lang="fr-CH" sz="10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lang="fr-CH" sz="1000" spc="-5" dirty="0">
                <a:latin typeface="Arial"/>
                <a:cs typeface="Arial"/>
              </a:rPr>
              <a:t>Taux max. </a:t>
            </a:r>
            <a:r>
              <a:rPr sz="1000" spc="-5" dirty="0">
                <a:latin typeface="Arial"/>
                <a:cs typeface="Arial"/>
              </a:rPr>
              <a:t> Baar (ZG) </a:t>
            </a:r>
            <a:r>
              <a:rPr lang="fr-CH" sz="1000" spc="-5" dirty="0">
                <a:latin typeface="Arial"/>
                <a:cs typeface="Arial"/>
              </a:rPr>
              <a:t>y c. </a:t>
            </a:r>
            <a:r>
              <a:rPr lang="fr-CH" sz="1000" spc="-15" dirty="0">
                <a:latin typeface="Arial"/>
                <a:cs typeface="Arial"/>
              </a:rPr>
              <a:t>IFD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111696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sz="1000" spc="-5" dirty="0">
                <a:latin typeface="Arial"/>
                <a:cs typeface="Arial"/>
              </a:rPr>
              <a:t>83.2 M</a:t>
            </a:r>
            <a:r>
              <a:rPr sz="1000" spc="-9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  </a:t>
            </a:r>
            <a:r>
              <a:rPr sz="1000" spc="-5" dirty="0">
                <a:latin typeface="Arial"/>
                <a:cs typeface="Arial"/>
              </a:rPr>
              <a:t>650 K</a:t>
            </a:r>
            <a:r>
              <a:rPr sz="1000" spc="-70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sz="1000" spc="-5" dirty="0">
                <a:latin typeface="Arial"/>
                <a:cs typeface="Arial"/>
              </a:rPr>
              <a:t>6.3 M</a:t>
            </a:r>
            <a:r>
              <a:rPr sz="1000" spc="-95" dirty="0">
                <a:latin typeface="Arial"/>
                <a:cs typeface="Arial"/>
              </a:rPr>
              <a:t> </a:t>
            </a:r>
            <a:r>
              <a:rPr sz="1000" spc="-10" dirty="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173355">
              <a:lnSpc>
                <a:spcPct val="100000"/>
              </a:lnSpc>
              <a:spcBef>
                <a:spcPts val="675"/>
              </a:spcBef>
            </a:pPr>
            <a:r>
              <a:rPr sz="1000" spc="-5" dirty="0">
                <a:latin typeface="Arial"/>
                <a:cs typeface="Arial"/>
              </a:rPr>
              <a:t>3.94%</a:t>
            </a:r>
            <a:endParaRPr sz="1000">
              <a:latin typeface="Arial"/>
              <a:cs typeface="Arial"/>
            </a:endParaRPr>
          </a:p>
          <a:p>
            <a:pPr marL="137795">
              <a:lnSpc>
                <a:spcPct val="100000"/>
              </a:lnSpc>
              <a:spcBef>
                <a:spcPts val="15"/>
              </a:spcBef>
            </a:pPr>
            <a:r>
              <a:rPr sz="1000" spc="-5" dirty="0">
                <a:latin typeface="Arial"/>
                <a:cs typeface="Arial"/>
              </a:rPr>
              <a:t>18.54%</a:t>
            </a:r>
            <a:endParaRPr sz="1000">
              <a:latin typeface="Arial"/>
              <a:cs typeface="Arial"/>
            </a:endParaRPr>
          </a:p>
          <a:p>
            <a:pPr marL="225425">
              <a:lnSpc>
                <a:spcPct val="100000"/>
              </a:lnSpc>
              <a:spcBef>
                <a:spcPts val="680"/>
              </a:spcBef>
            </a:pPr>
            <a:r>
              <a:rPr sz="1000" spc="-5" dirty="0">
                <a:latin typeface="Arial"/>
                <a:cs typeface="Arial"/>
              </a:rPr>
              <a:t>22%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74178" y="2573510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921351" y="3068686"/>
            <a:ext cx="485775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23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207" y="1296828"/>
            <a:ext cx="3392170" cy="5416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6985">
              <a:lnSpc>
                <a:spcPct val="100000"/>
              </a:lnSpc>
              <a:spcBef>
                <a:spcPts val="90"/>
              </a:spcBef>
            </a:pPr>
            <a:r>
              <a:rPr lang="fr-CH" sz="1700" dirty="0">
                <a:solidFill>
                  <a:srgbClr val="FFFFFF"/>
                </a:solidFill>
                <a:latin typeface="Arial"/>
                <a:cs typeface="Arial"/>
              </a:rPr>
              <a:t>L’impôt sur la fortune réduit-il les inégalités de fortune ?</a:t>
            </a:r>
            <a:endParaRPr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43484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25" dirty="0"/>
              <a:t>L’impôt sur la fortune réduit-il les inégalités de fortune ?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990492" y="481753"/>
            <a:ext cx="2126615" cy="1842770"/>
          </a:xfrm>
          <a:custGeom>
            <a:avLst/>
            <a:gdLst/>
            <a:ahLst/>
            <a:cxnLst/>
            <a:rect l="l" t="t" r="r" b="b"/>
            <a:pathLst>
              <a:path w="2126615" h="1842770">
                <a:moveTo>
                  <a:pt x="0" y="0"/>
                </a:moveTo>
                <a:lnTo>
                  <a:pt x="2126560" y="0"/>
                </a:lnTo>
                <a:lnTo>
                  <a:pt x="2126560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88110" y="2099880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88110" y="1925637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88110" y="1751393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8110" y="1577148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88110" y="1402905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88110" y="1228661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88110" y="1054417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88110" y="880173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88110" y="705929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80348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78954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77662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76370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74976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73684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72392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0998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669705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68310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67018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080348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77662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74976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72392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69705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67018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40525" y="808714"/>
            <a:ext cx="1947545" cy="348615"/>
          </a:xfrm>
          <a:custGeom>
            <a:avLst/>
            <a:gdLst/>
            <a:ahLst/>
            <a:cxnLst/>
            <a:rect l="l" t="t" r="r" b="b"/>
            <a:pathLst>
              <a:path w="1947545" h="348615">
                <a:moveTo>
                  <a:pt x="0" y="53645"/>
                </a:moveTo>
                <a:lnTo>
                  <a:pt x="39721" y="86712"/>
                </a:lnTo>
                <a:lnTo>
                  <a:pt x="79442" y="115480"/>
                </a:lnTo>
                <a:lnTo>
                  <a:pt x="119163" y="142712"/>
                </a:lnTo>
                <a:lnTo>
                  <a:pt x="158884" y="178543"/>
                </a:lnTo>
                <a:lnTo>
                  <a:pt x="198708" y="204035"/>
                </a:lnTo>
                <a:lnTo>
                  <a:pt x="238429" y="231779"/>
                </a:lnTo>
                <a:lnTo>
                  <a:pt x="278150" y="253073"/>
                </a:lnTo>
                <a:lnTo>
                  <a:pt x="317871" y="271194"/>
                </a:lnTo>
                <a:lnTo>
                  <a:pt x="357592" y="289519"/>
                </a:lnTo>
                <a:lnTo>
                  <a:pt x="397313" y="309175"/>
                </a:lnTo>
                <a:lnTo>
                  <a:pt x="437034" y="322996"/>
                </a:lnTo>
                <a:lnTo>
                  <a:pt x="476858" y="338557"/>
                </a:lnTo>
                <a:lnTo>
                  <a:pt x="516578" y="344188"/>
                </a:lnTo>
                <a:lnTo>
                  <a:pt x="556300" y="348488"/>
                </a:lnTo>
                <a:lnTo>
                  <a:pt x="596021" y="338455"/>
                </a:lnTo>
                <a:lnTo>
                  <a:pt x="635742" y="328320"/>
                </a:lnTo>
                <a:lnTo>
                  <a:pt x="675464" y="313373"/>
                </a:lnTo>
                <a:lnTo>
                  <a:pt x="715184" y="295354"/>
                </a:lnTo>
                <a:lnTo>
                  <a:pt x="754905" y="299552"/>
                </a:lnTo>
                <a:lnTo>
                  <a:pt x="794729" y="304773"/>
                </a:lnTo>
                <a:lnTo>
                  <a:pt x="834450" y="305183"/>
                </a:lnTo>
                <a:lnTo>
                  <a:pt x="874172" y="305592"/>
                </a:lnTo>
                <a:lnTo>
                  <a:pt x="913892" y="302623"/>
                </a:lnTo>
                <a:lnTo>
                  <a:pt x="953613" y="302725"/>
                </a:lnTo>
                <a:lnTo>
                  <a:pt x="993335" y="302418"/>
                </a:lnTo>
                <a:lnTo>
                  <a:pt x="1033056" y="303954"/>
                </a:lnTo>
                <a:lnTo>
                  <a:pt x="1072776" y="266587"/>
                </a:lnTo>
                <a:lnTo>
                  <a:pt x="1112600" y="235362"/>
                </a:lnTo>
                <a:lnTo>
                  <a:pt x="1152321" y="207209"/>
                </a:lnTo>
                <a:lnTo>
                  <a:pt x="1192043" y="191648"/>
                </a:lnTo>
                <a:lnTo>
                  <a:pt x="1231764" y="209256"/>
                </a:lnTo>
                <a:lnTo>
                  <a:pt x="1271484" y="222872"/>
                </a:lnTo>
                <a:lnTo>
                  <a:pt x="1311206" y="246317"/>
                </a:lnTo>
                <a:lnTo>
                  <a:pt x="1350927" y="256759"/>
                </a:lnTo>
                <a:lnTo>
                  <a:pt x="1390751" y="281431"/>
                </a:lnTo>
                <a:lnTo>
                  <a:pt x="1430472" y="210485"/>
                </a:lnTo>
                <a:lnTo>
                  <a:pt x="1470192" y="182024"/>
                </a:lnTo>
                <a:lnTo>
                  <a:pt x="1509914" y="102683"/>
                </a:lnTo>
                <a:lnTo>
                  <a:pt x="1549635" y="162573"/>
                </a:lnTo>
                <a:lnTo>
                  <a:pt x="1589357" y="140357"/>
                </a:lnTo>
                <a:lnTo>
                  <a:pt x="1629078" y="126946"/>
                </a:lnTo>
                <a:lnTo>
                  <a:pt x="1668798" y="123670"/>
                </a:lnTo>
                <a:lnTo>
                  <a:pt x="1708622" y="95619"/>
                </a:lnTo>
                <a:lnTo>
                  <a:pt x="1748343" y="68080"/>
                </a:lnTo>
                <a:lnTo>
                  <a:pt x="1788065" y="47297"/>
                </a:lnTo>
                <a:lnTo>
                  <a:pt x="1827785" y="39722"/>
                </a:lnTo>
                <a:lnTo>
                  <a:pt x="1867506" y="29689"/>
                </a:lnTo>
                <a:lnTo>
                  <a:pt x="1907228" y="716"/>
                </a:lnTo>
                <a:lnTo>
                  <a:pt x="19469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24523" y="8463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28445" y="85027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64244" y="8794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68166" y="88334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03965" y="90819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07888" y="91211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43686" y="93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47609" y="9393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83407" y="97125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6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4" y="20616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87330" y="97517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23231" y="9967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27153" y="10006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62952" y="10244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66874" y="102841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302673" y="10457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8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8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06596" y="10497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42394" y="106390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46317" y="106782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82116" y="10822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86038" y="10861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21836" y="11018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25759" y="11058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1557" y="111570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65480" y="11196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01381" y="11312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05304" y="11351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41103" y="11369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45024" y="114082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80823" y="11411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6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84746" y="114512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620544" y="11311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24467" y="11350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60266" y="11210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64188" y="11249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99987" y="11060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703909" y="11100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39708" y="108806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6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6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43630" y="10919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8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79428" y="10922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83351" y="10961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819252" y="10974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23175" y="11014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58973" y="109789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62896" y="11018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898695" y="10983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902617" y="110222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38416" y="10953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42338" y="109925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78136" y="109543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82059" y="109936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017858" y="109513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21781" y="10990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57579" y="10966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61501" y="11005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6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97300" y="10592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101222" y="106322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137123" y="102807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41046" y="103199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76844" y="99992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80768" y="100384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216566" y="98435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220489" y="98828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56287" y="10019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60209" y="100589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96009" y="10155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99930" y="10195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335730" y="10390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39652" y="104295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75450" y="10494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79373" y="105339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415274" y="10741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419197" y="10780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454995" y="10031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58917" y="10071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94716" y="9747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98638" y="97865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34438" y="8953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6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538360" y="8993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74158" y="9552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78081" y="9592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613879" y="9330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617803" y="9369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653601" y="91965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57524" y="92358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93321" y="91638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97244" y="92030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733145" y="8883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737068" y="8922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772866" y="8607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76789" y="86471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812587" y="84000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816510" y="84393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852309" y="8324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8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8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856231" y="8363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92030" y="8224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95952" y="82632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931751" y="79342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935674" y="79735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8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971472" y="7927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975395" y="7966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8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040525" y="1484396"/>
            <a:ext cx="1947545" cy="342265"/>
          </a:xfrm>
          <a:custGeom>
            <a:avLst/>
            <a:gdLst/>
            <a:ahLst/>
            <a:cxnLst/>
            <a:rect l="l" t="t" r="r" b="b"/>
            <a:pathLst>
              <a:path w="1947545" h="342264">
                <a:moveTo>
                  <a:pt x="0" y="184891"/>
                </a:moveTo>
                <a:lnTo>
                  <a:pt x="39721" y="206697"/>
                </a:lnTo>
                <a:lnTo>
                  <a:pt x="79442" y="221439"/>
                </a:lnTo>
                <a:lnTo>
                  <a:pt x="119163" y="239560"/>
                </a:lnTo>
                <a:lnTo>
                  <a:pt x="158884" y="264744"/>
                </a:lnTo>
                <a:lnTo>
                  <a:pt x="198708" y="283069"/>
                </a:lnTo>
                <a:lnTo>
                  <a:pt x="238429" y="300986"/>
                </a:lnTo>
                <a:lnTo>
                  <a:pt x="278150" y="308151"/>
                </a:lnTo>
                <a:lnTo>
                  <a:pt x="317871" y="314499"/>
                </a:lnTo>
                <a:lnTo>
                  <a:pt x="357592" y="322177"/>
                </a:lnTo>
                <a:lnTo>
                  <a:pt x="397313" y="330469"/>
                </a:lnTo>
                <a:lnTo>
                  <a:pt x="437034" y="335691"/>
                </a:lnTo>
                <a:lnTo>
                  <a:pt x="476858" y="341014"/>
                </a:lnTo>
                <a:lnTo>
                  <a:pt x="516578" y="341117"/>
                </a:lnTo>
                <a:lnTo>
                  <a:pt x="556300" y="342243"/>
                </a:lnTo>
                <a:lnTo>
                  <a:pt x="596021" y="331903"/>
                </a:lnTo>
                <a:lnTo>
                  <a:pt x="635742" y="321768"/>
                </a:lnTo>
                <a:lnTo>
                  <a:pt x="675464" y="307230"/>
                </a:lnTo>
                <a:lnTo>
                  <a:pt x="715184" y="290338"/>
                </a:lnTo>
                <a:lnTo>
                  <a:pt x="754905" y="288495"/>
                </a:lnTo>
                <a:lnTo>
                  <a:pt x="794729" y="288393"/>
                </a:lnTo>
                <a:lnTo>
                  <a:pt x="834450" y="286345"/>
                </a:lnTo>
                <a:lnTo>
                  <a:pt x="874172" y="283683"/>
                </a:lnTo>
                <a:lnTo>
                  <a:pt x="913892" y="280511"/>
                </a:lnTo>
                <a:lnTo>
                  <a:pt x="953613" y="277849"/>
                </a:lnTo>
                <a:lnTo>
                  <a:pt x="993335" y="274777"/>
                </a:lnTo>
                <a:lnTo>
                  <a:pt x="1033056" y="272423"/>
                </a:lnTo>
                <a:lnTo>
                  <a:pt x="1072776" y="241914"/>
                </a:lnTo>
                <a:lnTo>
                  <a:pt x="1112600" y="216423"/>
                </a:lnTo>
                <a:lnTo>
                  <a:pt x="1152321" y="185710"/>
                </a:lnTo>
                <a:lnTo>
                  <a:pt x="1192043" y="166975"/>
                </a:lnTo>
                <a:lnTo>
                  <a:pt x="1231764" y="179875"/>
                </a:lnTo>
                <a:lnTo>
                  <a:pt x="1271484" y="187450"/>
                </a:lnTo>
                <a:lnTo>
                  <a:pt x="1311206" y="203421"/>
                </a:lnTo>
                <a:lnTo>
                  <a:pt x="1350927" y="207721"/>
                </a:lnTo>
                <a:lnTo>
                  <a:pt x="1390751" y="226968"/>
                </a:lnTo>
                <a:lnTo>
                  <a:pt x="1430472" y="161549"/>
                </a:lnTo>
                <a:lnTo>
                  <a:pt x="1470192" y="141278"/>
                </a:lnTo>
                <a:lnTo>
                  <a:pt x="1509914" y="68694"/>
                </a:lnTo>
                <a:lnTo>
                  <a:pt x="1549635" y="118346"/>
                </a:lnTo>
                <a:lnTo>
                  <a:pt x="1589357" y="98690"/>
                </a:lnTo>
                <a:lnTo>
                  <a:pt x="1629078" y="91421"/>
                </a:lnTo>
                <a:lnTo>
                  <a:pt x="1668798" y="85382"/>
                </a:lnTo>
                <a:lnTo>
                  <a:pt x="1708622" y="68591"/>
                </a:lnTo>
                <a:lnTo>
                  <a:pt x="1748343" y="50164"/>
                </a:lnTo>
                <a:lnTo>
                  <a:pt x="1788065" y="37777"/>
                </a:lnTo>
                <a:lnTo>
                  <a:pt x="1827785" y="33579"/>
                </a:lnTo>
                <a:lnTo>
                  <a:pt x="1867506" y="26105"/>
                </a:lnTo>
                <a:lnTo>
                  <a:pt x="1907228" y="0"/>
                </a:lnTo>
                <a:lnTo>
                  <a:pt x="1946949" y="409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024523" y="16532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028445" y="16572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064244" y="167509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068166" y="16790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103965" y="16898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107888" y="16937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143686" y="17079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147609" y="171187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183407" y="17331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187330" y="17370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223231" y="17514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27153" y="17553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62952" y="176937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266874" y="177330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302673" y="17765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306596" y="178046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342394" y="178289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346317" y="17868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382116" y="17905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386038" y="17944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21836" y="17988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25759" y="18027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61557" y="18040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65480" y="18080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501381" y="18094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505304" y="18133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541103" y="180951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545024" y="181343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80823" y="18106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584746" y="181455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620544" y="18002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624467" y="18042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660266" y="179016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664188" y="17940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699987" y="17756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703909" y="17795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739708" y="17587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743630" y="176265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779428" y="175688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783351" y="176081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819252" y="17567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823175" y="176070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858973" y="17547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862896" y="175866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98695" y="17520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902617" y="175600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938416" y="17489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942338" y="175282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978136" y="174624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982059" y="175016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017858" y="17431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021781" y="17470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057579" y="17408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061501" y="17447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6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097300" y="17103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101222" y="17142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137123" y="168481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6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6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141046" y="16887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176844" y="165410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180768" y="165802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216566" y="16353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220489" y="163929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256287" y="16482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260209" y="165219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296009" y="16558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99930" y="16597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335730" y="16718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339652" y="167573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375450" y="16761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379373" y="168003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415274" y="169536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419197" y="16992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54995" y="162994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58917" y="163386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94716" y="16096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498638" y="16135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34438" y="1468393"/>
            <a:ext cx="469038" cy="1503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040525" y="1131813"/>
            <a:ext cx="1947545" cy="322580"/>
          </a:xfrm>
          <a:custGeom>
            <a:avLst/>
            <a:gdLst/>
            <a:ahLst/>
            <a:cxnLst/>
            <a:rect l="l" t="t" r="r" b="b"/>
            <a:pathLst>
              <a:path w="1947545" h="322580">
                <a:moveTo>
                  <a:pt x="0" y="142712"/>
                </a:moveTo>
                <a:lnTo>
                  <a:pt x="39721" y="149469"/>
                </a:lnTo>
                <a:lnTo>
                  <a:pt x="79442" y="137081"/>
                </a:lnTo>
                <a:lnTo>
                  <a:pt x="119163" y="113023"/>
                </a:lnTo>
                <a:lnTo>
                  <a:pt x="158884" y="73506"/>
                </a:lnTo>
                <a:lnTo>
                  <a:pt x="198708" y="70332"/>
                </a:lnTo>
                <a:lnTo>
                  <a:pt x="238429" y="409"/>
                </a:lnTo>
                <a:lnTo>
                  <a:pt x="278150" y="614"/>
                </a:lnTo>
                <a:lnTo>
                  <a:pt x="317871" y="0"/>
                </a:lnTo>
                <a:lnTo>
                  <a:pt x="357592" y="6654"/>
                </a:lnTo>
                <a:lnTo>
                  <a:pt x="397313" y="12387"/>
                </a:lnTo>
                <a:lnTo>
                  <a:pt x="437034" y="17506"/>
                </a:lnTo>
                <a:lnTo>
                  <a:pt x="476858" y="23034"/>
                </a:lnTo>
                <a:lnTo>
                  <a:pt x="516578" y="25184"/>
                </a:lnTo>
                <a:lnTo>
                  <a:pt x="556300" y="29177"/>
                </a:lnTo>
                <a:lnTo>
                  <a:pt x="596021" y="33272"/>
                </a:lnTo>
                <a:lnTo>
                  <a:pt x="635742" y="49447"/>
                </a:lnTo>
                <a:lnTo>
                  <a:pt x="675464" y="63063"/>
                </a:lnTo>
                <a:lnTo>
                  <a:pt x="715184" y="88248"/>
                </a:lnTo>
                <a:lnTo>
                  <a:pt x="754905" y="112101"/>
                </a:lnTo>
                <a:lnTo>
                  <a:pt x="794729" y="123772"/>
                </a:lnTo>
                <a:lnTo>
                  <a:pt x="834450" y="123056"/>
                </a:lnTo>
                <a:lnTo>
                  <a:pt x="874172" y="121827"/>
                </a:lnTo>
                <a:lnTo>
                  <a:pt x="913892" y="111385"/>
                </a:lnTo>
                <a:lnTo>
                  <a:pt x="953613" y="104423"/>
                </a:lnTo>
                <a:lnTo>
                  <a:pt x="993335" y="98383"/>
                </a:lnTo>
                <a:lnTo>
                  <a:pt x="1033056" y="101659"/>
                </a:lnTo>
                <a:lnTo>
                  <a:pt x="1072776" y="99714"/>
                </a:lnTo>
                <a:lnTo>
                  <a:pt x="1112600" y="109132"/>
                </a:lnTo>
                <a:lnTo>
                  <a:pt x="1152321" y="107699"/>
                </a:lnTo>
                <a:lnTo>
                  <a:pt x="1192043" y="112818"/>
                </a:lnTo>
                <a:lnTo>
                  <a:pt x="1231764" y="119063"/>
                </a:lnTo>
                <a:lnTo>
                  <a:pt x="1271484" y="149571"/>
                </a:lnTo>
                <a:lnTo>
                  <a:pt x="1311206" y="159501"/>
                </a:lnTo>
                <a:lnTo>
                  <a:pt x="1350927" y="177110"/>
                </a:lnTo>
                <a:lnTo>
                  <a:pt x="1390751" y="181819"/>
                </a:lnTo>
                <a:lnTo>
                  <a:pt x="1430472" y="183150"/>
                </a:lnTo>
                <a:lnTo>
                  <a:pt x="1470192" y="188679"/>
                </a:lnTo>
                <a:lnTo>
                  <a:pt x="1509914" y="210485"/>
                </a:lnTo>
                <a:lnTo>
                  <a:pt x="1549635" y="240276"/>
                </a:lnTo>
                <a:lnTo>
                  <a:pt x="1589357" y="291771"/>
                </a:lnTo>
                <a:lnTo>
                  <a:pt x="1629078" y="300370"/>
                </a:lnTo>
                <a:lnTo>
                  <a:pt x="1668798" y="311632"/>
                </a:lnTo>
                <a:lnTo>
                  <a:pt x="1708622" y="319413"/>
                </a:lnTo>
                <a:lnTo>
                  <a:pt x="1748343" y="317980"/>
                </a:lnTo>
                <a:lnTo>
                  <a:pt x="1788065" y="321973"/>
                </a:lnTo>
                <a:lnTo>
                  <a:pt x="1827785" y="316649"/>
                </a:lnTo>
                <a:lnTo>
                  <a:pt x="1867506" y="317058"/>
                </a:lnTo>
                <a:lnTo>
                  <a:pt x="1907228" y="318492"/>
                </a:lnTo>
                <a:lnTo>
                  <a:pt x="1946949" y="320642"/>
                </a:lnTo>
              </a:path>
            </a:pathLst>
          </a:custGeom>
          <a:ln w="7862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16835" y="1178454"/>
            <a:ext cx="246088" cy="12651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255264" y="11085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258838" y="11121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1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94985" y="11087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98559" y="11123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1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334707" y="11081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338280" y="11116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374427" y="11147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378001" y="11183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14149" y="11205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79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17722" y="11240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53870" y="11256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89" y="47381"/>
                </a:lnTo>
                <a:lnTo>
                  <a:pt x="32604" y="45647"/>
                </a:lnTo>
                <a:lnTo>
                  <a:pt x="40440" y="40443"/>
                </a:lnTo>
                <a:lnTo>
                  <a:pt x="45644" y="32605"/>
                </a:lnTo>
                <a:lnTo>
                  <a:pt x="47379" y="23690"/>
                </a:lnTo>
                <a:lnTo>
                  <a:pt x="45644" y="14776"/>
                </a:lnTo>
                <a:lnTo>
                  <a:pt x="40440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57443" y="11292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493693" y="1131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6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6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497267" y="11347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533414" y="1133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536988" y="113688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573135" y="113729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9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5" y="45646"/>
                </a:lnTo>
                <a:lnTo>
                  <a:pt x="40442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576709" y="11408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612857" y="11413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89" y="47381"/>
                </a:lnTo>
                <a:lnTo>
                  <a:pt x="32604" y="45646"/>
                </a:lnTo>
                <a:lnTo>
                  <a:pt x="40442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2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616430" y="11449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652577" y="1157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5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656151" y="116114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692298" y="11711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3"/>
                </a:lnTo>
                <a:lnTo>
                  <a:pt x="14776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695872" y="117475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732020" y="11963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1" y="23690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735594" y="119994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771741" y="1220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6"/>
                </a:lnTo>
                <a:lnTo>
                  <a:pt x="47379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775314" y="12237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811564" y="12318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5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815138" y="12354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851286" y="1231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0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0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854859" y="12347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891007" y="12299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894580" y="123352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930728" y="12195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1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934301" y="12230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970449" y="12125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9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4" y="45647"/>
                </a:lnTo>
                <a:lnTo>
                  <a:pt x="40442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2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974022" y="12161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010170" y="12065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89" y="47381"/>
                </a:lnTo>
                <a:lnTo>
                  <a:pt x="32604" y="45646"/>
                </a:lnTo>
                <a:lnTo>
                  <a:pt x="40440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0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013744" y="12100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049891" y="12097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053465" y="121335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089612" y="12078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5"/>
                </a:lnTo>
                <a:lnTo>
                  <a:pt x="40442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093186" y="12114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129436" y="12172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89" y="47381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79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133009" y="12208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169157" y="12158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0" y="40442"/>
                </a:lnTo>
                <a:lnTo>
                  <a:pt x="45644" y="32605"/>
                </a:lnTo>
                <a:lnTo>
                  <a:pt x="47379" y="23690"/>
                </a:lnTo>
                <a:lnTo>
                  <a:pt x="45644" y="14776"/>
                </a:lnTo>
                <a:lnTo>
                  <a:pt x="40440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172730" y="12193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208878" y="122094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212452" y="12245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248599" y="12271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252173" y="123075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288320" y="12576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291894" y="12612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328041" y="1267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331615" y="12711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367763" y="12852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2" y="40442"/>
                </a:lnTo>
                <a:lnTo>
                  <a:pt x="45645" y="32606"/>
                </a:lnTo>
                <a:lnTo>
                  <a:pt x="47380" y="23691"/>
                </a:lnTo>
                <a:lnTo>
                  <a:pt x="45645" y="14776"/>
                </a:lnTo>
                <a:lnTo>
                  <a:pt x="40442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371336" y="12888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407585" y="12899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411160" y="129351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447307" y="12912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1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450881" y="12948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487028" y="12968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490602" y="130037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526750" y="13186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79" y="23690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530323" y="13221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566471" y="13483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9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570044" y="13519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606192" y="13998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0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0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609765" y="14034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645913" y="14084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649486" y="14120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685634" y="14197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89" y="47381"/>
                </a:lnTo>
                <a:lnTo>
                  <a:pt x="32604" y="45646"/>
                </a:lnTo>
                <a:lnTo>
                  <a:pt x="40441" y="40443"/>
                </a:lnTo>
                <a:lnTo>
                  <a:pt x="45645" y="32605"/>
                </a:lnTo>
                <a:lnTo>
                  <a:pt x="47379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689207" y="14233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1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725457" y="142753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0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0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729031" y="143110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1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3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1"/>
                </a:lnTo>
                <a:lnTo>
                  <a:pt x="12546" y="1472"/>
                </a:lnTo>
                <a:lnTo>
                  <a:pt x="20116" y="0"/>
                </a:lnTo>
                <a:lnTo>
                  <a:pt x="27686" y="1472"/>
                </a:lnTo>
                <a:lnTo>
                  <a:pt x="34340" y="58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765179" y="14261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0" y="40442"/>
                </a:lnTo>
                <a:lnTo>
                  <a:pt x="45644" y="32606"/>
                </a:lnTo>
                <a:lnTo>
                  <a:pt x="47379" y="23691"/>
                </a:lnTo>
                <a:lnTo>
                  <a:pt x="45644" y="14776"/>
                </a:lnTo>
                <a:lnTo>
                  <a:pt x="40440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768752" y="142967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1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804899" y="14300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3"/>
                </a:lnTo>
                <a:lnTo>
                  <a:pt x="14776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808473" y="14336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1"/>
                </a:moveTo>
                <a:lnTo>
                  <a:pt x="38759" y="12546"/>
                </a:lnTo>
                <a:lnTo>
                  <a:pt x="40232" y="20116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3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6"/>
                </a:lnTo>
                <a:lnTo>
                  <a:pt x="1472" y="12546"/>
                </a:lnTo>
                <a:lnTo>
                  <a:pt x="5891" y="5891"/>
                </a:lnTo>
                <a:lnTo>
                  <a:pt x="12546" y="1472"/>
                </a:lnTo>
                <a:lnTo>
                  <a:pt x="20116" y="0"/>
                </a:lnTo>
                <a:lnTo>
                  <a:pt x="27686" y="1472"/>
                </a:lnTo>
                <a:lnTo>
                  <a:pt x="34341" y="58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844620" y="14247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6"/>
                </a:lnTo>
                <a:lnTo>
                  <a:pt x="47381" y="23691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848194" y="14283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6"/>
                </a:lnTo>
                <a:lnTo>
                  <a:pt x="40232" y="20116"/>
                </a:lnTo>
                <a:lnTo>
                  <a:pt x="38759" y="27686"/>
                </a:lnTo>
                <a:lnTo>
                  <a:pt x="34341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1"/>
                </a:lnTo>
                <a:lnTo>
                  <a:pt x="1472" y="27686"/>
                </a:lnTo>
                <a:lnTo>
                  <a:pt x="0" y="20116"/>
                </a:lnTo>
                <a:lnTo>
                  <a:pt x="1472" y="12546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884342" y="14251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6"/>
                </a:lnTo>
                <a:lnTo>
                  <a:pt x="47380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887915" y="142875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1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924064" y="14266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6"/>
                </a:lnTo>
                <a:lnTo>
                  <a:pt x="47379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927636" y="143018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1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963784" y="14287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1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967358" y="14323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1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3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1"/>
                </a:lnTo>
                <a:lnTo>
                  <a:pt x="12546" y="1472"/>
                </a:lnTo>
                <a:lnTo>
                  <a:pt x="20116" y="0"/>
                </a:lnTo>
                <a:lnTo>
                  <a:pt x="27686" y="1472"/>
                </a:lnTo>
                <a:lnTo>
                  <a:pt x="34340" y="58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19434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19434" y="22741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 txBox="1"/>
          <p:nvPr/>
        </p:nvSpPr>
        <p:spPr>
          <a:xfrm>
            <a:off x="3156386" y="2210561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3119434" y="198368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 txBox="1"/>
          <p:nvPr/>
        </p:nvSpPr>
        <p:spPr>
          <a:xfrm>
            <a:off x="3156386" y="1920120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3119434" y="16933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3156386" y="1629782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3119434" y="140290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/>
          <p:nvPr/>
        </p:nvSpPr>
        <p:spPr>
          <a:xfrm>
            <a:off x="3156386" y="1339341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3119434" y="111256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 txBox="1"/>
          <p:nvPr/>
        </p:nvSpPr>
        <p:spPr>
          <a:xfrm>
            <a:off x="3156386" y="1049003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119434" y="8221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 txBox="1"/>
          <p:nvPr/>
        </p:nvSpPr>
        <p:spPr>
          <a:xfrm>
            <a:off x="3156386" y="758561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119434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 txBox="1"/>
          <p:nvPr/>
        </p:nvSpPr>
        <p:spPr>
          <a:xfrm>
            <a:off x="3156386" y="468224"/>
            <a:ext cx="18669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3357856" y="725696"/>
            <a:ext cx="108585" cy="13544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dirty="0">
                <a:latin typeface="Arial"/>
                <a:cs typeface="Arial"/>
              </a:rPr>
              <a:t>Grenzsteuersatz auf </a:t>
            </a:r>
            <a:r>
              <a:rPr sz="650" spc="-5" dirty="0">
                <a:latin typeface="Arial"/>
                <a:cs typeface="Arial"/>
              </a:rPr>
              <a:t>Vermögen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7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988110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955043" y="22741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 txBox="1"/>
          <p:nvPr/>
        </p:nvSpPr>
        <p:spPr>
          <a:xfrm>
            <a:off x="783321" y="2210561"/>
            <a:ext cx="1682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955043" y="20998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 txBox="1"/>
          <p:nvPr/>
        </p:nvSpPr>
        <p:spPr>
          <a:xfrm>
            <a:off x="783321" y="2036317"/>
            <a:ext cx="1682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955043" y="19256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 txBox="1"/>
          <p:nvPr/>
        </p:nvSpPr>
        <p:spPr>
          <a:xfrm>
            <a:off x="737315" y="1862073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955043" y="175139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 txBox="1"/>
          <p:nvPr/>
        </p:nvSpPr>
        <p:spPr>
          <a:xfrm>
            <a:off x="737315" y="1687828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15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955043" y="157714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 txBox="1"/>
          <p:nvPr/>
        </p:nvSpPr>
        <p:spPr>
          <a:xfrm>
            <a:off x="737315" y="1513585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955043" y="140290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 txBox="1"/>
          <p:nvPr/>
        </p:nvSpPr>
        <p:spPr>
          <a:xfrm>
            <a:off x="737315" y="1339341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25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955043" y="122866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 txBox="1"/>
          <p:nvPr/>
        </p:nvSpPr>
        <p:spPr>
          <a:xfrm>
            <a:off x="737315" y="1165096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30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955043" y="105441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737315" y="990853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35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955043" y="88017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737315" y="816609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40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955043" y="7059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 txBox="1"/>
          <p:nvPr/>
        </p:nvSpPr>
        <p:spPr>
          <a:xfrm>
            <a:off x="737315" y="642364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45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955043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 txBox="1"/>
          <p:nvPr/>
        </p:nvSpPr>
        <p:spPr>
          <a:xfrm>
            <a:off x="737315" y="468224"/>
            <a:ext cx="21399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" dirty="0">
                <a:latin typeface="Arial"/>
                <a:cs typeface="Arial"/>
              </a:rPr>
              <a:t>50</a:t>
            </a:r>
            <a:r>
              <a:rPr sz="650" spc="-6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447259" y="877505"/>
            <a:ext cx="191135" cy="105092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35560" marR="5080" indent="-23495">
              <a:lnSpc>
                <a:spcPts val="650"/>
              </a:lnSpc>
              <a:spcBef>
                <a:spcPts val="80"/>
              </a:spcBef>
            </a:pPr>
            <a:r>
              <a:rPr sz="650" dirty="0">
                <a:latin typeface="Arial"/>
                <a:cs typeface="Arial"/>
              </a:rPr>
              <a:t>Anteil am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Gesamtvermögen  (Schnitt über alle</a:t>
            </a:r>
            <a:r>
              <a:rPr sz="650" spc="-6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Kantone)</a:t>
            </a:r>
          </a:p>
        </p:txBody>
      </p:sp>
      <p:sp>
        <p:nvSpPr>
          <p:cNvPr id="339" name="object 339"/>
          <p:cNvSpPr/>
          <p:nvPr/>
        </p:nvSpPr>
        <p:spPr>
          <a:xfrm>
            <a:off x="988110" y="2326439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>
                <a:moveTo>
                  <a:pt x="0" y="0"/>
                </a:moveTo>
                <a:lnTo>
                  <a:pt x="213132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80348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78954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77662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676370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874976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073684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272392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70998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669705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868310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067018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080348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77662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874976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272392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669705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067018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 txBox="1"/>
          <p:nvPr/>
        </p:nvSpPr>
        <p:spPr>
          <a:xfrm>
            <a:off x="975638" y="2344366"/>
            <a:ext cx="219646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09575" algn="l"/>
                <a:tab pos="807085" algn="l"/>
                <a:tab pos="1204595" algn="l"/>
                <a:tab pos="1601470" algn="l"/>
                <a:tab pos="1998980" algn="l"/>
              </a:tabLst>
            </a:pPr>
            <a:r>
              <a:rPr sz="650" dirty="0">
                <a:latin typeface="Arial"/>
                <a:cs typeface="Arial"/>
              </a:rPr>
              <a:t>1970	1980	1990	2000	2010	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09569" y="258934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948459" y="25733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952381" y="25772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74508" y="258934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713296" y="25733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717218" y="25772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411825" y="258934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7862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42924" y="25656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546498" y="256922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1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/>
          <p:nvPr/>
        </p:nvSpPr>
        <p:spPr>
          <a:xfrm>
            <a:off x="776223" y="2514634"/>
            <a:ext cx="244411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24130" rIns="0" bIns="0" rtlCol="0">
            <a:spAutoFit/>
          </a:bodyPr>
          <a:lstStyle/>
          <a:p>
            <a:pPr marL="392430">
              <a:lnSpc>
                <a:spcPct val="100000"/>
              </a:lnSpc>
              <a:spcBef>
                <a:spcPts val="190"/>
              </a:spcBef>
              <a:tabLst>
                <a:tab pos="1156970" algn="l"/>
                <a:tab pos="1994535" algn="l"/>
              </a:tabLst>
            </a:pPr>
            <a:r>
              <a:rPr sz="650" spc="-30" dirty="0">
                <a:latin typeface="Arial"/>
                <a:cs typeface="Arial"/>
              </a:rPr>
              <a:t>Top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1%	</a:t>
            </a:r>
            <a:r>
              <a:rPr sz="650" spc="-30" dirty="0">
                <a:latin typeface="Arial"/>
                <a:cs typeface="Arial"/>
              </a:rPr>
              <a:t>Top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0.1%	</a:t>
            </a:r>
            <a:r>
              <a:rPr sz="650" dirty="0">
                <a:latin typeface="Arial"/>
                <a:cs typeface="Arial"/>
              </a:rPr>
              <a:t>Steuersatz</a:t>
            </a:r>
            <a:endParaRPr sz="65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3772573" y="497568"/>
            <a:ext cx="140970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Moyennes cantonales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3896828" y="636747"/>
            <a:ext cx="1424471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15" dirty="0">
                <a:latin typeface="Arial"/>
                <a:cs typeface="Arial"/>
              </a:rPr>
              <a:t>Parts de fortune supérieure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3772573" y="826536"/>
            <a:ext cx="105791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Moyenne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3896829" y="965715"/>
            <a:ext cx="1344295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15" dirty="0">
                <a:latin typeface="Arial"/>
                <a:cs typeface="Arial"/>
              </a:rPr>
              <a:t>Taux d’imposition sur les plus grandes fortunes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 txBox="1"/>
          <p:nvPr/>
        </p:nvSpPr>
        <p:spPr>
          <a:xfrm>
            <a:off x="3492500" y="2805218"/>
            <a:ext cx="1939797" cy="343043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dirty="0">
                <a:latin typeface="Arial"/>
                <a:cs typeface="Arial"/>
              </a:rPr>
              <a:t>Marti, Martínez, </a:t>
            </a:r>
            <a:r>
              <a:rPr sz="800" spc="-5" dirty="0">
                <a:latin typeface="Arial"/>
                <a:cs typeface="Arial"/>
              </a:rPr>
              <a:t>Scheuer</a:t>
            </a:r>
            <a:r>
              <a:rPr sz="800" spc="4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(2023)</a:t>
            </a:r>
            <a:endParaRPr sz="8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 dirty="0">
              <a:latin typeface="Arial"/>
              <a:cs typeface="Arial"/>
            </a:endParaRPr>
          </a:p>
          <a:p>
            <a:pPr marR="31115" algn="r">
              <a:lnSpc>
                <a:spcPct val="100000"/>
              </a:lnSpc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24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21957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Effets des changements fiscaux sur les inégalités (t</a:t>
            </a:r>
            <a:r>
              <a:rPr lang="de-DE" spc="-40" dirty="0" err="1"/>
              <a:t>op</a:t>
            </a:r>
            <a:r>
              <a:rPr lang="de-DE" spc="-25" dirty="0"/>
              <a:t> </a:t>
            </a:r>
            <a:r>
              <a:rPr lang="de-DE" spc="-5" dirty="0"/>
              <a:t>0,1 %)</a:t>
            </a:r>
          </a:p>
        </p:txBody>
      </p:sp>
      <p:sp>
        <p:nvSpPr>
          <p:cNvPr id="3" name="object 3"/>
          <p:cNvSpPr/>
          <p:nvPr/>
        </p:nvSpPr>
        <p:spPr>
          <a:xfrm>
            <a:off x="886480" y="499228"/>
            <a:ext cx="2663825" cy="1971039"/>
          </a:xfrm>
          <a:custGeom>
            <a:avLst/>
            <a:gdLst/>
            <a:ahLst/>
            <a:cxnLst/>
            <a:rect l="l" t="t" r="r" b="b"/>
            <a:pathLst>
              <a:path w="2663825" h="1971039">
                <a:moveTo>
                  <a:pt x="0" y="0"/>
                </a:moveTo>
                <a:lnTo>
                  <a:pt x="2663613" y="0"/>
                </a:lnTo>
                <a:lnTo>
                  <a:pt x="2663613" y="1970989"/>
                </a:lnTo>
                <a:lnTo>
                  <a:pt x="0" y="19709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84097" y="2233144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84097" y="2046000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4097" y="1858959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4097" y="1671815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4097" y="129763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84097" y="1110488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4097" y="923447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4097" y="736303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11958" y="2444038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63"/>
                </a:lnTo>
              </a:path>
            </a:pathLst>
          </a:custGeom>
          <a:ln w="7147">
            <a:solidFill>
              <a:srgbClr val="8080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11958" y="496846"/>
            <a:ext cx="0" cy="1928495"/>
          </a:xfrm>
          <a:custGeom>
            <a:avLst/>
            <a:gdLst/>
            <a:ahLst/>
            <a:cxnLst/>
            <a:rect l="l" t="t" r="r" b="b"/>
            <a:pathLst>
              <a:path h="1928495">
                <a:moveTo>
                  <a:pt x="0" y="0"/>
                </a:moveTo>
                <a:lnTo>
                  <a:pt x="0" y="1928151"/>
                </a:lnTo>
              </a:path>
            </a:pathLst>
          </a:custGeom>
          <a:ln w="7147">
            <a:solidFill>
              <a:srgbClr val="80808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71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62618" y="1424885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16257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44396" y="142488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44396" y="15874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19558" y="1416592"/>
            <a:ext cx="0" cy="119380"/>
          </a:xfrm>
          <a:custGeom>
            <a:avLst/>
            <a:gdLst/>
            <a:ahLst/>
            <a:cxnLst/>
            <a:rect l="l" t="t" r="r" b="b"/>
            <a:pathLst>
              <a:path h="119380">
                <a:moveTo>
                  <a:pt x="0" y="1192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01335" y="141659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01335" y="15358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76497" y="1374516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34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58275" y="13745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58275" y="150095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33436" y="14846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90478" y="1269171"/>
            <a:ext cx="0" cy="173355"/>
          </a:xfrm>
          <a:custGeom>
            <a:avLst/>
            <a:gdLst/>
            <a:ahLst/>
            <a:cxnLst/>
            <a:rect l="l" t="t" r="r" b="b"/>
            <a:pathLst>
              <a:path h="173355">
                <a:moveTo>
                  <a:pt x="0" y="17291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72256" y="126917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72256" y="144208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47418" y="1183277"/>
            <a:ext cx="0" cy="242570"/>
          </a:xfrm>
          <a:custGeom>
            <a:avLst/>
            <a:gdLst/>
            <a:ahLst/>
            <a:cxnLst/>
            <a:rect l="l" t="t" r="r" b="b"/>
            <a:pathLst>
              <a:path h="242569">
                <a:moveTo>
                  <a:pt x="0" y="2422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29195" y="118327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29195" y="142549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04357" y="1200886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5">
                <a:moveTo>
                  <a:pt x="0" y="24037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86134" y="120088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86134" y="144126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61296" y="1254121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21846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43074" y="125412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43074" y="14725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18338" y="1199964"/>
            <a:ext cx="0" cy="234315"/>
          </a:xfrm>
          <a:custGeom>
            <a:avLst/>
            <a:gdLst/>
            <a:ahLst/>
            <a:cxnLst/>
            <a:rect l="l" t="t" r="r" b="b"/>
            <a:pathLst>
              <a:path h="234315">
                <a:moveTo>
                  <a:pt x="0" y="23413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00116" y="119996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200116" y="143409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75277" y="1149595"/>
            <a:ext cx="0" cy="288290"/>
          </a:xfrm>
          <a:custGeom>
            <a:avLst/>
            <a:gdLst/>
            <a:ahLst/>
            <a:cxnLst/>
            <a:rect l="l" t="t" r="r" b="b"/>
            <a:pathLst>
              <a:path h="288290">
                <a:moveTo>
                  <a:pt x="0" y="28829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57055" y="114959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57055" y="143788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32217" y="108724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5">
                <a:moveTo>
                  <a:pt x="0" y="39926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13994" y="108724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13994" y="148651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689259" y="1012411"/>
            <a:ext cx="0" cy="454659"/>
          </a:xfrm>
          <a:custGeom>
            <a:avLst/>
            <a:gdLst/>
            <a:ahLst/>
            <a:cxnLst/>
            <a:rect l="l" t="t" r="r" b="b"/>
            <a:pathLst>
              <a:path h="454659">
                <a:moveTo>
                  <a:pt x="0" y="454242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671036" y="10124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671036" y="146665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46198" y="1189522"/>
            <a:ext cx="0" cy="313690"/>
          </a:xfrm>
          <a:custGeom>
            <a:avLst/>
            <a:gdLst/>
            <a:ahLst/>
            <a:cxnLst/>
            <a:rect l="l" t="t" r="r" b="b"/>
            <a:pathLst>
              <a:path h="313690">
                <a:moveTo>
                  <a:pt x="0" y="313475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27976" y="118952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27976" y="150299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03137" y="1256169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4">
                <a:moveTo>
                  <a:pt x="0" y="27344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984915" y="125616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984915" y="152961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160077" y="1411269"/>
            <a:ext cx="0" cy="175895"/>
          </a:xfrm>
          <a:custGeom>
            <a:avLst/>
            <a:gdLst/>
            <a:ahLst/>
            <a:cxnLst/>
            <a:rect l="l" t="t" r="r" b="b"/>
            <a:pathLst>
              <a:path h="175894">
                <a:moveTo>
                  <a:pt x="0" y="175370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41854" y="141126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41854" y="1586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317119" y="1411780"/>
            <a:ext cx="0" cy="167640"/>
          </a:xfrm>
          <a:custGeom>
            <a:avLst/>
            <a:gdLst/>
            <a:ahLst/>
            <a:cxnLst/>
            <a:rect l="l" t="t" r="r" b="b"/>
            <a:pathLst>
              <a:path h="167640">
                <a:moveTo>
                  <a:pt x="0" y="167077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98896" y="14117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98896" y="157885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474058" y="1350867"/>
            <a:ext cx="0" cy="182880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18284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55836" y="13508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455836" y="153371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62516" y="1239584"/>
            <a:ext cx="2512060" cy="266700"/>
          </a:xfrm>
          <a:custGeom>
            <a:avLst/>
            <a:gdLst/>
            <a:ahLst/>
            <a:cxnLst/>
            <a:rect l="l" t="t" r="r" b="b"/>
            <a:pathLst>
              <a:path w="2512060" h="266700">
                <a:moveTo>
                  <a:pt x="0" y="266689"/>
                </a:moveTo>
                <a:lnTo>
                  <a:pt x="156939" y="236692"/>
                </a:lnTo>
                <a:lnTo>
                  <a:pt x="313981" y="198199"/>
                </a:lnTo>
                <a:lnTo>
                  <a:pt x="470920" y="245190"/>
                </a:lnTo>
                <a:lnTo>
                  <a:pt x="627859" y="116094"/>
                </a:lnTo>
                <a:lnTo>
                  <a:pt x="784799" y="64803"/>
                </a:lnTo>
                <a:lnTo>
                  <a:pt x="941841" y="81593"/>
                </a:lnTo>
                <a:lnTo>
                  <a:pt x="1098780" y="123772"/>
                </a:lnTo>
                <a:lnTo>
                  <a:pt x="1255719" y="77498"/>
                </a:lnTo>
                <a:lnTo>
                  <a:pt x="1412761" y="54156"/>
                </a:lnTo>
                <a:lnTo>
                  <a:pt x="1569701" y="47297"/>
                </a:lnTo>
                <a:lnTo>
                  <a:pt x="1726640" y="0"/>
                </a:lnTo>
                <a:lnTo>
                  <a:pt x="1883579" y="106778"/>
                </a:lnTo>
                <a:lnTo>
                  <a:pt x="2040621" y="153359"/>
                </a:lnTo>
                <a:lnTo>
                  <a:pt x="2197561" y="259420"/>
                </a:lnTo>
                <a:lnTo>
                  <a:pt x="2354500" y="255838"/>
                </a:lnTo>
                <a:lnTo>
                  <a:pt x="2511439" y="2027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31613" y="147536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36667" y="148042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88552" y="1445373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7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93606" y="145042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1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245594" y="140688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250648" y="141193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02533" y="145387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07587" y="145892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59473" y="132477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4"/>
                </a:lnTo>
                <a:lnTo>
                  <a:pt x="30902" y="61807"/>
                </a:lnTo>
                <a:lnTo>
                  <a:pt x="61806" y="30904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564526" y="132982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16412" y="127348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7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21466" y="127853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873453" y="1290273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7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78508" y="129532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30393" y="133245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35447" y="133750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187332" y="12861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4" y="0"/>
                </a:moveTo>
                <a:lnTo>
                  <a:pt x="0" y="30904"/>
                </a:lnTo>
                <a:lnTo>
                  <a:pt x="30904" y="61809"/>
                </a:lnTo>
                <a:lnTo>
                  <a:pt x="61807" y="30904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192386" y="129123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344375" y="1262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5"/>
                </a:lnTo>
                <a:lnTo>
                  <a:pt x="30902" y="61809"/>
                </a:lnTo>
                <a:lnTo>
                  <a:pt x="61806" y="30905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349428" y="126789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01314" y="1255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7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06367" y="126103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58253" y="120868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8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63307" y="121373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15192" y="131545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20246" y="132051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972234" y="136203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4"/>
                </a:lnTo>
                <a:lnTo>
                  <a:pt x="30902" y="61808"/>
                </a:lnTo>
                <a:lnTo>
                  <a:pt x="61806" y="30904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977288" y="136709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29174" y="14681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7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134227" y="147315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1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286112" y="146451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4" y="0"/>
                </a:moveTo>
                <a:lnTo>
                  <a:pt x="0" y="30905"/>
                </a:lnTo>
                <a:lnTo>
                  <a:pt x="30904" y="61808"/>
                </a:lnTo>
                <a:lnTo>
                  <a:pt x="61807" y="30905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291167" y="146957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1"/>
                </a:lnTo>
                <a:lnTo>
                  <a:pt x="25849" y="51701"/>
                </a:lnTo>
                <a:lnTo>
                  <a:pt x="51698" y="25851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443052" y="141138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48106" y="141643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78282" y="1307152"/>
            <a:ext cx="0" cy="264795"/>
          </a:xfrm>
          <a:custGeom>
            <a:avLst/>
            <a:gdLst/>
            <a:ahLst/>
            <a:cxnLst/>
            <a:rect l="l" t="t" r="r" b="b"/>
            <a:pathLst>
              <a:path h="264794">
                <a:moveTo>
                  <a:pt x="0" y="264744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60059" y="13071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60059" y="157189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35221" y="1277566"/>
            <a:ext cx="0" cy="306070"/>
          </a:xfrm>
          <a:custGeom>
            <a:avLst/>
            <a:gdLst/>
            <a:ahLst/>
            <a:cxnLst/>
            <a:rect l="l" t="t" r="r" b="b"/>
            <a:pathLst>
              <a:path h="306069">
                <a:moveTo>
                  <a:pt x="0" y="30559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16998" y="127756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16998" y="15831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92160" y="1333975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252664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73938" y="133397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73938" y="1586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49202" y="14846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606141" y="1415671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40633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87918" y="141567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87918" y="182200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763081" y="1500847"/>
            <a:ext cx="0" cy="331470"/>
          </a:xfrm>
          <a:custGeom>
            <a:avLst/>
            <a:gdLst/>
            <a:ahLst/>
            <a:cxnLst/>
            <a:rect l="l" t="t" r="r" b="b"/>
            <a:pathLst>
              <a:path h="331469">
                <a:moveTo>
                  <a:pt x="0" y="33088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744858" y="15008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744858" y="183172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920122" y="1627794"/>
            <a:ext cx="0" cy="297815"/>
          </a:xfrm>
          <a:custGeom>
            <a:avLst/>
            <a:gdLst/>
            <a:ahLst/>
            <a:cxnLst/>
            <a:rect l="l" t="t" r="r" b="b"/>
            <a:pathLst>
              <a:path h="297814">
                <a:moveTo>
                  <a:pt x="0" y="29730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901900" y="16277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901900" y="19250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077062" y="1548862"/>
            <a:ext cx="0" cy="306070"/>
          </a:xfrm>
          <a:custGeom>
            <a:avLst/>
            <a:gdLst/>
            <a:ahLst/>
            <a:cxnLst/>
            <a:rect l="l" t="t" r="r" b="b"/>
            <a:pathLst>
              <a:path h="306069">
                <a:moveTo>
                  <a:pt x="0" y="306001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058839" y="154886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058839" y="185486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234002" y="1506990"/>
            <a:ext cx="0" cy="247650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247136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215778" y="150699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215778" y="17541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390941" y="1507092"/>
            <a:ext cx="0" cy="255904"/>
          </a:xfrm>
          <a:custGeom>
            <a:avLst/>
            <a:gdLst/>
            <a:ahLst/>
            <a:cxnLst/>
            <a:rect l="l" t="t" r="r" b="b"/>
            <a:pathLst>
              <a:path h="255905">
                <a:moveTo>
                  <a:pt x="0" y="25532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372719" y="150709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72719" y="176241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547982" y="1491634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50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29760" y="149163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29760" y="170314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04921" y="1411371"/>
            <a:ext cx="0" cy="23114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23075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686699" y="141137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686699" y="16421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861862" y="1430515"/>
            <a:ext cx="0" cy="249554"/>
          </a:xfrm>
          <a:custGeom>
            <a:avLst/>
            <a:gdLst/>
            <a:ahLst/>
            <a:cxnLst/>
            <a:rect l="l" t="t" r="r" b="b"/>
            <a:pathLst>
              <a:path h="249555">
                <a:moveTo>
                  <a:pt x="0" y="24949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843639" y="143051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843639" y="168000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018801" y="1400110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25215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000578" y="140011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00578" y="165226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75842" y="1446589"/>
            <a:ext cx="0" cy="189230"/>
          </a:xfrm>
          <a:custGeom>
            <a:avLst/>
            <a:gdLst/>
            <a:ahLst/>
            <a:cxnLst/>
            <a:rect l="l" t="t" r="r" b="b"/>
            <a:pathLst>
              <a:path h="189230">
                <a:moveTo>
                  <a:pt x="0" y="18919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57620" y="144658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157620" y="163577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332781" y="1393967"/>
            <a:ext cx="0" cy="220345"/>
          </a:xfrm>
          <a:custGeom>
            <a:avLst/>
            <a:gdLst/>
            <a:ahLst/>
            <a:cxnLst/>
            <a:rect l="l" t="t" r="r" b="b"/>
            <a:pathLst>
              <a:path h="220344">
                <a:moveTo>
                  <a:pt x="0" y="22010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14559" y="13939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314559" y="161407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489721" y="1380863"/>
            <a:ext cx="0" cy="252729"/>
          </a:xfrm>
          <a:custGeom>
            <a:avLst/>
            <a:gdLst/>
            <a:ahLst/>
            <a:cxnLst/>
            <a:rect l="l" t="t" r="r" b="b"/>
            <a:pathLst>
              <a:path h="252730">
                <a:moveTo>
                  <a:pt x="0" y="252561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471498" y="138086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471498" y="163342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978179" y="1436863"/>
            <a:ext cx="47625" cy="3175"/>
          </a:xfrm>
          <a:custGeom>
            <a:avLst/>
            <a:gdLst/>
            <a:ahLst/>
            <a:cxnLst/>
            <a:rect l="l" t="t" r="r" b="b"/>
            <a:pathLst>
              <a:path w="47625" h="3175">
                <a:moveTo>
                  <a:pt x="-3573" y="1382"/>
                </a:moveTo>
                <a:lnTo>
                  <a:pt x="51075" y="1382"/>
                </a:lnTo>
              </a:path>
            </a:pathLst>
          </a:custGeom>
          <a:ln w="9911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049534" y="1432665"/>
            <a:ext cx="47625" cy="3175"/>
          </a:xfrm>
          <a:custGeom>
            <a:avLst/>
            <a:gdLst/>
            <a:ahLst/>
            <a:cxnLst/>
            <a:rect l="l" t="t" r="r" b="b"/>
            <a:pathLst>
              <a:path w="47625" h="3175">
                <a:moveTo>
                  <a:pt x="-3573" y="1382"/>
                </a:moveTo>
                <a:lnTo>
                  <a:pt x="51075" y="1382"/>
                </a:lnTo>
              </a:path>
            </a:pathLst>
          </a:custGeom>
          <a:ln w="9911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120786" y="143041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-3573" y="409"/>
                </a:moveTo>
                <a:lnTo>
                  <a:pt x="18008" y="409"/>
                </a:lnTo>
              </a:path>
            </a:pathLst>
          </a:custGeom>
          <a:ln w="796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135221" y="1430413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554" y="6245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191220" y="1441163"/>
            <a:ext cx="46990" cy="9525"/>
          </a:xfrm>
          <a:custGeom>
            <a:avLst/>
            <a:gdLst/>
            <a:ahLst/>
            <a:cxnLst/>
            <a:rect l="l" t="t" r="r" b="b"/>
            <a:pathLst>
              <a:path w="46990" h="9525">
                <a:moveTo>
                  <a:pt x="0" y="0"/>
                </a:moveTo>
                <a:lnTo>
                  <a:pt x="46784" y="8906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61448" y="1454573"/>
            <a:ext cx="31115" cy="6350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0" y="0"/>
                </a:moveTo>
                <a:lnTo>
                  <a:pt x="30712" y="5835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92160" y="146040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6175" y="245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331881" y="1466552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19">
                <a:moveTo>
                  <a:pt x="0" y="0"/>
                </a:moveTo>
                <a:lnTo>
                  <a:pt x="46989" y="737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02417" y="1477608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19">
                <a:moveTo>
                  <a:pt x="0" y="0"/>
                </a:moveTo>
                <a:lnTo>
                  <a:pt x="46682" y="7166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49100" y="14847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07" y="30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67527" y="1500540"/>
            <a:ext cx="36830" cy="31115"/>
          </a:xfrm>
          <a:custGeom>
            <a:avLst/>
            <a:gdLst/>
            <a:ahLst/>
            <a:cxnLst/>
            <a:rect l="l" t="t" r="r" b="b"/>
            <a:pathLst>
              <a:path w="36830" h="31115">
                <a:moveTo>
                  <a:pt x="0" y="0"/>
                </a:moveTo>
                <a:lnTo>
                  <a:pt x="36240" y="3091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21989" y="1547019"/>
            <a:ext cx="36195" cy="31115"/>
          </a:xfrm>
          <a:custGeom>
            <a:avLst/>
            <a:gdLst/>
            <a:ahLst/>
            <a:cxnLst/>
            <a:rect l="l" t="t" r="r" b="b"/>
            <a:pathLst>
              <a:path w="36194" h="31115">
                <a:moveTo>
                  <a:pt x="0" y="0"/>
                </a:moveTo>
                <a:lnTo>
                  <a:pt x="36138" y="3091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576248" y="1593395"/>
            <a:ext cx="30480" cy="26034"/>
          </a:xfrm>
          <a:custGeom>
            <a:avLst/>
            <a:gdLst/>
            <a:ahLst/>
            <a:cxnLst/>
            <a:rect l="l" t="t" r="r" b="b"/>
            <a:pathLst>
              <a:path w="30480" h="26034">
                <a:moveTo>
                  <a:pt x="0" y="0"/>
                </a:moveTo>
                <a:lnTo>
                  <a:pt x="29893" y="254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606141" y="161888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5" h="2540">
                <a:moveTo>
                  <a:pt x="0" y="0"/>
                </a:moveTo>
                <a:lnTo>
                  <a:pt x="7985" y="245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636956" y="1628203"/>
            <a:ext cx="45720" cy="13970"/>
          </a:xfrm>
          <a:custGeom>
            <a:avLst/>
            <a:gdLst/>
            <a:ahLst/>
            <a:cxnLst/>
            <a:rect l="l" t="t" r="r" b="b"/>
            <a:pathLst>
              <a:path w="45719" h="13969">
                <a:moveTo>
                  <a:pt x="0" y="0"/>
                </a:moveTo>
                <a:lnTo>
                  <a:pt x="45659" y="1382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705444" y="1648883"/>
            <a:ext cx="45720" cy="13970"/>
          </a:xfrm>
          <a:custGeom>
            <a:avLst/>
            <a:gdLst/>
            <a:ahLst/>
            <a:cxnLst/>
            <a:rect l="l" t="t" r="r" b="b"/>
            <a:pathLst>
              <a:path w="45719" h="13969">
                <a:moveTo>
                  <a:pt x="0" y="0"/>
                </a:moveTo>
                <a:lnTo>
                  <a:pt x="45556" y="1371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772295" y="1672737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0" y="0"/>
                </a:moveTo>
                <a:lnTo>
                  <a:pt x="39004" y="2733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830750" y="1713789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0" y="0"/>
                </a:moveTo>
                <a:lnTo>
                  <a:pt x="39004" y="2733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889205" y="1754843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0" y="0"/>
                </a:moveTo>
                <a:lnTo>
                  <a:pt x="30814" y="2160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920020" y="177214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299"/>
                </a:moveTo>
                <a:lnTo>
                  <a:pt x="9111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950630" y="1741534"/>
            <a:ext cx="43180" cy="20955"/>
          </a:xfrm>
          <a:custGeom>
            <a:avLst/>
            <a:gdLst/>
            <a:ahLst/>
            <a:cxnLst/>
            <a:rect l="l" t="t" r="r" b="b"/>
            <a:pathLst>
              <a:path w="43180" h="20955">
                <a:moveTo>
                  <a:pt x="0" y="20372"/>
                </a:moveTo>
                <a:lnTo>
                  <a:pt x="4299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015126" y="1710821"/>
            <a:ext cx="43180" cy="20955"/>
          </a:xfrm>
          <a:custGeom>
            <a:avLst/>
            <a:gdLst/>
            <a:ahLst/>
            <a:cxnLst/>
            <a:rect l="l" t="t" r="r" b="b"/>
            <a:pathLst>
              <a:path w="43180" h="20955">
                <a:moveTo>
                  <a:pt x="0" y="20475"/>
                </a:moveTo>
                <a:lnTo>
                  <a:pt x="4299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079724" y="1680927"/>
            <a:ext cx="43815" cy="20320"/>
          </a:xfrm>
          <a:custGeom>
            <a:avLst/>
            <a:gdLst/>
            <a:ahLst/>
            <a:cxnLst/>
            <a:rect l="l" t="t" r="r" b="b"/>
            <a:pathLst>
              <a:path w="43814" h="20319">
                <a:moveTo>
                  <a:pt x="0" y="19758"/>
                </a:moveTo>
                <a:lnTo>
                  <a:pt x="433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144834" y="1651340"/>
            <a:ext cx="43815" cy="20320"/>
          </a:xfrm>
          <a:custGeom>
            <a:avLst/>
            <a:gdLst/>
            <a:ahLst/>
            <a:cxnLst/>
            <a:rect l="l" t="t" r="r" b="b"/>
            <a:pathLst>
              <a:path w="43814" h="20319">
                <a:moveTo>
                  <a:pt x="0" y="19758"/>
                </a:moveTo>
                <a:lnTo>
                  <a:pt x="433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09842" y="1630558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30">
                <a:moveTo>
                  <a:pt x="0" y="10953"/>
                </a:moveTo>
                <a:lnTo>
                  <a:pt x="2416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34002" y="1630558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5">
                <a:moveTo>
                  <a:pt x="-3573" y="307"/>
                </a:moveTo>
                <a:lnTo>
                  <a:pt x="24662" y="307"/>
                </a:lnTo>
              </a:path>
            </a:pathLst>
          </a:custGeom>
          <a:ln w="7761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78943" y="1631787"/>
            <a:ext cx="47625" cy="1905"/>
          </a:xfrm>
          <a:custGeom>
            <a:avLst/>
            <a:gdLst/>
            <a:ahLst/>
            <a:cxnLst/>
            <a:rect l="l" t="t" r="r" b="b"/>
            <a:pathLst>
              <a:path w="47625" h="1905">
                <a:moveTo>
                  <a:pt x="-3573" y="665"/>
                </a:moveTo>
                <a:lnTo>
                  <a:pt x="51178" y="665"/>
                </a:lnTo>
              </a:path>
            </a:pathLst>
          </a:custGeom>
          <a:ln w="847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50400" y="1633732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-3573" y="563"/>
                </a:moveTo>
                <a:lnTo>
                  <a:pt x="44114" y="563"/>
                </a:lnTo>
              </a:path>
            </a:pathLst>
          </a:custGeom>
          <a:ln w="8273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0941" y="163322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638"/>
                </a:moveTo>
                <a:lnTo>
                  <a:pt x="6859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21039" y="1616636"/>
            <a:ext cx="46355" cy="11430"/>
          </a:xfrm>
          <a:custGeom>
            <a:avLst/>
            <a:gdLst/>
            <a:ahLst/>
            <a:cxnLst/>
            <a:rect l="l" t="t" r="r" b="b"/>
            <a:pathLst>
              <a:path w="46355" h="11430">
                <a:moveTo>
                  <a:pt x="0" y="11056"/>
                </a:moveTo>
                <a:lnTo>
                  <a:pt x="4627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90551" y="1600050"/>
            <a:ext cx="46355" cy="11430"/>
          </a:xfrm>
          <a:custGeom>
            <a:avLst/>
            <a:gdLst/>
            <a:ahLst/>
            <a:cxnLst/>
            <a:rect l="l" t="t" r="r" b="b"/>
            <a:pathLst>
              <a:path w="46355" h="11430">
                <a:moveTo>
                  <a:pt x="0" y="11057"/>
                </a:moveTo>
                <a:lnTo>
                  <a:pt x="4627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59244" y="1572715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4" h="19684">
                <a:moveTo>
                  <a:pt x="0" y="19553"/>
                </a:moveTo>
                <a:lnTo>
                  <a:pt x="43509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24456" y="1543436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4" h="19684">
                <a:moveTo>
                  <a:pt x="0" y="19553"/>
                </a:moveTo>
                <a:lnTo>
                  <a:pt x="434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689668" y="1526851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4">
                <a:moveTo>
                  <a:pt x="0" y="6859"/>
                </a:moveTo>
                <a:lnTo>
                  <a:pt x="1515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704819" y="1526851"/>
            <a:ext cx="31115" cy="5715"/>
          </a:xfrm>
          <a:custGeom>
            <a:avLst/>
            <a:gdLst/>
            <a:ahLst/>
            <a:cxnLst/>
            <a:rect l="l" t="t" r="r" b="b"/>
            <a:pathLst>
              <a:path w="31114" h="5715">
                <a:moveTo>
                  <a:pt x="0" y="0"/>
                </a:moveTo>
                <a:lnTo>
                  <a:pt x="30507" y="552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758771" y="1536679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89" h="8890">
                <a:moveTo>
                  <a:pt x="0" y="0"/>
                </a:moveTo>
                <a:lnTo>
                  <a:pt x="46886" y="839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829102" y="154937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593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861862" y="1552650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2661"/>
                </a:moveTo>
                <a:lnTo>
                  <a:pt x="1402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899330" y="1539648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89" h="8890">
                <a:moveTo>
                  <a:pt x="0" y="8701"/>
                </a:moveTo>
                <a:lnTo>
                  <a:pt x="46785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69558" y="1526646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89" h="8890">
                <a:moveTo>
                  <a:pt x="0" y="8702"/>
                </a:moveTo>
                <a:lnTo>
                  <a:pt x="4688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040094" y="1528284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80">
                <a:moveTo>
                  <a:pt x="-3573" y="2252"/>
                </a:moveTo>
                <a:lnTo>
                  <a:pt x="50973" y="2252"/>
                </a:lnTo>
              </a:path>
            </a:pathLst>
          </a:custGeom>
          <a:ln w="11652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11244" y="1535041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80">
                <a:moveTo>
                  <a:pt x="-3573" y="2303"/>
                </a:moveTo>
                <a:lnTo>
                  <a:pt x="50973" y="2303"/>
                </a:lnTo>
              </a:path>
            </a:pathLst>
          </a:custGeom>
          <a:ln w="1175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182190" y="1528796"/>
            <a:ext cx="46990" cy="11430"/>
          </a:xfrm>
          <a:custGeom>
            <a:avLst/>
            <a:gdLst/>
            <a:ahLst/>
            <a:cxnLst/>
            <a:rect l="l" t="t" r="r" b="b"/>
            <a:pathLst>
              <a:path w="46989" h="11430">
                <a:moveTo>
                  <a:pt x="0" y="10954"/>
                </a:moveTo>
                <a:lnTo>
                  <a:pt x="4637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251702" y="1512211"/>
            <a:ext cx="46990" cy="11430"/>
          </a:xfrm>
          <a:custGeom>
            <a:avLst/>
            <a:gdLst/>
            <a:ahLst/>
            <a:cxnLst/>
            <a:rect l="l" t="t" r="r" b="b"/>
            <a:pathLst>
              <a:path w="46989" h="11430">
                <a:moveTo>
                  <a:pt x="0" y="11056"/>
                </a:moveTo>
                <a:lnTo>
                  <a:pt x="4637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321214" y="150402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764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332679" y="1504021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69">
                <a:moveTo>
                  <a:pt x="-3573" y="358"/>
                </a:moveTo>
                <a:lnTo>
                  <a:pt x="39404" y="358"/>
                </a:lnTo>
              </a:path>
            </a:pathLst>
          </a:custGeom>
          <a:ln w="78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392363" y="1505250"/>
            <a:ext cx="47625" cy="1270"/>
          </a:xfrm>
          <a:custGeom>
            <a:avLst/>
            <a:gdLst/>
            <a:ahLst/>
            <a:cxnLst/>
            <a:rect l="l" t="t" r="r" b="b"/>
            <a:pathLst>
              <a:path w="47625" h="1269">
                <a:moveTo>
                  <a:pt x="-3573" y="460"/>
                </a:moveTo>
                <a:lnTo>
                  <a:pt x="51178" y="460"/>
                </a:lnTo>
              </a:path>
            </a:pathLst>
          </a:custGeom>
          <a:ln w="806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463820" y="1506683"/>
            <a:ext cx="26034" cy="635"/>
          </a:xfrm>
          <a:custGeom>
            <a:avLst/>
            <a:gdLst/>
            <a:ahLst/>
            <a:cxnLst/>
            <a:rect l="l" t="t" r="r" b="b"/>
            <a:pathLst>
              <a:path w="26035" h="634">
                <a:moveTo>
                  <a:pt x="-3573" y="255"/>
                </a:moveTo>
                <a:lnTo>
                  <a:pt x="29474" y="255"/>
                </a:lnTo>
              </a:path>
            </a:pathLst>
          </a:custGeom>
          <a:ln w="7659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950893" y="140822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957090" y="1415364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07935" y="1399014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3"/>
                </a:lnTo>
                <a:lnTo>
                  <a:pt x="54571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114132" y="1406150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64874" y="142901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71071" y="1436146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21813" y="145337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7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7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28010" y="146051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78856" y="1587489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85053" y="1594624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7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735795" y="163488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741992" y="1642024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892734" y="1745045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898931" y="175218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049674" y="1670515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055870" y="167765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206715" y="159915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212912" y="160629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363655" y="1603459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369852" y="161059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20594" y="156599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526791" y="157312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77534" y="149545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83730" y="150258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34575" y="1523912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840772" y="153104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91514" y="149483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997711" y="1501973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48455" y="150988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54651" y="1517023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05393" y="147262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11590" y="147975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462435" y="1475796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468632" y="1482932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884097" y="496846"/>
            <a:ext cx="0" cy="1976120"/>
          </a:xfrm>
          <a:custGeom>
            <a:avLst/>
            <a:gdLst/>
            <a:ahLst/>
            <a:cxnLst/>
            <a:rect l="l" t="t" r="r" b="b"/>
            <a:pathLst>
              <a:path h="1976120">
                <a:moveTo>
                  <a:pt x="0" y="197575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851031" y="242018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 txBox="1"/>
          <p:nvPr/>
        </p:nvSpPr>
        <p:spPr>
          <a:xfrm>
            <a:off x="648979" y="2366782"/>
            <a:ext cx="19875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-10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51031" y="22331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 txBox="1"/>
          <p:nvPr/>
        </p:nvSpPr>
        <p:spPr>
          <a:xfrm>
            <a:off x="685761" y="2179741"/>
            <a:ext cx="16192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-8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51031" y="20460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 txBox="1"/>
          <p:nvPr/>
        </p:nvSpPr>
        <p:spPr>
          <a:xfrm>
            <a:off x="685761" y="1992598"/>
            <a:ext cx="16192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-6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51031" y="18589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 txBox="1"/>
          <p:nvPr/>
        </p:nvSpPr>
        <p:spPr>
          <a:xfrm>
            <a:off x="685761" y="1805557"/>
            <a:ext cx="16192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51031" y="167181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851031" y="14846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 txBox="1"/>
          <p:nvPr/>
        </p:nvSpPr>
        <p:spPr>
          <a:xfrm>
            <a:off x="685761" y="1431270"/>
            <a:ext cx="161925" cy="29210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429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0</a:t>
            </a:r>
            <a:r>
              <a:rPr sz="500" spc="-9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500" spc="5" dirty="0">
                <a:latin typeface="Arial"/>
                <a:cs typeface="Arial"/>
              </a:rPr>
              <a:t>-2</a:t>
            </a:r>
            <a:r>
              <a:rPr sz="500" spc="-8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51031" y="12976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/>
          <p:nvPr/>
        </p:nvSpPr>
        <p:spPr>
          <a:xfrm>
            <a:off x="707785" y="1244229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2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51031" y="11104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707785" y="1057086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4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51031" y="92344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707785" y="870045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6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51031" y="736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/>
          <p:nvPr/>
        </p:nvSpPr>
        <p:spPr>
          <a:xfrm>
            <a:off x="707785" y="682902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8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51031" y="5492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/>
          <p:nvPr/>
        </p:nvSpPr>
        <p:spPr>
          <a:xfrm>
            <a:off x="671003" y="495860"/>
            <a:ext cx="17653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10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447259" y="756757"/>
            <a:ext cx="191135" cy="145605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2700" marR="5080" indent="8890">
              <a:lnSpc>
                <a:spcPts val="650"/>
              </a:lnSpc>
              <a:spcBef>
                <a:spcPts val="80"/>
              </a:spcBef>
            </a:pPr>
            <a:r>
              <a:rPr sz="650" dirty="0">
                <a:latin typeface="Arial"/>
                <a:cs typeface="Arial"/>
              </a:rPr>
              <a:t>Auswirkung auf die obersten 0.1% des  </a:t>
            </a:r>
            <a:r>
              <a:rPr sz="650" spc="-5" dirty="0">
                <a:latin typeface="Arial"/>
                <a:cs typeface="Arial"/>
              </a:rPr>
              <a:t>Vermögensanteils (Veränderung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PP)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84097" y="247260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9626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1195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27649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3343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59047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7474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90435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06129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21833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3752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3221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68925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84619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00313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1600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1711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4740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268335" y="2292242"/>
            <a:ext cx="2253615" cy="149860"/>
          </a:xfrm>
          <a:custGeom>
            <a:avLst/>
            <a:gdLst/>
            <a:ahLst/>
            <a:cxnLst/>
            <a:rect l="l" t="t" r="r" b="b"/>
            <a:pathLst>
              <a:path w="2253615" h="149860">
                <a:moveTo>
                  <a:pt x="0" y="0"/>
                </a:moveTo>
                <a:lnTo>
                  <a:pt x="2253196" y="0"/>
                </a:lnTo>
                <a:lnTo>
                  <a:pt x="225319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301681" y="2366949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25670" y="233604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430723" y="234109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439364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510820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582278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653735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725295" y="2366949"/>
            <a:ext cx="24130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566970" y="233555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573166" y="2342686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 txBox="1"/>
          <p:nvPr/>
        </p:nvSpPr>
        <p:spPr>
          <a:xfrm>
            <a:off x="920516" y="2313546"/>
            <a:ext cx="2603500" cy="3924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740410">
              <a:lnSpc>
                <a:spcPct val="100000"/>
              </a:lnSpc>
              <a:spcBef>
                <a:spcPts val="120"/>
              </a:spcBef>
              <a:tabLst>
                <a:tab pos="1877695" algn="l"/>
              </a:tabLst>
            </a:pPr>
            <a:r>
              <a:rPr sz="500" spc="10" dirty="0">
                <a:latin typeface="Arial"/>
                <a:cs typeface="Arial"/>
              </a:rPr>
              <a:t>Senkungen &gt;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0.05 pp	Erhöhungen &gt; 0.05</a:t>
            </a:r>
            <a:r>
              <a:rPr sz="500" spc="-4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pp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Arial"/>
              <a:cs typeface="Arial"/>
            </a:endParaRPr>
          </a:p>
          <a:p>
            <a:pPr algn="ctr">
              <a:lnSpc>
                <a:spcPts val="570"/>
              </a:lnSpc>
              <a:spcBef>
                <a:spcPts val="5"/>
              </a:spcBef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-3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-2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-1</a:t>
            </a:r>
            <a:r>
              <a:rPr sz="500" spc="14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0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1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2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3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4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5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6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7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8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9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10</a:t>
            </a:r>
            <a:r>
              <a:rPr sz="500" spc="85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11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  <a:p>
            <a:pPr algn="ctr">
              <a:lnSpc>
                <a:spcPts val="869"/>
              </a:lnSpc>
            </a:pPr>
            <a:r>
              <a:rPr sz="750" spc="15" dirty="0">
                <a:latin typeface="Arial"/>
                <a:cs typeface="Arial"/>
              </a:rPr>
              <a:t>Jahre </a:t>
            </a:r>
            <a:r>
              <a:rPr sz="750" spc="10" dirty="0">
                <a:latin typeface="Arial"/>
                <a:cs typeface="Arial"/>
              </a:rPr>
              <a:t>relativ zur </a:t>
            </a:r>
            <a:r>
              <a:rPr sz="750" spc="15" dirty="0">
                <a:latin typeface="Arial"/>
                <a:cs typeface="Arial"/>
              </a:rPr>
              <a:t>Änderung der</a:t>
            </a:r>
            <a:r>
              <a:rPr sz="750" spc="-30" dirty="0">
                <a:latin typeface="Arial"/>
                <a:cs typeface="Arial"/>
              </a:rPr>
              <a:t> </a:t>
            </a:r>
            <a:r>
              <a:rPr sz="750" spc="10" dirty="0">
                <a:latin typeface="Arial"/>
                <a:cs typeface="Arial"/>
              </a:rPr>
              <a:t>Vermögenssteuer</a:t>
            </a:r>
            <a:endParaRPr sz="75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772573" y="622129"/>
            <a:ext cx="12598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Réduction de l’impôt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3900360" y="761296"/>
            <a:ext cx="1268540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sur la fortune de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1pp</a:t>
            </a:r>
            <a:endParaRPr sz="9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5" dirty="0">
                <a:latin typeface="Arial"/>
                <a:cs typeface="Arial"/>
              </a:rPr>
              <a:t>Hausse de 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2pp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772573" y="1090264"/>
            <a:ext cx="134366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Hausse relative </a:t>
            </a:r>
            <a:r>
              <a:rPr sz="900" spc="-5" dirty="0">
                <a:latin typeface="Arial"/>
                <a:cs typeface="Arial"/>
              </a:rPr>
              <a:t>:</a:t>
            </a:r>
            <a:r>
              <a:rPr sz="900" spc="2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5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5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3896601" y="1229443"/>
            <a:ext cx="119507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25" dirty="0">
                <a:latin typeface="Arial"/>
                <a:cs typeface="Arial"/>
              </a:rPr>
              <a:t>(</a:t>
            </a:r>
            <a:r>
              <a:rPr lang="fr-CH" sz="900" spc="-25" dirty="0">
                <a:latin typeface="Arial"/>
                <a:cs typeface="Arial"/>
              </a:rPr>
              <a:t>Part t</a:t>
            </a:r>
            <a:r>
              <a:rPr sz="900" spc="-25" dirty="0">
                <a:latin typeface="Arial"/>
                <a:cs typeface="Arial"/>
              </a:rPr>
              <a:t>op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</a:t>
            </a:r>
            <a:r>
              <a:rPr sz="900" spc="4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22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3729824" y="1773499"/>
            <a:ext cx="1896275" cy="2813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82880" marR="17780" indent="-158115">
              <a:lnSpc>
                <a:spcPct val="101499"/>
              </a:lnSpc>
              <a:spcBef>
                <a:spcPts val="80"/>
              </a:spcBef>
              <a:buFont typeface="Lucida Sans Unicode"/>
              <a:buChar char="►"/>
              <a:tabLst>
                <a:tab pos="179705" algn="l"/>
              </a:tabLst>
            </a:pPr>
            <a:r>
              <a:rPr lang="fr-CH" sz="900" spc="-5" dirty="0">
                <a:latin typeface="Arial"/>
                <a:cs typeface="Arial"/>
              </a:rPr>
              <a:t>Expliquer toutes les réductions d’impôts des 50 dernières années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3900360" y="2051857"/>
            <a:ext cx="121094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dirty="0">
                <a:latin typeface="Lucida Sans Unicode"/>
                <a:cs typeface="Lucida Sans Unicode"/>
              </a:rPr>
              <a:t>∼ </a:t>
            </a:r>
            <a:r>
              <a:rPr sz="900" spc="-5" dirty="0">
                <a:latin typeface="Arial"/>
                <a:cs typeface="Arial"/>
              </a:rPr>
              <a:t>25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de la hausse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896828" y="2191036"/>
            <a:ext cx="708487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35" dirty="0">
                <a:latin typeface="Arial"/>
                <a:cs typeface="Arial"/>
              </a:rPr>
              <a:t>des t</a:t>
            </a:r>
            <a:r>
              <a:rPr sz="900" spc="-35" dirty="0">
                <a:latin typeface="Arial"/>
                <a:cs typeface="Arial"/>
              </a:rPr>
              <a:t>op</a:t>
            </a:r>
            <a:r>
              <a:rPr sz="900" spc="-6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 txBox="1"/>
          <p:nvPr/>
        </p:nvSpPr>
        <p:spPr>
          <a:xfrm>
            <a:off x="3536024" y="2805218"/>
            <a:ext cx="1896274" cy="343043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dirty="0">
                <a:latin typeface="Arial"/>
                <a:cs typeface="Arial"/>
              </a:rPr>
              <a:t>Marti, Martínez, </a:t>
            </a:r>
            <a:r>
              <a:rPr sz="800" spc="-5" dirty="0">
                <a:latin typeface="Arial"/>
                <a:cs typeface="Arial"/>
              </a:rPr>
              <a:t>Scheuer</a:t>
            </a:r>
            <a:r>
              <a:rPr sz="800" spc="4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(2023)</a:t>
            </a:r>
            <a:endParaRPr sz="8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 dirty="0">
              <a:latin typeface="Arial"/>
              <a:cs typeface="Arial"/>
            </a:endParaRPr>
          </a:p>
          <a:p>
            <a:pPr marR="31115" algn="r">
              <a:lnSpc>
                <a:spcPct val="100000"/>
              </a:lnSpc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25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09257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Effets des changements fiscaux sur les inégalités (t</a:t>
            </a:r>
            <a:r>
              <a:rPr spc="-40" dirty="0"/>
              <a:t>op</a:t>
            </a:r>
            <a:r>
              <a:rPr spc="-30" dirty="0"/>
              <a:t> </a:t>
            </a:r>
            <a:r>
              <a:rPr spc="-5" dirty="0"/>
              <a:t>1</a:t>
            </a:r>
            <a:r>
              <a:rPr lang="fr-CH" spc="-5" dirty="0"/>
              <a:t> </a:t>
            </a:r>
            <a:r>
              <a:rPr spc="-5" dirty="0"/>
              <a:t>%</a:t>
            </a:r>
            <a:r>
              <a:rPr lang="fr-CH" spc="-5" dirty="0"/>
              <a:t>)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886480" y="499228"/>
            <a:ext cx="2663825" cy="1971039"/>
          </a:xfrm>
          <a:custGeom>
            <a:avLst/>
            <a:gdLst/>
            <a:ahLst/>
            <a:cxnLst/>
            <a:rect l="l" t="t" r="r" b="b"/>
            <a:pathLst>
              <a:path w="2663825" h="1971039">
                <a:moveTo>
                  <a:pt x="0" y="0"/>
                </a:moveTo>
                <a:lnTo>
                  <a:pt x="2663613" y="0"/>
                </a:lnTo>
                <a:lnTo>
                  <a:pt x="2663613" y="1970989"/>
                </a:lnTo>
                <a:lnTo>
                  <a:pt x="0" y="19709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84097" y="2233144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84097" y="2046000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4097" y="1858959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4097" y="1671815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4097" y="129763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84097" y="1110488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4097" y="923447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4097" y="736303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11958" y="2444038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63"/>
                </a:lnTo>
              </a:path>
            </a:pathLst>
          </a:custGeom>
          <a:ln w="7147">
            <a:solidFill>
              <a:srgbClr val="8080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11958" y="496846"/>
            <a:ext cx="0" cy="1928495"/>
          </a:xfrm>
          <a:custGeom>
            <a:avLst/>
            <a:gdLst/>
            <a:ahLst/>
            <a:cxnLst/>
            <a:rect l="l" t="t" r="r" b="b"/>
            <a:pathLst>
              <a:path h="1928495">
                <a:moveTo>
                  <a:pt x="0" y="0"/>
                </a:moveTo>
                <a:lnTo>
                  <a:pt x="0" y="1928151"/>
                </a:lnTo>
              </a:path>
            </a:pathLst>
          </a:custGeom>
          <a:ln w="7147">
            <a:solidFill>
              <a:srgbClr val="80808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71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62618" y="1415057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16165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44396" y="141505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44396" y="15767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19558" y="1431130"/>
            <a:ext cx="0" cy="126364"/>
          </a:xfrm>
          <a:custGeom>
            <a:avLst/>
            <a:gdLst/>
            <a:ahLst/>
            <a:cxnLst/>
            <a:rect l="l" t="t" r="r" b="b"/>
            <a:pathLst>
              <a:path h="126365">
                <a:moveTo>
                  <a:pt x="0" y="1260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01335" y="143113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01335" y="155715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76497" y="1383013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120598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58275" y="138301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58275" y="150361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33436" y="14846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90478" y="1290670"/>
            <a:ext cx="0" cy="171450"/>
          </a:xfrm>
          <a:custGeom>
            <a:avLst/>
            <a:gdLst/>
            <a:ahLst/>
            <a:cxnLst/>
            <a:rect l="l" t="t" r="r" b="b"/>
            <a:pathLst>
              <a:path h="171450">
                <a:moveTo>
                  <a:pt x="0" y="170865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72256" y="129067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72256" y="146153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47418" y="1222487"/>
            <a:ext cx="0" cy="227965"/>
          </a:xfrm>
          <a:custGeom>
            <a:avLst/>
            <a:gdLst/>
            <a:ahLst/>
            <a:cxnLst/>
            <a:rect l="l" t="t" r="r" b="b"/>
            <a:pathLst>
              <a:path h="227965">
                <a:moveTo>
                  <a:pt x="0" y="22747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29195" y="122248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29195" y="144996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04357" y="1237536"/>
            <a:ext cx="0" cy="224154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22389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86134" y="12375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86134" y="146143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61296" y="1278794"/>
            <a:ext cx="0" cy="211454"/>
          </a:xfrm>
          <a:custGeom>
            <a:avLst/>
            <a:gdLst/>
            <a:ahLst/>
            <a:cxnLst/>
            <a:rect l="l" t="t" r="r" b="b"/>
            <a:pathLst>
              <a:path h="211455">
                <a:moveTo>
                  <a:pt x="0" y="21109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43074" y="12787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43074" y="14898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18338" y="1240608"/>
            <a:ext cx="0" cy="208279"/>
          </a:xfrm>
          <a:custGeom>
            <a:avLst/>
            <a:gdLst/>
            <a:ahLst/>
            <a:cxnLst/>
            <a:rect l="l" t="t" r="r" b="b"/>
            <a:pathLst>
              <a:path h="208280">
                <a:moveTo>
                  <a:pt x="0" y="20812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00116" y="12406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200116" y="144873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75277" y="1202524"/>
            <a:ext cx="0" cy="272415"/>
          </a:xfrm>
          <a:custGeom>
            <a:avLst/>
            <a:gdLst/>
            <a:ahLst/>
            <a:cxnLst/>
            <a:rect l="l" t="t" r="r" b="b"/>
            <a:pathLst>
              <a:path h="272415">
                <a:moveTo>
                  <a:pt x="0" y="271808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57055" y="120252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57055" y="14743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32217" y="1169047"/>
            <a:ext cx="0" cy="365125"/>
          </a:xfrm>
          <a:custGeom>
            <a:avLst/>
            <a:gdLst/>
            <a:ahLst/>
            <a:cxnLst/>
            <a:rect l="l" t="t" r="r" b="b"/>
            <a:pathLst>
              <a:path h="365125">
                <a:moveTo>
                  <a:pt x="0" y="364970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13994" y="11690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13994" y="153401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689259" y="1095131"/>
            <a:ext cx="0" cy="422275"/>
          </a:xfrm>
          <a:custGeom>
            <a:avLst/>
            <a:gdLst/>
            <a:ahLst/>
            <a:cxnLst/>
            <a:rect l="l" t="t" r="r" b="b"/>
            <a:pathLst>
              <a:path h="422275">
                <a:moveTo>
                  <a:pt x="0" y="42209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671036" y="109513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671036" y="151722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46198" y="1222487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31941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27976" y="122248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27976" y="154190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03137" y="1268556"/>
            <a:ext cx="0" cy="299720"/>
          </a:xfrm>
          <a:custGeom>
            <a:avLst/>
            <a:gdLst/>
            <a:ahLst/>
            <a:cxnLst/>
            <a:rect l="l" t="t" r="r" b="b"/>
            <a:pathLst>
              <a:path h="299719">
                <a:moveTo>
                  <a:pt x="0" y="299552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984915" y="126855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984915" y="156810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160077" y="1420585"/>
            <a:ext cx="0" cy="226695"/>
          </a:xfrm>
          <a:custGeom>
            <a:avLst/>
            <a:gdLst/>
            <a:ahLst/>
            <a:cxnLst/>
            <a:rect l="l" t="t" r="r" b="b"/>
            <a:pathLst>
              <a:path h="226694">
                <a:moveTo>
                  <a:pt x="0" y="226660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41854" y="142058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141854" y="164724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317119" y="1424168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20946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98896" y="142416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98896" y="163363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474058" y="1366940"/>
            <a:ext cx="0" cy="207010"/>
          </a:xfrm>
          <a:custGeom>
            <a:avLst/>
            <a:gdLst/>
            <a:ahLst/>
            <a:cxnLst/>
            <a:rect l="l" t="t" r="r" b="b"/>
            <a:pathLst>
              <a:path h="207009">
                <a:moveTo>
                  <a:pt x="0" y="20669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55836" y="136694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455836" y="157363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62516" y="1306231"/>
            <a:ext cx="2512060" cy="227965"/>
          </a:xfrm>
          <a:custGeom>
            <a:avLst/>
            <a:gdLst/>
            <a:ahLst/>
            <a:cxnLst/>
            <a:rect l="l" t="t" r="r" b="b"/>
            <a:pathLst>
              <a:path w="2512060" h="227965">
                <a:moveTo>
                  <a:pt x="0" y="189702"/>
                </a:moveTo>
                <a:lnTo>
                  <a:pt x="156939" y="187962"/>
                </a:lnTo>
                <a:lnTo>
                  <a:pt x="313981" y="137081"/>
                </a:lnTo>
                <a:lnTo>
                  <a:pt x="470920" y="178543"/>
                </a:lnTo>
                <a:lnTo>
                  <a:pt x="627859" y="69922"/>
                </a:lnTo>
                <a:lnTo>
                  <a:pt x="784799" y="30098"/>
                </a:lnTo>
                <a:lnTo>
                  <a:pt x="941841" y="43305"/>
                </a:lnTo>
                <a:lnTo>
                  <a:pt x="1098780" y="78215"/>
                </a:lnTo>
                <a:lnTo>
                  <a:pt x="1255719" y="38493"/>
                </a:lnTo>
                <a:lnTo>
                  <a:pt x="1412761" y="32248"/>
                </a:lnTo>
                <a:lnTo>
                  <a:pt x="1569701" y="45352"/>
                </a:lnTo>
                <a:lnTo>
                  <a:pt x="1726640" y="0"/>
                </a:lnTo>
                <a:lnTo>
                  <a:pt x="1883579" y="75963"/>
                </a:lnTo>
                <a:lnTo>
                  <a:pt x="2040621" y="112101"/>
                </a:lnTo>
                <a:lnTo>
                  <a:pt x="2197561" y="227786"/>
                </a:lnTo>
                <a:lnTo>
                  <a:pt x="2354500" y="222667"/>
                </a:lnTo>
                <a:lnTo>
                  <a:pt x="2511439" y="1641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31613" y="146502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8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36667" y="147008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1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88552" y="146328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8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93606" y="146834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1"/>
                </a:lnTo>
                <a:lnTo>
                  <a:pt x="25849" y="51701"/>
                </a:lnTo>
                <a:lnTo>
                  <a:pt x="51698" y="25851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245594" y="141240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250648" y="141746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02533" y="145387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07587" y="145892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59473" y="1345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5"/>
                </a:lnTo>
                <a:lnTo>
                  <a:pt x="30902" y="61808"/>
                </a:lnTo>
                <a:lnTo>
                  <a:pt x="61806" y="30905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564526" y="135030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16412" y="130542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21466" y="131047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873453" y="131863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7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78508" y="132368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30393" y="135354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35447" y="135859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187332" y="131381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4" y="0"/>
                </a:moveTo>
                <a:lnTo>
                  <a:pt x="0" y="30905"/>
                </a:lnTo>
                <a:lnTo>
                  <a:pt x="30904" y="61809"/>
                </a:lnTo>
                <a:lnTo>
                  <a:pt x="61807" y="30905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192386" y="131887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344375" y="130757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5"/>
                </a:lnTo>
                <a:lnTo>
                  <a:pt x="30902" y="61809"/>
                </a:lnTo>
                <a:lnTo>
                  <a:pt x="61806" y="30905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349428" y="131262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01314" y="13206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7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06367" y="132573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58253" y="127532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8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63307" y="128038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15192" y="135128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20246" y="135634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972234" y="138742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4"/>
                </a:lnTo>
                <a:lnTo>
                  <a:pt x="30902" y="61808"/>
                </a:lnTo>
                <a:lnTo>
                  <a:pt x="61806" y="30904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977288" y="139248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29174" y="150311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134227" y="150816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286112" y="149799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4" y="0"/>
                </a:moveTo>
                <a:lnTo>
                  <a:pt x="0" y="30904"/>
                </a:lnTo>
                <a:lnTo>
                  <a:pt x="30904" y="61808"/>
                </a:lnTo>
                <a:lnTo>
                  <a:pt x="61807" y="30904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291167" y="150304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443052" y="143943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3" y="0"/>
                </a:moveTo>
                <a:lnTo>
                  <a:pt x="0" y="30904"/>
                </a:lnTo>
                <a:lnTo>
                  <a:pt x="30903" y="61807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48106" y="144448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1"/>
                </a:lnTo>
                <a:lnTo>
                  <a:pt x="25849" y="51701"/>
                </a:lnTo>
                <a:lnTo>
                  <a:pt x="51698" y="25851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78282" y="1330289"/>
            <a:ext cx="0" cy="258445"/>
          </a:xfrm>
          <a:custGeom>
            <a:avLst/>
            <a:gdLst/>
            <a:ahLst/>
            <a:cxnLst/>
            <a:rect l="l" t="t" r="r" b="b"/>
            <a:pathLst>
              <a:path h="258444">
                <a:moveTo>
                  <a:pt x="0" y="25809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60059" y="133028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60059" y="158837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35221" y="1285858"/>
            <a:ext cx="0" cy="299720"/>
          </a:xfrm>
          <a:custGeom>
            <a:avLst/>
            <a:gdLst/>
            <a:ahLst/>
            <a:cxnLst/>
            <a:rect l="l" t="t" r="r" b="b"/>
            <a:pathLst>
              <a:path h="299719">
                <a:moveTo>
                  <a:pt x="0" y="29924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16998" y="12858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16998" y="15851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92160" y="1296198"/>
            <a:ext cx="0" cy="288290"/>
          </a:xfrm>
          <a:custGeom>
            <a:avLst/>
            <a:gdLst/>
            <a:ahLst/>
            <a:cxnLst/>
            <a:rect l="l" t="t" r="r" b="b"/>
            <a:pathLst>
              <a:path h="288290">
                <a:moveTo>
                  <a:pt x="0" y="288086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73938" y="129619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73938" y="158428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49202" y="14846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606141" y="1349229"/>
            <a:ext cx="0" cy="323215"/>
          </a:xfrm>
          <a:custGeom>
            <a:avLst/>
            <a:gdLst/>
            <a:ahLst/>
            <a:cxnLst/>
            <a:rect l="l" t="t" r="r" b="b"/>
            <a:pathLst>
              <a:path h="323214">
                <a:moveTo>
                  <a:pt x="0" y="322893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87918" y="134922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87918" y="167212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763081" y="1445258"/>
            <a:ext cx="0" cy="229870"/>
          </a:xfrm>
          <a:custGeom>
            <a:avLst/>
            <a:gdLst/>
            <a:ahLst/>
            <a:cxnLst/>
            <a:rect l="l" t="t" r="r" b="b"/>
            <a:pathLst>
              <a:path h="229869">
                <a:moveTo>
                  <a:pt x="0" y="229424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744858" y="14452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744858" y="167468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920122" y="1556643"/>
            <a:ext cx="0" cy="187960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18734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901900" y="155664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901900" y="1743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077062" y="1513235"/>
            <a:ext cx="0" cy="161290"/>
          </a:xfrm>
          <a:custGeom>
            <a:avLst/>
            <a:gdLst/>
            <a:ahLst/>
            <a:cxnLst/>
            <a:rect l="l" t="t" r="r" b="b"/>
            <a:pathLst>
              <a:path h="161289">
                <a:moveTo>
                  <a:pt x="0" y="16083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058839" y="151323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058839" y="167406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234002" y="1465426"/>
            <a:ext cx="0" cy="140970"/>
          </a:xfrm>
          <a:custGeom>
            <a:avLst/>
            <a:gdLst/>
            <a:ahLst/>
            <a:cxnLst/>
            <a:rect l="l" t="t" r="r" b="b"/>
            <a:pathLst>
              <a:path h="140969">
                <a:moveTo>
                  <a:pt x="0" y="14056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215778" y="14654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215778" y="160598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390941" y="1465016"/>
            <a:ext cx="0" cy="154940"/>
          </a:xfrm>
          <a:custGeom>
            <a:avLst/>
            <a:gdLst/>
            <a:ahLst/>
            <a:cxnLst/>
            <a:rect l="l" t="t" r="r" b="b"/>
            <a:pathLst>
              <a:path h="154940">
                <a:moveTo>
                  <a:pt x="0" y="154587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372719" y="14650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72719" y="16196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547982" y="1405126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20618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29760" y="14051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29760" y="161131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704921" y="1334794"/>
            <a:ext cx="0" cy="224790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224613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686699" y="13347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686699" y="155940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861862" y="1363459"/>
            <a:ext cx="0" cy="218440"/>
          </a:xfrm>
          <a:custGeom>
            <a:avLst/>
            <a:gdLst/>
            <a:ahLst/>
            <a:cxnLst/>
            <a:rect l="l" t="t" r="r" b="b"/>
            <a:pathLst>
              <a:path h="218440">
                <a:moveTo>
                  <a:pt x="0" y="21795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843639" y="136345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843639" y="158141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018801" y="1368066"/>
            <a:ext cx="0" cy="208915"/>
          </a:xfrm>
          <a:custGeom>
            <a:avLst/>
            <a:gdLst/>
            <a:ahLst/>
            <a:cxnLst/>
            <a:rect l="l" t="t" r="r" b="b"/>
            <a:pathLst>
              <a:path h="208915">
                <a:moveTo>
                  <a:pt x="0" y="20833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000578" y="136806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00578" y="157640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75842" y="1410757"/>
            <a:ext cx="0" cy="157480"/>
          </a:xfrm>
          <a:custGeom>
            <a:avLst/>
            <a:gdLst/>
            <a:ahLst/>
            <a:cxnLst/>
            <a:rect l="l" t="t" r="r" b="b"/>
            <a:pathLst>
              <a:path h="157480">
                <a:moveTo>
                  <a:pt x="0" y="15735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57620" y="141075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157620" y="156810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332781" y="1334487"/>
            <a:ext cx="0" cy="230504"/>
          </a:xfrm>
          <a:custGeom>
            <a:avLst/>
            <a:gdLst/>
            <a:ahLst/>
            <a:cxnLst/>
            <a:rect l="l" t="t" r="r" b="b"/>
            <a:pathLst>
              <a:path h="230505">
                <a:moveTo>
                  <a:pt x="0" y="230346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14559" y="133448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314559" y="156483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489721" y="1342267"/>
            <a:ext cx="0" cy="245110"/>
          </a:xfrm>
          <a:custGeom>
            <a:avLst/>
            <a:gdLst/>
            <a:ahLst/>
            <a:cxnLst/>
            <a:rect l="l" t="t" r="r" b="b"/>
            <a:pathLst>
              <a:path h="245109">
                <a:moveTo>
                  <a:pt x="0" y="24508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471498" y="13422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471498" y="158735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978179" y="1452219"/>
            <a:ext cx="47625" cy="7620"/>
          </a:xfrm>
          <a:custGeom>
            <a:avLst/>
            <a:gdLst/>
            <a:ahLst/>
            <a:cxnLst/>
            <a:rect l="l" t="t" r="r" b="b"/>
            <a:pathLst>
              <a:path w="47625" h="7619">
                <a:moveTo>
                  <a:pt x="0" y="7166"/>
                </a:moveTo>
                <a:lnTo>
                  <a:pt x="47091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048817" y="1441470"/>
            <a:ext cx="47625" cy="7620"/>
          </a:xfrm>
          <a:custGeom>
            <a:avLst/>
            <a:gdLst/>
            <a:ahLst/>
            <a:cxnLst/>
            <a:rect l="l" t="t" r="r" b="b"/>
            <a:pathLst>
              <a:path w="47625" h="7619">
                <a:moveTo>
                  <a:pt x="0" y="7166"/>
                </a:moveTo>
                <a:lnTo>
                  <a:pt x="47091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119558" y="1435532"/>
            <a:ext cx="15875" cy="2540"/>
          </a:xfrm>
          <a:custGeom>
            <a:avLst/>
            <a:gdLst/>
            <a:ahLst/>
            <a:cxnLst/>
            <a:rect l="l" t="t" r="r" b="b"/>
            <a:pathLst>
              <a:path w="15875" h="2540">
                <a:moveTo>
                  <a:pt x="0" y="2354"/>
                </a:moveTo>
                <a:lnTo>
                  <a:pt x="1566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135221" y="1435532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-3573" y="460"/>
                </a:moveTo>
                <a:lnTo>
                  <a:pt x="35309" y="460"/>
                </a:lnTo>
              </a:path>
            </a:pathLst>
          </a:custGeom>
          <a:ln w="806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190810" y="1437170"/>
            <a:ext cx="47625" cy="1905"/>
          </a:xfrm>
          <a:custGeom>
            <a:avLst/>
            <a:gdLst/>
            <a:ahLst/>
            <a:cxnLst/>
            <a:rect l="l" t="t" r="r" b="b"/>
            <a:pathLst>
              <a:path w="47625" h="1905">
                <a:moveTo>
                  <a:pt x="-3573" y="716"/>
                </a:moveTo>
                <a:lnTo>
                  <a:pt x="51177" y="716"/>
                </a:lnTo>
              </a:path>
            </a:pathLst>
          </a:custGeom>
          <a:ln w="8580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62267" y="14393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-3573" y="460"/>
                </a:moveTo>
                <a:lnTo>
                  <a:pt x="33466" y="460"/>
                </a:lnTo>
              </a:path>
            </a:pathLst>
          </a:custGeom>
          <a:ln w="806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92160" y="144024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80">
                <a:moveTo>
                  <a:pt x="0" y="0"/>
                </a:moveTo>
                <a:lnTo>
                  <a:pt x="17096" y="481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332189" y="1451604"/>
            <a:ext cx="46355" cy="13335"/>
          </a:xfrm>
          <a:custGeom>
            <a:avLst/>
            <a:gdLst/>
            <a:ahLst/>
            <a:cxnLst/>
            <a:rect l="l" t="t" r="r" b="b"/>
            <a:pathLst>
              <a:path w="46355" h="13334">
                <a:moveTo>
                  <a:pt x="0" y="0"/>
                </a:moveTo>
                <a:lnTo>
                  <a:pt x="45761" y="1300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00881" y="1471057"/>
            <a:ext cx="46355" cy="13335"/>
          </a:xfrm>
          <a:custGeom>
            <a:avLst/>
            <a:gdLst/>
            <a:ahLst/>
            <a:cxnLst/>
            <a:rect l="l" t="t" r="r" b="b"/>
            <a:pathLst>
              <a:path w="46355" h="13334">
                <a:moveTo>
                  <a:pt x="0" y="0"/>
                </a:moveTo>
                <a:lnTo>
                  <a:pt x="45863" y="13103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70189" y="1488255"/>
            <a:ext cx="46990" cy="8255"/>
          </a:xfrm>
          <a:custGeom>
            <a:avLst/>
            <a:gdLst/>
            <a:ahLst/>
            <a:cxnLst/>
            <a:rect l="l" t="t" r="r" b="b"/>
            <a:pathLst>
              <a:path w="46990" h="8255">
                <a:moveTo>
                  <a:pt x="0" y="0"/>
                </a:moveTo>
                <a:lnTo>
                  <a:pt x="46887" y="778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540622" y="1499926"/>
            <a:ext cx="46990" cy="8255"/>
          </a:xfrm>
          <a:custGeom>
            <a:avLst/>
            <a:gdLst/>
            <a:ahLst/>
            <a:cxnLst/>
            <a:rect l="l" t="t" r="r" b="b"/>
            <a:pathLst>
              <a:path w="46990" h="8255">
                <a:moveTo>
                  <a:pt x="0" y="0"/>
                </a:moveTo>
                <a:lnTo>
                  <a:pt x="46989" y="778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610953" y="1512314"/>
            <a:ext cx="45720" cy="14604"/>
          </a:xfrm>
          <a:custGeom>
            <a:avLst/>
            <a:gdLst/>
            <a:ahLst/>
            <a:cxnLst/>
            <a:rect l="l" t="t" r="r" b="b"/>
            <a:pathLst>
              <a:path w="45719" h="14605">
                <a:moveTo>
                  <a:pt x="0" y="0"/>
                </a:moveTo>
                <a:lnTo>
                  <a:pt x="45453" y="14229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679134" y="1533710"/>
            <a:ext cx="45720" cy="14604"/>
          </a:xfrm>
          <a:custGeom>
            <a:avLst/>
            <a:gdLst/>
            <a:ahLst/>
            <a:cxnLst/>
            <a:rect l="l" t="t" r="r" b="b"/>
            <a:pathLst>
              <a:path w="45719" h="14605">
                <a:moveTo>
                  <a:pt x="0" y="0"/>
                </a:moveTo>
                <a:lnTo>
                  <a:pt x="45453" y="14229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747316" y="1555107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0" y="0"/>
                </a:moveTo>
                <a:lnTo>
                  <a:pt x="15765" y="491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763081" y="1560021"/>
            <a:ext cx="27305" cy="15875"/>
          </a:xfrm>
          <a:custGeom>
            <a:avLst/>
            <a:gdLst/>
            <a:ahLst/>
            <a:cxnLst/>
            <a:rect l="l" t="t" r="r" b="b"/>
            <a:pathLst>
              <a:path w="27305" h="15875">
                <a:moveTo>
                  <a:pt x="0" y="0"/>
                </a:moveTo>
                <a:lnTo>
                  <a:pt x="27026" y="1556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810787" y="1587458"/>
            <a:ext cx="41275" cy="24130"/>
          </a:xfrm>
          <a:custGeom>
            <a:avLst/>
            <a:gdLst/>
            <a:ahLst/>
            <a:cxnLst/>
            <a:rect l="l" t="t" r="r" b="b"/>
            <a:pathLst>
              <a:path w="41275" h="24130">
                <a:moveTo>
                  <a:pt x="0" y="0"/>
                </a:moveTo>
                <a:lnTo>
                  <a:pt x="41255" y="2375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872724" y="1623084"/>
            <a:ext cx="41275" cy="24130"/>
          </a:xfrm>
          <a:custGeom>
            <a:avLst/>
            <a:gdLst/>
            <a:ahLst/>
            <a:cxnLst/>
            <a:rect l="l" t="t" r="r" b="b"/>
            <a:pathLst>
              <a:path w="41275" h="24130">
                <a:moveTo>
                  <a:pt x="0" y="0"/>
                </a:moveTo>
                <a:lnTo>
                  <a:pt x="41256" y="2375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935888" y="1628408"/>
            <a:ext cx="45085" cy="16510"/>
          </a:xfrm>
          <a:custGeom>
            <a:avLst/>
            <a:gdLst/>
            <a:ahLst/>
            <a:cxnLst/>
            <a:rect l="l" t="t" r="r" b="b"/>
            <a:pathLst>
              <a:path w="45085" h="16510">
                <a:moveTo>
                  <a:pt x="0" y="16175"/>
                </a:moveTo>
                <a:lnTo>
                  <a:pt x="44839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03148" y="1604145"/>
            <a:ext cx="45085" cy="16510"/>
          </a:xfrm>
          <a:custGeom>
            <a:avLst/>
            <a:gdLst/>
            <a:ahLst/>
            <a:cxnLst/>
            <a:rect l="l" t="t" r="r" b="b"/>
            <a:pathLst>
              <a:path w="45085" h="16509">
                <a:moveTo>
                  <a:pt x="0" y="16175"/>
                </a:moveTo>
                <a:lnTo>
                  <a:pt x="4473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70305" y="159370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2354"/>
                </a:moveTo>
                <a:lnTo>
                  <a:pt x="665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076960" y="1579677"/>
            <a:ext cx="38100" cy="14604"/>
          </a:xfrm>
          <a:custGeom>
            <a:avLst/>
            <a:gdLst/>
            <a:ahLst/>
            <a:cxnLst/>
            <a:rect l="l" t="t" r="r" b="b"/>
            <a:pathLst>
              <a:path w="38100" h="14605">
                <a:moveTo>
                  <a:pt x="0" y="14025"/>
                </a:moveTo>
                <a:lnTo>
                  <a:pt x="3808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37463" y="1554902"/>
            <a:ext cx="45085" cy="16510"/>
          </a:xfrm>
          <a:custGeom>
            <a:avLst/>
            <a:gdLst/>
            <a:ahLst/>
            <a:cxnLst/>
            <a:rect l="l" t="t" r="r" b="b"/>
            <a:pathLst>
              <a:path w="45085" h="16509">
                <a:moveTo>
                  <a:pt x="0" y="16482"/>
                </a:moveTo>
                <a:lnTo>
                  <a:pt x="4463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04518" y="1535758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4" h="11430">
                <a:moveTo>
                  <a:pt x="0" y="10852"/>
                </a:moveTo>
                <a:lnTo>
                  <a:pt x="2948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34002" y="1535758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69">
                <a:moveTo>
                  <a:pt x="-3573" y="358"/>
                </a:moveTo>
                <a:lnTo>
                  <a:pt x="19748" y="358"/>
                </a:lnTo>
              </a:path>
            </a:pathLst>
          </a:custGeom>
          <a:ln w="786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74030" y="1537498"/>
            <a:ext cx="47625" cy="2540"/>
          </a:xfrm>
          <a:custGeom>
            <a:avLst/>
            <a:gdLst/>
            <a:ahLst/>
            <a:cxnLst/>
            <a:rect l="l" t="t" r="r" b="b"/>
            <a:pathLst>
              <a:path w="47625" h="2540">
                <a:moveTo>
                  <a:pt x="-3573" y="972"/>
                </a:moveTo>
                <a:lnTo>
                  <a:pt x="51177" y="972"/>
                </a:lnTo>
              </a:path>
            </a:pathLst>
          </a:custGeom>
          <a:ln w="9092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45384" y="1540467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40">
                <a:moveTo>
                  <a:pt x="-3573" y="972"/>
                </a:moveTo>
                <a:lnTo>
                  <a:pt x="49130" y="972"/>
                </a:lnTo>
              </a:path>
            </a:pathLst>
          </a:custGeom>
          <a:ln w="9092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90941" y="154190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511"/>
                </a:moveTo>
                <a:lnTo>
                  <a:pt x="204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16227" y="1526851"/>
            <a:ext cx="46990" cy="10160"/>
          </a:xfrm>
          <a:custGeom>
            <a:avLst/>
            <a:gdLst/>
            <a:ahLst/>
            <a:cxnLst/>
            <a:rect l="l" t="t" r="r" b="b"/>
            <a:pathLst>
              <a:path w="46989" h="10159">
                <a:moveTo>
                  <a:pt x="0" y="10033"/>
                </a:moveTo>
                <a:lnTo>
                  <a:pt x="4658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86046" y="1511700"/>
            <a:ext cx="46990" cy="10160"/>
          </a:xfrm>
          <a:custGeom>
            <a:avLst/>
            <a:gdLst/>
            <a:ahLst/>
            <a:cxnLst/>
            <a:rect l="l" t="t" r="r" b="b"/>
            <a:pathLst>
              <a:path w="46989" h="10159">
                <a:moveTo>
                  <a:pt x="0" y="10032"/>
                </a:moveTo>
                <a:lnTo>
                  <a:pt x="46478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55456" y="1488051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80">
                <a:moveTo>
                  <a:pt x="0" y="17301"/>
                </a:moveTo>
                <a:lnTo>
                  <a:pt x="4443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22101" y="1462047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80">
                <a:moveTo>
                  <a:pt x="0" y="17301"/>
                </a:moveTo>
                <a:lnTo>
                  <a:pt x="44328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88644" y="1447101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0" y="6244"/>
                </a:moveTo>
                <a:lnTo>
                  <a:pt x="1617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704819" y="1447101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80" h="5080">
                <a:moveTo>
                  <a:pt x="0" y="0"/>
                </a:moveTo>
                <a:lnTo>
                  <a:pt x="29894" y="481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758259" y="1455802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89" h="7619">
                <a:moveTo>
                  <a:pt x="0" y="0"/>
                </a:moveTo>
                <a:lnTo>
                  <a:pt x="46989" y="7576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828795" y="1467166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5">
                <a:moveTo>
                  <a:pt x="0" y="0"/>
                </a:moveTo>
                <a:lnTo>
                  <a:pt x="33066" y="532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861862" y="1472489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>
                <a:moveTo>
                  <a:pt x="0" y="0"/>
                </a:moveTo>
                <a:lnTo>
                  <a:pt x="1412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899841" y="147238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971299" y="1472285"/>
            <a:ext cx="47625" cy="635"/>
          </a:xfrm>
          <a:custGeom>
            <a:avLst/>
            <a:gdLst/>
            <a:ahLst/>
            <a:cxnLst/>
            <a:rect l="l" t="t" r="r" b="b"/>
            <a:pathLst>
              <a:path w="47625" h="634">
                <a:moveTo>
                  <a:pt x="0" y="102"/>
                </a:moveTo>
                <a:lnTo>
                  <a:pt x="4750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018801" y="1472285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042654" y="1474946"/>
            <a:ext cx="47625" cy="5715"/>
          </a:xfrm>
          <a:custGeom>
            <a:avLst/>
            <a:gdLst/>
            <a:ahLst/>
            <a:cxnLst/>
            <a:rect l="l" t="t" r="r" b="b"/>
            <a:pathLst>
              <a:path w="47625" h="5715">
                <a:moveTo>
                  <a:pt x="-3573" y="2559"/>
                </a:moveTo>
                <a:lnTo>
                  <a:pt x="50871" y="2559"/>
                </a:lnTo>
              </a:path>
            </a:pathLst>
          </a:custGeom>
          <a:ln w="1226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113599" y="1482625"/>
            <a:ext cx="47625" cy="5715"/>
          </a:xfrm>
          <a:custGeom>
            <a:avLst/>
            <a:gdLst/>
            <a:ahLst/>
            <a:cxnLst/>
            <a:rect l="l" t="t" r="r" b="b"/>
            <a:pathLst>
              <a:path w="47625" h="5715">
                <a:moveTo>
                  <a:pt x="-3573" y="2610"/>
                </a:moveTo>
                <a:lnTo>
                  <a:pt x="50972" y="2610"/>
                </a:lnTo>
              </a:path>
            </a:pathLst>
          </a:custGeom>
          <a:ln w="12368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84442" y="1475560"/>
            <a:ext cx="46355" cy="12065"/>
          </a:xfrm>
          <a:custGeom>
            <a:avLst/>
            <a:gdLst/>
            <a:ahLst/>
            <a:cxnLst/>
            <a:rect l="l" t="t" r="r" b="b"/>
            <a:pathLst>
              <a:path w="46355" h="12065">
                <a:moveTo>
                  <a:pt x="0" y="11671"/>
                </a:moveTo>
                <a:lnTo>
                  <a:pt x="4617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253749" y="1457952"/>
            <a:ext cx="46355" cy="12065"/>
          </a:xfrm>
          <a:custGeom>
            <a:avLst/>
            <a:gdLst/>
            <a:ahLst/>
            <a:cxnLst/>
            <a:rect l="l" t="t" r="r" b="b"/>
            <a:pathLst>
              <a:path w="46354" h="12065">
                <a:moveTo>
                  <a:pt x="0" y="11773"/>
                </a:moveTo>
                <a:lnTo>
                  <a:pt x="4617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323057" y="14496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2457"/>
                </a:moveTo>
                <a:lnTo>
                  <a:pt x="962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332679" y="1449659"/>
            <a:ext cx="37465" cy="3810"/>
          </a:xfrm>
          <a:custGeom>
            <a:avLst/>
            <a:gdLst/>
            <a:ahLst/>
            <a:cxnLst/>
            <a:rect l="l" t="t" r="r" b="b"/>
            <a:pathLst>
              <a:path w="37464" h="3809">
                <a:moveTo>
                  <a:pt x="-3573" y="1791"/>
                </a:moveTo>
                <a:lnTo>
                  <a:pt x="41042" y="1791"/>
                </a:lnTo>
              </a:path>
            </a:pathLst>
          </a:custGeom>
          <a:ln w="10730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393899" y="1455597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80">
                <a:moveTo>
                  <a:pt x="-3573" y="2303"/>
                </a:moveTo>
                <a:lnTo>
                  <a:pt x="50973" y="2303"/>
                </a:lnTo>
              </a:path>
            </a:pathLst>
          </a:custGeom>
          <a:ln w="11754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465049" y="1462559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40">
                <a:moveTo>
                  <a:pt x="-3573" y="1177"/>
                </a:moveTo>
                <a:lnTo>
                  <a:pt x="28245" y="1177"/>
                </a:lnTo>
              </a:path>
            </a:pathLst>
          </a:custGeom>
          <a:ln w="9502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950893" y="1427986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4"/>
                </a:lnTo>
                <a:lnTo>
                  <a:pt x="54571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957090" y="1435122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07935" y="140413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4"/>
                </a:lnTo>
                <a:lnTo>
                  <a:pt x="54571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14132" y="1411269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64874" y="1408842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71071" y="141597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21813" y="145337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7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7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28010" y="146051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78856" y="1479379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4"/>
                </a:lnTo>
                <a:lnTo>
                  <a:pt x="54571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85053" y="148651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735795" y="1528622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741992" y="153575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892734" y="161891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898931" y="1626053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049674" y="1562304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055870" y="1569439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206715" y="150435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212912" y="151149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363655" y="151101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369852" y="1518150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20594" y="147692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26791" y="148405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677534" y="141570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83730" y="142283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834575" y="144109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40772" y="144822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91514" y="1440886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97711" y="1448022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48455" y="1458085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54651" y="146522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305393" y="141826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11590" y="142539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462435" y="1433514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468632" y="144065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884097" y="496846"/>
            <a:ext cx="0" cy="1976120"/>
          </a:xfrm>
          <a:custGeom>
            <a:avLst/>
            <a:gdLst/>
            <a:ahLst/>
            <a:cxnLst/>
            <a:rect l="l" t="t" r="r" b="b"/>
            <a:pathLst>
              <a:path h="1976120">
                <a:moveTo>
                  <a:pt x="0" y="197575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851031" y="242018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 txBox="1"/>
          <p:nvPr/>
        </p:nvSpPr>
        <p:spPr>
          <a:xfrm>
            <a:off x="648979" y="2366782"/>
            <a:ext cx="19875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-10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51031" y="22331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 txBox="1"/>
          <p:nvPr/>
        </p:nvSpPr>
        <p:spPr>
          <a:xfrm>
            <a:off x="685761" y="2179741"/>
            <a:ext cx="16192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-8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51031" y="20460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 txBox="1"/>
          <p:nvPr/>
        </p:nvSpPr>
        <p:spPr>
          <a:xfrm>
            <a:off x="685761" y="1992598"/>
            <a:ext cx="16192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-6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51031" y="18589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51031" y="167181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 txBox="1"/>
          <p:nvPr/>
        </p:nvSpPr>
        <p:spPr>
          <a:xfrm>
            <a:off x="685761" y="1618413"/>
            <a:ext cx="161925" cy="29210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-2</a:t>
            </a:r>
            <a:r>
              <a:rPr sz="500" spc="-8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-8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51031" y="14846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 txBox="1"/>
          <p:nvPr/>
        </p:nvSpPr>
        <p:spPr>
          <a:xfrm>
            <a:off x="707785" y="1431270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0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51031" y="12976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/>
          <p:nvPr/>
        </p:nvSpPr>
        <p:spPr>
          <a:xfrm>
            <a:off x="707785" y="1244229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2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51031" y="11104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 txBox="1"/>
          <p:nvPr/>
        </p:nvSpPr>
        <p:spPr>
          <a:xfrm>
            <a:off x="707785" y="1057086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4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51031" y="92344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707785" y="870045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6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51031" y="736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 txBox="1"/>
          <p:nvPr/>
        </p:nvSpPr>
        <p:spPr>
          <a:xfrm>
            <a:off x="707785" y="682902"/>
            <a:ext cx="13970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8</a:t>
            </a:r>
            <a:r>
              <a:rPr sz="500" spc="-55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51031" y="5492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 txBox="1"/>
          <p:nvPr/>
        </p:nvSpPr>
        <p:spPr>
          <a:xfrm>
            <a:off x="671003" y="495860"/>
            <a:ext cx="176530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10</a:t>
            </a:r>
            <a:r>
              <a:rPr sz="500" spc="-50" dirty="0">
                <a:latin typeface="Arial"/>
                <a:cs typeface="Arial"/>
              </a:rPr>
              <a:t> </a:t>
            </a:r>
            <a:r>
              <a:rPr sz="500" spc="15" dirty="0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47259" y="756757"/>
            <a:ext cx="191135" cy="1456055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2700" marR="5080" indent="43180">
              <a:lnSpc>
                <a:spcPts val="650"/>
              </a:lnSpc>
              <a:spcBef>
                <a:spcPts val="80"/>
              </a:spcBef>
            </a:pPr>
            <a:r>
              <a:rPr sz="650" dirty="0">
                <a:latin typeface="Arial"/>
                <a:cs typeface="Arial"/>
              </a:rPr>
              <a:t>Auswirkung auf die obersten 1% des  </a:t>
            </a:r>
            <a:r>
              <a:rPr sz="650" spc="-5" dirty="0">
                <a:latin typeface="Arial"/>
                <a:cs typeface="Arial"/>
              </a:rPr>
              <a:t>Vermögensanteils (Veränderung </a:t>
            </a:r>
            <a:r>
              <a:rPr sz="650" dirty="0">
                <a:latin typeface="Arial"/>
                <a:cs typeface="Arial"/>
              </a:rPr>
              <a:t>in</a:t>
            </a:r>
            <a:r>
              <a:rPr sz="650" spc="-1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PP)</a:t>
            </a:r>
            <a:endParaRPr sz="650">
              <a:latin typeface="Arial"/>
              <a:cs typeface="Arial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84097" y="247260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9626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1195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7649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43343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59047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7474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90435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06129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21833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3752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3221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68925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84619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00313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1600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1711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4740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268335" y="2292242"/>
            <a:ext cx="2253615" cy="149860"/>
          </a:xfrm>
          <a:custGeom>
            <a:avLst/>
            <a:gdLst/>
            <a:ahLst/>
            <a:cxnLst/>
            <a:rect l="l" t="t" r="r" b="b"/>
            <a:pathLst>
              <a:path w="2253615" h="149860">
                <a:moveTo>
                  <a:pt x="0" y="0"/>
                </a:moveTo>
                <a:lnTo>
                  <a:pt x="2253196" y="0"/>
                </a:lnTo>
                <a:lnTo>
                  <a:pt x="225319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301681" y="2366949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25670" y="233604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30723" y="234109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439364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510820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60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582278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653735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725295" y="2366949"/>
            <a:ext cx="24130" cy="0"/>
          </a:xfrm>
          <a:custGeom>
            <a:avLst/>
            <a:gdLst/>
            <a:ahLst/>
            <a:cxnLst/>
            <a:rect l="l" t="t" r="r" b="b"/>
            <a:pathLst>
              <a:path w="24130">
                <a:moveTo>
                  <a:pt x="0" y="0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566970" y="233555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573166" y="2342686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 txBox="1"/>
          <p:nvPr/>
        </p:nvSpPr>
        <p:spPr>
          <a:xfrm>
            <a:off x="920516" y="2313546"/>
            <a:ext cx="2603500" cy="3924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740410">
              <a:lnSpc>
                <a:spcPct val="100000"/>
              </a:lnSpc>
              <a:spcBef>
                <a:spcPts val="120"/>
              </a:spcBef>
              <a:tabLst>
                <a:tab pos="1877695" algn="l"/>
              </a:tabLst>
            </a:pPr>
            <a:r>
              <a:rPr sz="500" spc="10" dirty="0">
                <a:latin typeface="Arial"/>
                <a:cs typeface="Arial"/>
              </a:rPr>
              <a:t>Senkungen &gt;</a:t>
            </a:r>
            <a:r>
              <a:rPr sz="500" spc="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0.05 pp	Erhöhungen &gt; 0.05</a:t>
            </a:r>
            <a:r>
              <a:rPr sz="500" spc="-4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pp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Arial"/>
              <a:cs typeface="Arial"/>
            </a:endParaRPr>
          </a:p>
          <a:p>
            <a:pPr algn="ctr">
              <a:lnSpc>
                <a:spcPts val="570"/>
              </a:lnSpc>
              <a:spcBef>
                <a:spcPts val="5"/>
              </a:spcBef>
            </a:pPr>
            <a:r>
              <a:rPr sz="500" spc="5" dirty="0">
                <a:latin typeface="Arial"/>
                <a:cs typeface="Arial"/>
              </a:rPr>
              <a:t>-4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-3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-2</a:t>
            </a:r>
            <a:r>
              <a:rPr sz="500" spc="5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-1</a:t>
            </a:r>
            <a:r>
              <a:rPr sz="500" spc="14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0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1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2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3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4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5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6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7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8</a:t>
            </a:r>
            <a:r>
              <a:rPr sz="500" spc="5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9</a:t>
            </a:r>
            <a:r>
              <a:rPr sz="500" spc="6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10</a:t>
            </a:r>
            <a:r>
              <a:rPr sz="500" spc="85" dirty="0">
                <a:latin typeface="Arial"/>
                <a:cs typeface="Arial"/>
              </a:rPr>
              <a:t> </a:t>
            </a:r>
            <a:r>
              <a:rPr sz="500" spc="-10" dirty="0">
                <a:latin typeface="Arial"/>
                <a:cs typeface="Arial"/>
              </a:rPr>
              <a:t>11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  <a:p>
            <a:pPr algn="ctr">
              <a:lnSpc>
                <a:spcPts val="869"/>
              </a:lnSpc>
            </a:pPr>
            <a:r>
              <a:rPr sz="750" spc="15" dirty="0">
                <a:latin typeface="Arial"/>
                <a:cs typeface="Arial"/>
              </a:rPr>
              <a:t>Jahre </a:t>
            </a:r>
            <a:r>
              <a:rPr sz="750" spc="10" dirty="0">
                <a:latin typeface="Arial"/>
                <a:cs typeface="Arial"/>
              </a:rPr>
              <a:t>relativ zur </a:t>
            </a:r>
            <a:r>
              <a:rPr sz="750" spc="15" dirty="0">
                <a:latin typeface="Arial"/>
                <a:cs typeface="Arial"/>
              </a:rPr>
              <a:t>Änderung der</a:t>
            </a:r>
            <a:r>
              <a:rPr sz="750" spc="-30" dirty="0">
                <a:latin typeface="Arial"/>
                <a:cs typeface="Arial"/>
              </a:rPr>
              <a:t> </a:t>
            </a:r>
            <a:r>
              <a:rPr sz="750" spc="10" dirty="0">
                <a:latin typeface="Arial"/>
                <a:cs typeface="Arial"/>
              </a:rPr>
              <a:t>Vermögenssteuer</a:t>
            </a:r>
            <a:endParaRPr sz="75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3772573" y="723348"/>
            <a:ext cx="12598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Réduction de l’impôt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900359" y="862528"/>
            <a:ext cx="1259839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sur la fortune de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1pp</a:t>
            </a:r>
            <a:endParaRPr sz="9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5" dirty="0">
                <a:latin typeface="Arial"/>
                <a:cs typeface="Arial"/>
              </a:rPr>
              <a:t>Hausse de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9pp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3772573" y="1191483"/>
            <a:ext cx="134366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Hausse relative </a:t>
            </a:r>
            <a:r>
              <a:rPr sz="900" spc="-5" dirty="0">
                <a:latin typeface="Arial"/>
                <a:cs typeface="Arial"/>
              </a:rPr>
              <a:t>:</a:t>
            </a:r>
            <a:r>
              <a:rPr sz="900" spc="2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2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896601" y="1330662"/>
            <a:ext cx="110045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25" dirty="0">
                <a:latin typeface="Arial"/>
                <a:cs typeface="Arial"/>
              </a:rPr>
              <a:t>(</a:t>
            </a:r>
            <a:r>
              <a:rPr lang="fr-CH" sz="900" spc="-25" dirty="0">
                <a:latin typeface="Arial"/>
                <a:cs typeface="Arial"/>
              </a:rPr>
              <a:t>Part top </a:t>
            </a:r>
            <a:r>
              <a:rPr lang="fr-CH" sz="900" spc="-5" dirty="0">
                <a:latin typeface="Arial"/>
                <a:cs typeface="Arial"/>
              </a:rPr>
              <a:t>1 % :</a:t>
            </a:r>
            <a:r>
              <a:rPr lang="fr-CH" sz="900" spc="4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41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3729824" y="1874730"/>
            <a:ext cx="1896276" cy="2813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82880" marR="17780" indent="-158115">
              <a:lnSpc>
                <a:spcPct val="101499"/>
              </a:lnSpc>
              <a:spcBef>
                <a:spcPts val="80"/>
              </a:spcBef>
              <a:buFont typeface="Lucida Sans Unicode"/>
              <a:buChar char="►"/>
              <a:tabLst>
                <a:tab pos="179705" algn="l"/>
              </a:tabLst>
            </a:pPr>
            <a:r>
              <a:rPr lang="fr-CH" sz="900" spc="-5" dirty="0">
                <a:latin typeface="Arial"/>
                <a:cs typeface="Arial"/>
              </a:rPr>
              <a:t>Expliquer toutes les réductions d’impôts des 50 dernières années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3900360" y="2153076"/>
            <a:ext cx="121094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dirty="0">
                <a:latin typeface="Lucida Sans Unicode"/>
                <a:cs typeface="Lucida Sans Unicode"/>
              </a:rPr>
              <a:t>∼ </a:t>
            </a:r>
            <a:r>
              <a:rPr sz="900" spc="-5" dirty="0">
                <a:latin typeface="Arial"/>
                <a:cs typeface="Arial"/>
              </a:rPr>
              <a:t>18% </a:t>
            </a:r>
            <a:r>
              <a:rPr lang="fr-CH" sz="900" spc="-5" dirty="0">
                <a:latin typeface="Arial"/>
                <a:cs typeface="Arial"/>
              </a:rPr>
              <a:t>de la hausse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3896829" y="2292256"/>
            <a:ext cx="58053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35" dirty="0">
                <a:latin typeface="Arial"/>
                <a:cs typeface="Arial"/>
              </a:rPr>
              <a:t>des top</a:t>
            </a:r>
            <a:r>
              <a:rPr sz="900" spc="-6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524016" y="2820198"/>
            <a:ext cx="1895581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dirty="0">
                <a:latin typeface="Arial"/>
                <a:cs typeface="Arial"/>
              </a:rPr>
              <a:t>Marti, Martínez, </a:t>
            </a:r>
            <a:r>
              <a:rPr sz="800" spc="-5" dirty="0">
                <a:latin typeface="Arial"/>
                <a:cs typeface="Arial"/>
              </a:rPr>
              <a:t>Scheuer</a:t>
            </a:r>
            <a:r>
              <a:rPr sz="800" spc="50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(2023)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26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322516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Différentes fonctions de l’impôt sur la fortune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283794" y="380685"/>
            <a:ext cx="5194300" cy="2679195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71755">
              <a:spcBef>
                <a:spcPts val="1200"/>
              </a:spcBef>
            </a:pPr>
            <a:r>
              <a:rPr lang="fr-CH" sz="900" b="1" spc="-5" dirty="0">
                <a:latin typeface="Arial"/>
                <a:cs typeface="Arial"/>
              </a:rPr>
              <a:t>Inégalité</a:t>
            </a:r>
          </a:p>
          <a:p>
            <a:pPr marL="353060" marR="68580" indent="-128270">
              <a:lnSpc>
                <a:spcPct val="101499"/>
              </a:lnSpc>
              <a:spcBef>
                <a:spcPts val="240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lang="fr-CH" sz="900" spc="-10" dirty="0">
                <a:latin typeface="Arial"/>
                <a:cs typeface="Arial"/>
              </a:rPr>
              <a:t>Les impôts cantonaux suisses sur la fortune réduisent l’inégalité croissante des fortunes, mais seulement de manière limitée </a:t>
            </a:r>
            <a:r>
              <a:rPr lang="fr-CH" sz="900" dirty="0">
                <a:latin typeface="Arial"/>
                <a:cs typeface="Arial"/>
              </a:rPr>
              <a:t>(Marti, </a:t>
            </a:r>
            <a:r>
              <a:rPr lang="fr-CH" sz="900" dirty="0" err="1">
                <a:latin typeface="Arial"/>
                <a:cs typeface="Arial"/>
              </a:rPr>
              <a:t>Martínez</a:t>
            </a:r>
            <a:r>
              <a:rPr lang="fr-CH" sz="900" dirty="0">
                <a:latin typeface="Arial"/>
                <a:cs typeface="Arial"/>
              </a:rPr>
              <a:t>, </a:t>
            </a:r>
            <a:r>
              <a:rPr lang="fr-CH" sz="900" spc="-5" dirty="0">
                <a:latin typeface="Arial"/>
                <a:cs typeface="Arial"/>
              </a:rPr>
              <a:t>et </a:t>
            </a:r>
            <a:r>
              <a:rPr lang="fr-CH" sz="900" spc="-10" dirty="0">
                <a:latin typeface="Arial"/>
                <a:cs typeface="Arial"/>
              </a:rPr>
              <a:t>Scheuer,</a:t>
            </a:r>
            <a:r>
              <a:rPr lang="fr-CH" sz="900" spc="-20" dirty="0">
                <a:latin typeface="Arial"/>
                <a:cs typeface="Arial"/>
              </a:rPr>
              <a:t> </a:t>
            </a:r>
            <a:r>
              <a:rPr lang="fr-CH" sz="900" spc="-5" dirty="0">
                <a:latin typeface="Arial"/>
                <a:cs typeface="Arial"/>
              </a:rPr>
              <a:t>2023)</a:t>
            </a:r>
            <a:endParaRPr lang="fr-CH" sz="900" dirty="0">
              <a:latin typeface="Arial"/>
              <a:cs typeface="Arial"/>
            </a:endParaRPr>
          </a:p>
          <a:p>
            <a:pPr marL="71755">
              <a:spcBef>
                <a:spcPts val="1200"/>
              </a:spcBef>
            </a:pPr>
            <a:r>
              <a:rPr lang="fr-CH" sz="900" b="1" spc="-5" dirty="0">
                <a:latin typeface="Arial"/>
                <a:cs typeface="Arial"/>
              </a:rPr>
              <a:t>Imposition minimale</a:t>
            </a:r>
          </a:p>
          <a:p>
            <a:pPr marL="349250" indent="-124460">
              <a:lnSpc>
                <a:spcPct val="100000"/>
              </a:lnSpc>
              <a:spcBef>
                <a:spcPts val="250"/>
              </a:spcBef>
              <a:buFont typeface="Lucida Sans Unicode"/>
              <a:buChar char="•"/>
              <a:tabLst>
                <a:tab pos="349885" algn="l"/>
              </a:tabLst>
            </a:pPr>
            <a:r>
              <a:rPr lang="fr-CH" sz="900" spc="-10" dirty="0">
                <a:latin typeface="Arial"/>
                <a:cs typeface="Arial"/>
              </a:rPr>
              <a:t>Les impôts sur la fortune garantissent toutefois le principe de </a:t>
            </a:r>
            <a:r>
              <a:rPr lang="fr-CH" sz="900" b="1" spc="-10" dirty="0">
                <a:latin typeface="Arial"/>
                <a:cs typeface="Arial"/>
              </a:rPr>
              <a:t>l’imposition selon la capacité économique</a:t>
            </a:r>
            <a:endParaRPr lang="fr-CH" sz="900" b="1" dirty="0">
              <a:latin typeface="Arial"/>
              <a:cs typeface="Arial"/>
            </a:endParaRPr>
          </a:p>
          <a:p>
            <a:pPr marL="353060">
              <a:lnSpc>
                <a:spcPct val="100000"/>
              </a:lnSpc>
              <a:spcBef>
                <a:spcPts val="20"/>
              </a:spcBef>
            </a:pPr>
            <a:r>
              <a:rPr lang="fr-CH"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25" dirty="0">
                <a:latin typeface="Arial"/>
                <a:cs typeface="Arial"/>
              </a:rPr>
              <a:t>Remplacent l'impôt sur le revenu des personnes physiques là où il ne fonctionne plus correctement.</a:t>
            </a:r>
            <a:endParaRPr lang="fr-CH" sz="900" dirty="0">
              <a:latin typeface="Arial"/>
              <a:cs typeface="Arial"/>
            </a:endParaRPr>
          </a:p>
          <a:p>
            <a:pPr marL="71755">
              <a:lnSpc>
                <a:spcPct val="100000"/>
              </a:lnSpc>
              <a:spcBef>
                <a:spcPts val="1200"/>
              </a:spcBef>
            </a:pPr>
            <a:r>
              <a:rPr lang="fr-CH" sz="900" b="1" spc="-5" dirty="0">
                <a:latin typeface="Arial"/>
                <a:cs typeface="Arial"/>
              </a:rPr>
              <a:t>Incitations</a:t>
            </a:r>
            <a:endParaRPr lang="fr-CH" sz="900" dirty="0">
              <a:latin typeface="Arial"/>
              <a:cs typeface="Arial"/>
            </a:endParaRPr>
          </a:p>
          <a:p>
            <a:pPr marL="349250" indent="-124460">
              <a:lnSpc>
                <a:spcPct val="100000"/>
              </a:lnSpc>
              <a:spcBef>
                <a:spcPts val="254"/>
              </a:spcBef>
              <a:buFont typeface="Lucida Sans Unicode"/>
              <a:buChar char="•"/>
              <a:tabLst>
                <a:tab pos="349885" algn="l"/>
              </a:tabLst>
            </a:pPr>
            <a:r>
              <a:rPr lang="fr-CH" sz="900" spc="-10" dirty="0">
                <a:latin typeface="Arial"/>
                <a:cs typeface="Arial"/>
              </a:rPr>
              <a:t>Les impôts sur la fortune incitent à utiliser le capital à des fins lucratives</a:t>
            </a:r>
            <a:endParaRPr lang="fr-CH" sz="900" dirty="0">
              <a:latin typeface="Arial"/>
              <a:cs typeface="Arial"/>
            </a:endParaRPr>
          </a:p>
          <a:p>
            <a:pPr marL="353060" indent="-128270">
              <a:lnSpc>
                <a:spcPct val="100000"/>
              </a:lnSpc>
              <a:spcBef>
                <a:spcPts val="250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lang="fr-CH" sz="900" spc="-5" dirty="0">
                <a:latin typeface="Arial"/>
                <a:cs typeface="Arial"/>
              </a:rPr>
              <a:t>Solution pragmatique pour l’imposition des gains en capital</a:t>
            </a:r>
            <a:endParaRPr lang="fr-CH" sz="900" dirty="0">
              <a:latin typeface="Arial"/>
              <a:cs typeface="Arial"/>
            </a:endParaRPr>
          </a:p>
          <a:p>
            <a:pPr marL="71755">
              <a:spcBef>
                <a:spcPts val="1200"/>
              </a:spcBef>
            </a:pPr>
            <a:r>
              <a:rPr lang="fr-CH" sz="900" b="1" spc="-5" dirty="0">
                <a:latin typeface="Arial"/>
                <a:cs typeface="Arial"/>
              </a:rPr>
              <a:t>Un impôt national sur les successions plutôt qu’un impôt sur la fortune ?</a:t>
            </a:r>
          </a:p>
          <a:p>
            <a:pPr marL="353060" indent="-128270">
              <a:lnSpc>
                <a:spcPct val="100000"/>
              </a:lnSpc>
              <a:spcBef>
                <a:spcPts val="254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lang="fr-CH" sz="900" spc="-5" dirty="0">
                <a:latin typeface="Arial"/>
                <a:cs typeface="Arial"/>
              </a:rPr>
              <a:t>Cet argument méconnaît le rôle de l’impôt annuel sur la fortune</a:t>
            </a:r>
          </a:p>
          <a:p>
            <a:pPr marL="353060" indent="-128270">
              <a:lnSpc>
                <a:spcPct val="100000"/>
              </a:lnSpc>
              <a:spcBef>
                <a:spcPts val="254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lang="fr-CH" sz="900" spc="-5" dirty="0">
                <a:latin typeface="Arial"/>
                <a:cs typeface="Arial"/>
              </a:rPr>
              <a:t>Dans un pays fédéraliste : incidence fiscale et consommation de biens publics ?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27</a:t>
            </a:r>
          </a:p>
        </p:txBody>
      </p:sp>
    </p:spTree>
  </p:cSld>
  <p:clrMapOvr>
    <a:masterClrMapping/>
  </p:clrMapOvr>
  <p:transition>
    <p:cut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701533"/>
            <a:ext cx="3911080" cy="171200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lang="fr-CH" sz="1100" spc="-10" dirty="0">
                <a:latin typeface="Arial"/>
                <a:cs typeface="Arial"/>
              </a:rPr>
              <a:t>Inégalités en Suisse (dia 3)</a:t>
            </a:r>
            <a:endParaRPr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L’impôt sur la fortune en Suisse (dia 19)</a:t>
            </a:r>
            <a:endParaRPr sz="1100" dirty="0">
              <a:latin typeface="Arial"/>
              <a:cs typeface="Arial"/>
            </a:endParaRPr>
          </a:p>
          <a:p>
            <a:pPr marL="183515" indent="-167005">
              <a:lnSpc>
                <a:spcPts val="131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5" dirty="0">
                <a:latin typeface="Arial"/>
                <a:cs typeface="Arial"/>
              </a:rPr>
              <a:t>Héritages (dia 39)</a:t>
            </a:r>
            <a:endParaRPr sz="1100" dirty="0">
              <a:latin typeface="Arial"/>
              <a:cs typeface="Arial"/>
            </a:endParaRPr>
          </a:p>
          <a:p>
            <a:pPr marL="181610">
              <a:lnSpc>
                <a:spcPts val="1070"/>
              </a:lnSpc>
            </a:pPr>
            <a:r>
              <a:rPr lang="fr-CH" sz="900" spc="-5" dirty="0">
                <a:latin typeface="Arial"/>
                <a:cs typeface="Arial"/>
              </a:rPr>
              <a:t>On donnera à celui qui a ? (dia 40)</a:t>
            </a:r>
            <a:endParaRPr sz="900" dirty="0">
              <a:latin typeface="Arial"/>
              <a:cs typeface="Arial"/>
            </a:endParaRPr>
          </a:p>
          <a:p>
            <a:pPr marL="187325">
              <a:spcBef>
                <a:spcPts val="15"/>
              </a:spcBef>
            </a:pPr>
            <a:r>
              <a:rPr lang="fr-CH" sz="900" spc="-5" dirty="0">
                <a:latin typeface="Arial"/>
                <a:cs typeface="Arial"/>
              </a:rPr>
              <a:t>À quels changements de comportement un héritage conduit-il ? </a:t>
            </a:r>
            <a:r>
              <a:rPr lang="fr-CH" sz="900" dirty="0">
                <a:latin typeface="Arial"/>
                <a:cs typeface="Arial"/>
              </a:rPr>
              <a:t>(dia 48)</a:t>
            </a:r>
            <a:endParaRPr sz="900" dirty="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65"/>
              </a:spcBef>
              <a:buAutoNum type="arabicPeriod" startAt="4"/>
              <a:tabLst>
                <a:tab pos="179705" algn="l"/>
              </a:tabLst>
            </a:pPr>
            <a:r>
              <a:rPr lang="fr-CH" sz="1100" spc="-5" dirty="0">
                <a:latin typeface="Arial"/>
                <a:cs typeface="Arial"/>
              </a:rPr>
              <a:t>Mobilité intergénérationnelle (dia 56)</a:t>
            </a:r>
            <a:endParaRPr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 startAt="4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Sujets de discussion (dia 62)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28</a:t>
            </a:r>
          </a:p>
        </p:txBody>
      </p:sp>
    </p:spTree>
  </p:cSld>
  <p:clrMapOvr>
    <a:masterClrMapping/>
  </p:clrMapOvr>
  <p:transition>
    <p:cut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296828"/>
            <a:ext cx="4286250" cy="52450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2035"/>
              </a:lnSpc>
              <a:spcBef>
                <a:spcPts val="90"/>
              </a:spcBef>
            </a:pPr>
            <a:r>
              <a:rPr lang="fr-CH" sz="1700" spc="-15" dirty="0">
                <a:solidFill>
                  <a:srgbClr val="FFFFFF"/>
                </a:solidFill>
                <a:latin typeface="Arial"/>
                <a:cs typeface="Arial"/>
              </a:rPr>
              <a:t>La répartition des revenus en Suisse en comparaison historique et internationale</a:t>
            </a:r>
            <a:endParaRPr lang="fr-CH"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7184" y="1400066"/>
            <a:ext cx="2780665" cy="2731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fr-CH" sz="1700" spc="-25" dirty="0">
                <a:solidFill>
                  <a:srgbClr val="FFFFFF"/>
                </a:solidFill>
                <a:latin typeface="Arial"/>
                <a:cs typeface="Arial"/>
              </a:rPr>
              <a:t>On donnera à celui qui a </a:t>
            </a:r>
            <a:r>
              <a:rPr sz="1700" spc="-5" dirty="0">
                <a:solidFill>
                  <a:srgbClr val="FFFFFF"/>
                </a:solidFill>
                <a:latin typeface="Arial"/>
                <a:cs typeface="Arial"/>
              </a:rPr>
              <a:t>?</a:t>
            </a:r>
            <a:endParaRPr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84604"/>
            <a:ext cx="261810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1200" spc="-5" dirty="0">
                <a:latin typeface="Arial"/>
                <a:cs typeface="Arial"/>
              </a:rPr>
              <a:t>Les héritages prennent de l’importance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9994" y="413323"/>
            <a:ext cx="3024106" cy="24174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95438" y="3018064"/>
            <a:ext cx="1722755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174750" algn="l"/>
              </a:tabLst>
            </a:pPr>
            <a:r>
              <a:rPr lang="fr-CH" sz="800" i="1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</a:t>
            </a:r>
            <a:r>
              <a:rPr sz="800" spc="8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  <a:hlinkClick r:id="rId3"/>
              </a:rPr>
              <a:t>The</a:t>
            </a:r>
            <a:r>
              <a:rPr sz="800" spc="10" dirty="0">
                <a:latin typeface="Arial"/>
                <a:cs typeface="Arial"/>
                <a:hlinkClick r:id="rId3"/>
              </a:rPr>
              <a:t> </a:t>
            </a:r>
            <a:r>
              <a:rPr sz="800" spc="-5" dirty="0">
                <a:latin typeface="Arial"/>
                <a:cs typeface="Arial"/>
                <a:hlinkClick r:id="rId3"/>
              </a:rPr>
              <a:t>Economist</a:t>
            </a:r>
            <a:r>
              <a:rPr sz="800" spc="-5" dirty="0">
                <a:latin typeface="Arial"/>
                <a:cs typeface="Arial"/>
              </a:rPr>
              <a:t>,</a:t>
            </a:r>
            <a:r>
              <a:rPr sz="800" spc="-4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27.2.2025.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921351" y="3068686"/>
            <a:ext cx="485775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29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6692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fr-CH" sz="1200" spc="-5" dirty="0">
                <a:latin typeface="Arial"/>
                <a:cs typeface="Arial"/>
              </a:rPr>
              <a:t>Les héritages prennent de l’importance</a:t>
            </a:r>
            <a:r>
              <a:rPr lang="fr-CH" sz="1200" dirty="0">
                <a:latin typeface="Arial"/>
                <a:cs typeface="Arial"/>
              </a:rPr>
              <a:t>, aussi en Suisse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359997" y="413293"/>
            <a:ext cx="3024146" cy="24313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307829" y="986721"/>
            <a:ext cx="2058670" cy="136473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7655">
              <a:lnSpc>
                <a:spcPct val="100000"/>
              </a:lnSpc>
              <a:spcBef>
                <a:spcPts val="95"/>
              </a:spcBef>
            </a:pPr>
            <a:r>
              <a:rPr lang="fr-CH" sz="900" b="1" spc="-5" dirty="0">
                <a:latin typeface="Arial"/>
                <a:cs typeface="Arial"/>
              </a:rPr>
              <a:t>Estimation </a:t>
            </a:r>
            <a:r>
              <a:rPr sz="900" b="1" dirty="0" err="1">
                <a:latin typeface="Arial"/>
                <a:cs typeface="Arial"/>
              </a:rPr>
              <a:t>Brülhart</a:t>
            </a:r>
            <a:r>
              <a:rPr sz="900" b="1" spc="-15" dirty="0">
                <a:latin typeface="Arial"/>
                <a:cs typeface="Arial"/>
              </a:rPr>
              <a:t> </a:t>
            </a:r>
            <a:r>
              <a:rPr sz="900" b="1" spc="-5" dirty="0">
                <a:latin typeface="Arial"/>
                <a:cs typeface="Arial"/>
              </a:rPr>
              <a:t>(2021)</a:t>
            </a:r>
            <a:endParaRPr sz="900" dirty="0">
              <a:latin typeface="Arial"/>
              <a:cs typeface="Arial"/>
            </a:endParaRPr>
          </a:p>
          <a:p>
            <a:pPr marL="319405">
              <a:lnSpc>
                <a:spcPts val="944"/>
              </a:lnSpc>
              <a:spcBef>
                <a:spcPts val="15"/>
              </a:spcBef>
            </a:pPr>
            <a:r>
              <a:rPr sz="900" b="1" spc="-5" dirty="0">
                <a:latin typeface="Arial"/>
                <a:cs typeface="Arial"/>
              </a:rPr>
              <a:t>90-95 Mrd.</a:t>
            </a:r>
            <a:r>
              <a:rPr sz="900" b="1" spc="75" dirty="0">
                <a:latin typeface="Arial"/>
                <a:cs typeface="Arial"/>
              </a:rPr>
              <a:t> </a:t>
            </a:r>
            <a:r>
              <a:rPr sz="900" b="1" spc="-5" dirty="0">
                <a:latin typeface="Arial"/>
                <a:cs typeface="Arial"/>
              </a:rPr>
              <a:t>CHF</a:t>
            </a:r>
            <a:endParaRPr sz="900" dirty="0">
              <a:latin typeface="Arial"/>
              <a:cs typeface="Arial"/>
            </a:endParaRPr>
          </a:p>
          <a:p>
            <a:pPr marL="76200">
              <a:lnSpc>
                <a:spcPts val="944"/>
              </a:lnSpc>
            </a:pPr>
            <a:r>
              <a:rPr lang="fr-CH" sz="900" spc="-5" dirty="0">
                <a:latin typeface="Arial"/>
                <a:cs typeface="Arial"/>
              </a:rPr>
              <a:t>Correspond en </a:t>
            </a:r>
            <a:r>
              <a:rPr sz="900" spc="-5" dirty="0">
                <a:latin typeface="Arial"/>
                <a:cs typeface="Arial"/>
              </a:rPr>
              <a:t>2022</a:t>
            </a:r>
            <a:endParaRPr sz="900" dirty="0">
              <a:latin typeface="Arial"/>
              <a:cs typeface="Arial"/>
            </a:endParaRPr>
          </a:p>
          <a:p>
            <a:pPr marL="353060" indent="-128270">
              <a:lnSpc>
                <a:spcPct val="100000"/>
              </a:lnSpc>
              <a:spcBef>
                <a:spcPts val="415"/>
              </a:spcBef>
              <a:buChar char="•"/>
              <a:tabLst>
                <a:tab pos="353695" algn="l"/>
              </a:tabLst>
            </a:pPr>
            <a:r>
              <a:rPr sz="900" dirty="0">
                <a:latin typeface="Lucida Sans Unicode"/>
                <a:cs typeface="Lucida Sans Unicode"/>
              </a:rPr>
              <a:t>≈ </a:t>
            </a:r>
            <a:r>
              <a:rPr sz="900" spc="-5" dirty="0">
                <a:latin typeface="Arial"/>
                <a:cs typeface="Arial"/>
              </a:rPr>
              <a:t>12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PIB </a:t>
            </a:r>
            <a:r>
              <a:rPr sz="900" spc="-5" dirty="0">
                <a:latin typeface="Arial"/>
                <a:cs typeface="Arial"/>
              </a:rPr>
              <a:t>(791</a:t>
            </a:r>
            <a:r>
              <a:rPr lang="fr-CH" sz="900" spc="-55" dirty="0">
                <a:latin typeface="Arial"/>
                <a:cs typeface="Arial"/>
              </a:rPr>
              <a:t> </a:t>
            </a:r>
            <a:r>
              <a:rPr lang="fr-CH" sz="900" spc="-5" dirty="0">
                <a:latin typeface="Arial"/>
                <a:cs typeface="Arial"/>
              </a:rPr>
              <a:t>milliards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  <a:p>
            <a:pPr marL="349250" marR="55880" indent="-124460">
              <a:lnSpc>
                <a:spcPct val="101499"/>
              </a:lnSpc>
              <a:spcBef>
                <a:spcPts val="400"/>
              </a:spcBef>
              <a:buChar char="•"/>
              <a:tabLst>
                <a:tab pos="353695" algn="l"/>
              </a:tabLst>
            </a:pPr>
            <a:r>
              <a:rPr sz="900" dirty="0">
                <a:latin typeface="Lucida Sans Unicode"/>
                <a:cs typeface="Lucida Sans Unicode"/>
              </a:rPr>
              <a:t>≈ </a:t>
            </a:r>
            <a:r>
              <a:rPr sz="900" spc="-5" dirty="0">
                <a:latin typeface="Arial"/>
                <a:cs typeface="Arial"/>
              </a:rPr>
              <a:t>117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dépenses totales de la Confédération </a:t>
            </a:r>
            <a:r>
              <a:rPr sz="900" spc="-5" dirty="0">
                <a:latin typeface="Arial"/>
                <a:cs typeface="Arial"/>
              </a:rPr>
              <a:t>(81</a:t>
            </a:r>
            <a:r>
              <a:rPr lang="fr-CH" sz="900" spc="-10" dirty="0">
                <a:latin typeface="Arial"/>
                <a:cs typeface="Arial"/>
              </a:rPr>
              <a:t> milliards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  <a:p>
            <a:pPr marL="349250" marR="328930" indent="-124460">
              <a:lnSpc>
                <a:spcPct val="101499"/>
              </a:lnSpc>
              <a:spcBef>
                <a:spcPts val="395"/>
              </a:spcBef>
              <a:buChar char="•"/>
              <a:tabLst>
                <a:tab pos="353695" algn="l"/>
              </a:tabLst>
            </a:pPr>
            <a:r>
              <a:rPr sz="900" dirty="0">
                <a:latin typeface="Lucida Sans Unicode"/>
                <a:cs typeface="Lucida Sans Unicode"/>
              </a:rPr>
              <a:t>≈ </a:t>
            </a:r>
            <a:r>
              <a:rPr sz="900" spc="-5" dirty="0">
                <a:latin typeface="Arial"/>
                <a:cs typeface="Arial"/>
              </a:rPr>
              <a:t>200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de toutes les rentes AVS versées </a:t>
            </a:r>
            <a:r>
              <a:rPr sz="900" spc="-5" dirty="0">
                <a:latin typeface="Arial"/>
                <a:cs typeface="Arial"/>
              </a:rPr>
              <a:t>(48</a:t>
            </a:r>
            <a:r>
              <a:rPr lang="fr-CH" sz="900" spc="-15" dirty="0">
                <a:latin typeface="Arial"/>
                <a:cs typeface="Arial"/>
              </a:rPr>
              <a:t> </a:t>
            </a:r>
            <a:r>
              <a:rPr lang="fr-CH" sz="900" spc="-5" dirty="0">
                <a:latin typeface="Arial"/>
                <a:cs typeface="Arial"/>
              </a:rPr>
              <a:t>milliards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95438" y="3004132"/>
            <a:ext cx="2063114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571625" algn="l"/>
              </a:tabLst>
            </a:pPr>
            <a:r>
              <a:rPr lang="fr-CH" sz="800" i="1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 </a:t>
            </a:r>
            <a:r>
              <a:rPr sz="800" spc="-5" dirty="0">
                <a:latin typeface="Arial"/>
                <a:cs typeface="Arial"/>
                <a:hlinkClick r:id="rId3"/>
              </a:rPr>
              <a:t>Marius</a:t>
            </a:r>
            <a:r>
              <a:rPr sz="800" spc="-114" dirty="0">
                <a:latin typeface="Arial"/>
                <a:cs typeface="Arial"/>
                <a:hlinkClick r:id="rId3"/>
              </a:rPr>
              <a:t> </a:t>
            </a:r>
            <a:r>
              <a:rPr sz="800" dirty="0" err="1">
                <a:latin typeface="Arial"/>
                <a:cs typeface="Arial"/>
                <a:hlinkClick r:id="rId3"/>
              </a:rPr>
              <a:t>Brülhart</a:t>
            </a:r>
            <a:r>
              <a:rPr sz="800" spc="10" dirty="0">
                <a:latin typeface="Arial"/>
                <a:cs typeface="Arial"/>
                <a:hlinkClick r:id="rId3"/>
              </a:rPr>
              <a:t> </a:t>
            </a:r>
            <a:r>
              <a:rPr sz="800" spc="-5" dirty="0" err="1">
                <a:latin typeface="Arial"/>
                <a:cs typeface="Arial"/>
                <a:hlinkClick r:id="rId3"/>
              </a:rPr>
              <a:t>Bluesky</a:t>
            </a:r>
            <a:r>
              <a:rPr sz="800" spc="-5" dirty="0">
                <a:latin typeface="Arial"/>
                <a:cs typeface="Arial"/>
              </a:rPr>
              <a:t>,</a:t>
            </a:r>
            <a:r>
              <a:rPr sz="800" spc="-50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1.3.2025.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4921351" y="3068686"/>
            <a:ext cx="278765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00" spc="-5" dirty="0">
                <a:latin typeface="Arial"/>
                <a:cs typeface="Arial"/>
              </a:rPr>
              <a:t>15.05.2025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24820" y="3068686"/>
            <a:ext cx="81915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00" spc="-5" dirty="0">
                <a:latin typeface="Arial"/>
                <a:cs typeface="Arial"/>
              </a:rPr>
              <a:t>30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9834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Héritages : toujours plus tard et toujours plus</a:t>
            </a:r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95948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9812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0030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0247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0465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06834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0900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119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13364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1553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17720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1989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2207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2425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2642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2860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30780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32963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3513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37310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39493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41666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43849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4602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48196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50379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52552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54735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56909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59082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61265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6343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65621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67795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69968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72151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7432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76507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78681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8085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3037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85211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87393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89567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9174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93923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96097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98280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00453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0262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04809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6983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09166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11339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3513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5695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7869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0052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22225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95948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9812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0030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0247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0465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06834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0900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1119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13364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1553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17720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1989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2207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2425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2642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2860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30780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32963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3513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37310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39493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41666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43849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4602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48196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50379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52552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54735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56909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59082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61265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6343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65621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67795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69968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72151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7432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76507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78681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8085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83037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85211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87393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89567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9174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93923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96097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98280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00453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0262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4809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6983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09166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11339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13513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15695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17869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20052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22225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7795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69968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72151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74324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76507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78681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8085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83037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85211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87393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89567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9174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93923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96097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98280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00453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02626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04809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06983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09166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11339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13513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15695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17869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20052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22225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67795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69968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72151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74324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76507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78681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8085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83037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85211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87393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89567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9174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93923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96097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98280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00453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02626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04809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06983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09166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11339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13513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15695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17869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20052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22225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08308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08308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08308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08308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08308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08308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08308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08308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08308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08308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08308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08308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08308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08308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08308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08308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08308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08308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08308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08308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08308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08308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08308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08308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08308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08308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08308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08308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08308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08308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08308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08308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08308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08308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08308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08308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08308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08308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08308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08308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08308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08308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08308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08308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08308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108308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08308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08308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08308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08308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08308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08308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08308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08308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08308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08308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08308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08308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08308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08308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08308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08308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08308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08308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08308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08308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08308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08308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08308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08308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08308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08308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08308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08308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08308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083089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083089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083089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083089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083089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83089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083089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083089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083089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083089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083089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083089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08308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35127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35127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35127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35127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35127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35127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35127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35127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35127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35127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35127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35127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35127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35127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35127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35127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35127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35127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35127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35127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35127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35127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35127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35127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35127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35127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35127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35127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35127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35127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35127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35127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35127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35127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35127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35127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35127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35127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35127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35127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35127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35127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35127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35127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35127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35127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35127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35127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35127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35127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35127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35127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35127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35127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35127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35127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35127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35127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35127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35127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35127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35127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35127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35127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35127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35127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35127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35127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35127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35127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35127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127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35127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35127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35127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35127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35127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35127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35127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35127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35127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35127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35127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35127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35127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35127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35127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35127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619457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619457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619457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619457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619457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619457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619457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619457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619457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619457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619457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619457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619457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619457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619457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619457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619457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619457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619457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619457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619457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619457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619457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619457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619457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619457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619457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619457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619457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619457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619457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619457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619457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619457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619457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619457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619457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619457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619457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619457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619457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619457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619457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619457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619457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619457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619457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619457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619457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619457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619457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619457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619457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619457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619457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619457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619457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619457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619457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619457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619457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619457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619457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619457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619457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619457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619457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619457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619457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619457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619457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619457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619457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619457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619457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619457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619457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619457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619457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619457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619457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619457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619457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619457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619457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619457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619457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619457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88773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88773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88773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88773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88773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88773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88773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88773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88773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88773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88773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88773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88773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88773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88773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88773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88773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88773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88773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88773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88773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88773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88773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88773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88773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88773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88773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88773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88773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88773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88773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88773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88773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88773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88773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88773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88773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88773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88773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88773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88773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88773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88773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88773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88773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88773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88773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88773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88773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88773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88773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88773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88773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88773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88773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88773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88773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88773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88773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88773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88773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88773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88773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88773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88773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88773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88773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88773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88773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88773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88773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88773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88773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88773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88773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88773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88773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88773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88773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88773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88773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88773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88773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88773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88773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88773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88773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88773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88773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88773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88773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88773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88773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88773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88773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88773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88773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88773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88773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88773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88773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88773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88773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15591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15591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15591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15591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15591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15591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15591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15591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15591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15591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15591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15591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15591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15591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15591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15591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15591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15591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15591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15591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15591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15591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15591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15591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15591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15591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15591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15591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15591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15591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15591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15591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15591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15591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15591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15591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15591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15591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15591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15591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15591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15591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15591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15591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15591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15591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15591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15591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15591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15591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15591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15591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15591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15591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15591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15591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15591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15591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15591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15591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15591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15591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15591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15591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15591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15591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15591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15591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15591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15591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15591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15591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15591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15591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15591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155919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155919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155919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155919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155919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155919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155919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155919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155919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155919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155919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155919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155919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155919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155919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155919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155919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155919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155919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155919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155919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155919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155919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155919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155919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155919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155919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15591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4241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4241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4241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4241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4241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4241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4241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4241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4241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4241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4241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4241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4241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4241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4241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4241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4241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4241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4241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4241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4241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4241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4241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4241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4241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4241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4241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4241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4241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4241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4241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4241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4241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4241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4241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4241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4241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4241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4241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4241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4241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4241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4241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4241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4241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4241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4241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4241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4241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4241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4241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4241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4241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4241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4241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4241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4241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4241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4241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4241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4241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4241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4241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4241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4241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4241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4241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4241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4241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4241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4241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4241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4241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4241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4241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4241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4241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4241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4241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4241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4241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4241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4241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4241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4241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4241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4241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4241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4241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4241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4241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4241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4241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4241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4241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4241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4241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4241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4241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4241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4241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4241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4241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69238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69238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269238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269238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69238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69238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69238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69238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69238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69238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69238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69238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69238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69238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69238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69238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69238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69238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69238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69238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69238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69238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69238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69238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69238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69238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69238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69238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69238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69238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69238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69238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69238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69238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69238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69238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69238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69238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69238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69238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69238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69238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69238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69238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69238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69238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69238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69238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69238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69238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69238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69238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69238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69238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69238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69238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69238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69238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69238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69238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69238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69238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69238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69238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69238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9238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9238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69238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69238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69238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69238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69238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69238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69238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69238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692382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692382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692382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692382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692382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692382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692382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692382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692382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692382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692382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692382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692382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692382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692382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692382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692382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692382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692382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692382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692382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692382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692382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692382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2692382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2692382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2692382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269238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296056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296056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296056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296056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296056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296056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296056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296056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296056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296056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296056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296056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296056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296056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296056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296056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96056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96056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96056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96056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96056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96056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96056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96056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296056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96056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96056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96056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96056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96056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96056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96056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96056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96056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96056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96056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96056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96056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96056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96056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96056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96056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96056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96056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96056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96056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96056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96056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96056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96056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96056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96056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96056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96056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96056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96056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96056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96056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96056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96056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96056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96056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96056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96056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96056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96056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96056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96056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96056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96056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96056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96056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96056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96056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96056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960566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960566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960566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960566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960566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960566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960566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960566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960566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960566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960566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960566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960566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960566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960566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960566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960566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960566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960566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960566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960566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960566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960566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960566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960566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960566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960566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96056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975740" y="1365061"/>
            <a:ext cx="2253615" cy="1308735"/>
          </a:xfrm>
          <a:custGeom>
            <a:avLst/>
            <a:gdLst/>
            <a:ahLst/>
            <a:cxnLst/>
            <a:rect l="l" t="t" r="r" b="b"/>
            <a:pathLst>
              <a:path w="2253615" h="1308735">
                <a:moveTo>
                  <a:pt x="0" y="1308129"/>
                </a:moveTo>
                <a:lnTo>
                  <a:pt x="53674" y="1307467"/>
                </a:lnTo>
                <a:lnTo>
                  <a:pt x="107254" y="1271558"/>
                </a:lnTo>
                <a:lnTo>
                  <a:pt x="160929" y="1283559"/>
                </a:lnTo>
                <a:lnTo>
                  <a:pt x="214603" y="1254643"/>
                </a:lnTo>
                <a:lnTo>
                  <a:pt x="268183" y="1245193"/>
                </a:lnTo>
                <a:lnTo>
                  <a:pt x="321858" y="1190857"/>
                </a:lnTo>
                <a:lnTo>
                  <a:pt x="375533" y="1172903"/>
                </a:lnTo>
                <a:lnTo>
                  <a:pt x="429113" y="1077649"/>
                </a:lnTo>
                <a:lnTo>
                  <a:pt x="482787" y="1074153"/>
                </a:lnTo>
                <a:lnTo>
                  <a:pt x="536462" y="998649"/>
                </a:lnTo>
                <a:lnTo>
                  <a:pt x="590042" y="938643"/>
                </a:lnTo>
                <a:lnTo>
                  <a:pt x="643717" y="860305"/>
                </a:lnTo>
                <a:lnTo>
                  <a:pt x="697391" y="844902"/>
                </a:lnTo>
                <a:lnTo>
                  <a:pt x="750971" y="716385"/>
                </a:lnTo>
                <a:lnTo>
                  <a:pt x="804646" y="611209"/>
                </a:lnTo>
                <a:lnTo>
                  <a:pt x="858321" y="494411"/>
                </a:lnTo>
                <a:lnTo>
                  <a:pt x="911901" y="446784"/>
                </a:lnTo>
                <a:lnTo>
                  <a:pt x="965575" y="254292"/>
                </a:lnTo>
                <a:lnTo>
                  <a:pt x="1019250" y="203831"/>
                </a:lnTo>
                <a:lnTo>
                  <a:pt x="1072830" y="83535"/>
                </a:lnTo>
                <a:lnTo>
                  <a:pt x="1126504" y="0"/>
                </a:lnTo>
                <a:lnTo>
                  <a:pt x="1180179" y="41389"/>
                </a:lnTo>
                <a:lnTo>
                  <a:pt x="1233759" y="152991"/>
                </a:lnTo>
                <a:lnTo>
                  <a:pt x="1287434" y="280468"/>
                </a:lnTo>
                <a:lnTo>
                  <a:pt x="1341108" y="334899"/>
                </a:lnTo>
                <a:lnTo>
                  <a:pt x="1394688" y="469085"/>
                </a:lnTo>
                <a:lnTo>
                  <a:pt x="1448363" y="634361"/>
                </a:lnTo>
                <a:lnTo>
                  <a:pt x="1502038" y="712416"/>
                </a:lnTo>
                <a:lnTo>
                  <a:pt x="1555618" y="787542"/>
                </a:lnTo>
                <a:lnTo>
                  <a:pt x="1609292" y="860210"/>
                </a:lnTo>
                <a:lnTo>
                  <a:pt x="1662967" y="903112"/>
                </a:lnTo>
                <a:lnTo>
                  <a:pt x="1716547" y="963874"/>
                </a:lnTo>
                <a:lnTo>
                  <a:pt x="1770222" y="986648"/>
                </a:lnTo>
                <a:lnTo>
                  <a:pt x="1823896" y="908499"/>
                </a:lnTo>
                <a:lnTo>
                  <a:pt x="1877476" y="960661"/>
                </a:lnTo>
                <a:lnTo>
                  <a:pt x="1931151" y="1001862"/>
                </a:lnTo>
                <a:lnTo>
                  <a:pt x="1984826" y="1047883"/>
                </a:lnTo>
                <a:lnTo>
                  <a:pt x="2038406" y="1003280"/>
                </a:lnTo>
                <a:lnTo>
                  <a:pt x="2092080" y="1092296"/>
                </a:lnTo>
                <a:lnTo>
                  <a:pt x="2145755" y="1208906"/>
                </a:lnTo>
                <a:lnTo>
                  <a:pt x="2199335" y="968221"/>
                </a:lnTo>
                <a:lnTo>
                  <a:pt x="2253009" y="1224026"/>
                </a:lnTo>
              </a:path>
            </a:pathLst>
          </a:custGeom>
          <a:ln w="16329">
            <a:solidFill>
              <a:srgbClr val="B2B2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975740" y="1138078"/>
            <a:ext cx="2253615" cy="1534795"/>
          </a:xfrm>
          <a:custGeom>
            <a:avLst/>
            <a:gdLst/>
            <a:ahLst/>
            <a:cxnLst/>
            <a:rect l="l" t="t" r="r" b="b"/>
            <a:pathLst>
              <a:path w="2253615" h="1534795">
                <a:moveTo>
                  <a:pt x="0" y="1534167"/>
                </a:moveTo>
                <a:lnTo>
                  <a:pt x="53674" y="1513377"/>
                </a:lnTo>
                <a:lnTo>
                  <a:pt x="107254" y="1490509"/>
                </a:lnTo>
                <a:lnTo>
                  <a:pt x="160929" y="1497880"/>
                </a:lnTo>
                <a:lnTo>
                  <a:pt x="214603" y="1466034"/>
                </a:lnTo>
                <a:lnTo>
                  <a:pt x="268183" y="1459041"/>
                </a:lnTo>
                <a:lnTo>
                  <a:pt x="321858" y="1408202"/>
                </a:lnTo>
                <a:lnTo>
                  <a:pt x="375533" y="1368040"/>
                </a:lnTo>
                <a:lnTo>
                  <a:pt x="429113" y="1358307"/>
                </a:lnTo>
                <a:lnTo>
                  <a:pt x="482787" y="1295372"/>
                </a:lnTo>
                <a:lnTo>
                  <a:pt x="536462" y="1277512"/>
                </a:lnTo>
                <a:lnTo>
                  <a:pt x="590042" y="1227900"/>
                </a:lnTo>
                <a:lnTo>
                  <a:pt x="643717" y="1192275"/>
                </a:lnTo>
                <a:lnTo>
                  <a:pt x="697391" y="1102502"/>
                </a:lnTo>
                <a:lnTo>
                  <a:pt x="750971" y="1064420"/>
                </a:lnTo>
                <a:lnTo>
                  <a:pt x="804646" y="958771"/>
                </a:lnTo>
                <a:lnTo>
                  <a:pt x="858321" y="878259"/>
                </a:lnTo>
                <a:lnTo>
                  <a:pt x="911901" y="797653"/>
                </a:lnTo>
                <a:lnTo>
                  <a:pt x="965575" y="651749"/>
                </a:lnTo>
                <a:lnTo>
                  <a:pt x="1019250" y="540053"/>
                </a:lnTo>
                <a:lnTo>
                  <a:pt x="1072830" y="320063"/>
                </a:lnTo>
                <a:lnTo>
                  <a:pt x="1126504" y="162630"/>
                </a:lnTo>
                <a:lnTo>
                  <a:pt x="1180179" y="57737"/>
                </a:lnTo>
                <a:lnTo>
                  <a:pt x="1233759" y="0"/>
                </a:lnTo>
                <a:lnTo>
                  <a:pt x="1287434" y="41673"/>
                </a:lnTo>
                <a:lnTo>
                  <a:pt x="1341108" y="105459"/>
                </a:lnTo>
                <a:lnTo>
                  <a:pt x="1394688" y="313542"/>
                </a:lnTo>
                <a:lnTo>
                  <a:pt x="1448363" y="466628"/>
                </a:lnTo>
                <a:lnTo>
                  <a:pt x="1502038" y="693422"/>
                </a:lnTo>
                <a:lnTo>
                  <a:pt x="1555618" y="936281"/>
                </a:lnTo>
                <a:lnTo>
                  <a:pt x="1609292" y="1009233"/>
                </a:lnTo>
                <a:lnTo>
                  <a:pt x="1662967" y="1099573"/>
                </a:lnTo>
                <a:lnTo>
                  <a:pt x="1716547" y="1162886"/>
                </a:lnTo>
                <a:lnTo>
                  <a:pt x="1770222" y="1179234"/>
                </a:lnTo>
                <a:lnTo>
                  <a:pt x="1823896" y="1217600"/>
                </a:lnTo>
                <a:lnTo>
                  <a:pt x="1877476" y="1225632"/>
                </a:lnTo>
                <a:lnTo>
                  <a:pt x="1931151" y="1240185"/>
                </a:lnTo>
                <a:lnTo>
                  <a:pt x="1984826" y="1230735"/>
                </a:lnTo>
                <a:lnTo>
                  <a:pt x="2038406" y="1260124"/>
                </a:lnTo>
                <a:lnTo>
                  <a:pt x="2092080" y="1316539"/>
                </a:lnTo>
                <a:lnTo>
                  <a:pt x="2145755" y="1460459"/>
                </a:lnTo>
                <a:lnTo>
                  <a:pt x="2199335" y="1361331"/>
                </a:lnTo>
                <a:lnTo>
                  <a:pt x="2253009" y="1490981"/>
                </a:lnTo>
              </a:path>
            </a:pathLst>
          </a:custGeom>
          <a:ln w="13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sz="750" spc="-5" dirty="0">
                <a:latin typeface="Arial"/>
                <a:cs typeface="Arial"/>
              </a:rPr>
              <a:t>8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7.5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7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6.5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6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5.5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5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4.5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4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3.5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3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2.5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2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750" spc="-10" dirty="0">
                <a:latin typeface="Arial"/>
                <a:cs typeface="Arial"/>
              </a:rPr>
              <a:t>1.5</a:t>
            </a:r>
            <a:r>
              <a:rPr sz="750" spc="-9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585" name="object 2585"/>
          <p:cNvSpPr txBox="1"/>
          <p:nvPr/>
        </p:nvSpPr>
        <p:spPr>
          <a:xfrm>
            <a:off x="442049" y="1117895"/>
            <a:ext cx="131445" cy="103886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Received an</a:t>
            </a:r>
            <a:r>
              <a:rPr sz="750" spc="-3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endParaRPr sz="750">
              <a:latin typeface="Arial"/>
              <a:cs typeface="Arial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108308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135127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161945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188773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15591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24241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269238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296056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951340" y="544048"/>
            <a:ext cx="707390" cy="303530"/>
          </a:xfrm>
          <a:custGeom>
            <a:avLst/>
            <a:gdLst/>
            <a:ahLst/>
            <a:cxnLst/>
            <a:rect l="l" t="t" r="r" b="b"/>
            <a:pathLst>
              <a:path w="707389" h="303530">
                <a:moveTo>
                  <a:pt x="0" y="302996"/>
                </a:moveTo>
                <a:lnTo>
                  <a:pt x="707162" y="302996"/>
                </a:lnTo>
                <a:lnTo>
                  <a:pt x="707162" y="0"/>
                </a:lnTo>
                <a:lnTo>
                  <a:pt x="0" y="0"/>
                </a:lnTo>
                <a:lnTo>
                  <a:pt x="0" y="302996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 txBox="1"/>
          <p:nvPr/>
        </p:nvSpPr>
        <p:spPr>
          <a:xfrm>
            <a:off x="951342" y="536375"/>
            <a:ext cx="697230" cy="29019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sz="1125" u="heavy" spc="-7" baseline="37037" dirty="0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7037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2002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2018</a:t>
            </a:r>
            <a:endParaRPr sz="750">
              <a:latin typeface="Arial"/>
              <a:cs typeface="Arial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sz="750" spc="-5" dirty="0">
                <a:latin typeface="Arial"/>
                <a:cs typeface="Arial"/>
              </a:rPr>
              <a:t>1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750" spc="-5" dirty="0">
                <a:latin typeface="Arial"/>
                <a:cs typeface="Arial"/>
              </a:rPr>
              <a:t>.5</a:t>
            </a:r>
            <a:r>
              <a:rPr sz="750" spc="-10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sz="750" spc="-5" dirty="0">
                <a:latin typeface="Arial"/>
                <a:cs typeface="Arial"/>
              </a:rPr>
              <a:t>0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1" name="object 2601"/>
          <p:cNvSpPr txBox="1"/>
          <p:nvPr/>
        </p:nvSpPr>
        <p:spPr>
          <a:xfrm>
            <a:off x="1017848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2" name="object 2602"/>
          <p:cNvSpPr txBox="1"/>
          <p:nvPr/>
        </p:nvSpPr>
        <p:spPr>
          <a:xfrm>
            <a:off x="1286032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30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3" name="object 2603"/>
          <p:cNvSpPr txBox="1"/>
          <p:nvPr/>
        </p:nvSpPr>
        <p:spPr>
          <a:xfrm>
            <a:off x="1554216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40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4" name="object 2604"/>
          <p:cNvSpPr txBox="1"/>
          <p:nvPr/>
        </p:nvSpPr>
        <p:spPr>
          <a:xfrm>
            <a:off x="1822495" y="2790210"/>
            <a:ext cx="398780" cy="2349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20"/>
              </a:spcBef>
              <a:tabLst>
                <a:tab pos="280670" algn="l"/>
              </a:tabLst>
            </a:pPr>
            <a:r>
              <a:rPr sz="750" spc="-10" dirty="0">
                <a:latin typeface="Arial"/>
                <a:cs typeface="Arial"/>
              </a:rPr>
              <a:t>5</a:t>
            </a:r>
            <a:r>
              <a:rPr sz="750" spc="-5" dirty="0">
                <a:latin typeface="Arial"/>
                <a:cs typeface="Arial"/>
              </a:rPr>
              <a:t>0</a:t>
            </a:r>
            <a:r>
              <a:rPr sz="750" dirty="0">
                <a:latin typeface="Arial"/>
                <a:cs typeface="Arial"/>
              </a:rPr>
              <a:t>	</a:t>
            </a:r>
            <a:r>
              <a:rPr sz="750" spc="-10" dirty="0">
                <a:latin typeface="Arial"/>
                <a:cs typeface="Arial"/>
              </a:rPr>
              <a:t>60</a:t>
            </a:r>
            <a:endParaRPr sz="750">
              <a:latin typeface="Arial"/>
              <a:cs typeface="Arial"/>
            </a:endParaRPr>
          </a:p>
          <a:p>
            <a:pPr marL="195580">
              <a:lnSpc>
                <a:spcPts val="860"/>
              </a:lnSpc>
            </a:pPr>
            <a:r>
              <a:rPr sz="750" spc="-10" dirty="0">
                <a:latin typeface="Arial"/>
                <a:cs typeface="Arial"/>
              </a:rPr>
              <a:t>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5" name="object 2605"/>
          <p:cNvSpPr txBox="1"/>
          <p:nvPr/>
        </p:nvSpPr>
        <p:spPr>
          <a:xfrm>
            <a:off x="2358862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6" name="object 2606"/>
          <p:cNvSpPr txBox="1"/>
          <p:nvPr/>
        </p:nvSpPr>
        <p:spPr>
          <a:xfrm>
            <a:off x="2627141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80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7" name="object 2607"/>
          <p:cNvSpPr txBox="1"/>
          <p:nvPr/>
        </p:nvSpPr>
        <p:spPr>
          <a:xfrm>
            <a:off x="2895325" y="2790210"/>
            <a:ext cx="42545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254000" algn="l"/>
              </a:tabLst>
            </a:pPr>
            <a:r>
              <a:rPr sz="750" spc="-10" dirty="0">
                <a:latin typeface="Arial"/>
                <a:cs typeface="Arial"/>
              </a:rPr>
              <a:t>9</a:t>
            </a:r>
            <a:r>
              <a:rPr sz="750" spc="-5" dirty="0">
                <a:latin typeface="Arial"/>
                <a:cs typeface="Arial"/>
              </a:rPr>
              <a:t>0</a:t>
            </a:r>
            <a:r>
              <a:rPr sz="750" dirty="0">
                <a:latin typeface="Arial"/>
                <a:cs typeface="Arial"/>
              </a:rPr>
              <a:t>	</a:t>
            </a:r>
            <a:r>
              <a:rPr sz="750" spc="-10" dirty="0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8" name="object 2608"/>
          <p:cNvSpPr txBox="1"/>
          <p:nvPr/>
        </p:nvSpPr>
        <p:spPr>
          <a:xfrm>
            <a:off x="1095438" y="3021715"/>
            <a:ext cx="2836545" cy="150682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i="1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lang="fr-CH" sz="800" spc="-5" dirty="0">
                <a:latin typeface="Arial"/>
                <a:cs typeface="Arial"/>
              </a:rPr>
              <a:t>données fiscales du canton de Berne, propres calculs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2609" name="object 260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31</a:t>
            </a:r>
          </a:p>
        </p:txBody>
      </p:sp>
    </p:spTree>
  </p:cSld>
  <p:clrMapOvr>
    <a:masterClrMapping/>
  </p:clrMapOvr>
  <p:transition>
    <p:cut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490281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Les cessions aussi nettement plus et nettement plus tôt dans la vie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08308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08308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08308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08308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08308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08308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08308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08308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08308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08308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08308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08308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08308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08308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08308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08308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08308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08308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08308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08308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08308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08308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08308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08308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08308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08308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08308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08308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08308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08308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08308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08308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08308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08308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08308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08308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08308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08308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08308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08308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08308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08308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08308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08308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08308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08308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08308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08308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08308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08308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08308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08308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08308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08308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08308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08308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08308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08308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08308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08308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08308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08308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08308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08308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08308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08308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08308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08308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08308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08308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08308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08308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08308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08308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08308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08308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35127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35127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35127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35127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35127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35127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35127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35127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35127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35127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35127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35127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35127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35127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35127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35127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35127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35127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35127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35127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35127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35127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35127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35127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35127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35127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35127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35127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35127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35127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35127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35127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35127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35127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35127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35127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35127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35127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35127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35127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35127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35127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35127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35127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35127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35127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35127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35127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35127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35127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35127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35127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35127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35127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35127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35127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35127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35127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35127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35127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35127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35127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35127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35127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35127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35127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35127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35127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35127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35127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35127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35127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35127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35127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35127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35127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619457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619457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619457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619457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619457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619457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619457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619457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619457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619457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619457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619457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619457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619457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619457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619457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619457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619457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619457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619457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619457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619457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619457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619457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619457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619457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619457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619457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619457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619457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619457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619457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619457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619457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619457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619457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619457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619457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619457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619457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619457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619457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619457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619457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619457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619457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619457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619457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619457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619457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619457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619457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619457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619457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619457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619457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619457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619457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619457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619457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619457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619457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619457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1619457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619457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619457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619457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619457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619457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619457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619457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619457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619457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619457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619457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619457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88773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88773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88773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88773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88773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88773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88773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88773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88773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88773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88773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88773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88773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88773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88773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88773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88773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88773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88773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88773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88773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88773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88773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88773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88773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88773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88773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88773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88773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88773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88773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88773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88773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88773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88773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88773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88773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88773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88773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88773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88773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88773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88773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88773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88773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88773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88773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88773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88773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88773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88773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88773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88773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88773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88773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88773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88773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88773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88773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88773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88773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88773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88773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88773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88773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88773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88773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88773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88773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88773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88773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88773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88773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88773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88773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88773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15591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15591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15591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15591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15591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15591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15591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15591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15591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15591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15591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15591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15591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15591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15591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15591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15591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15591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15591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15591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15591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15591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15591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15591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15591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15591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15591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15591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15591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15591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15591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15591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15591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15591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15591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15591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15591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15591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15591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15591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15591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15591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15591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15591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15591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15591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15591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15591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15591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15591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15591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15591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15591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15591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15591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15591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15591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15591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15591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15591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15591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15591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15591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15591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15591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15591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15591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15591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15591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15591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15591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15591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15591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15591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15591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15591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4241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4241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4241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4241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4241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4241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4241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4241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4241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4241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4241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4241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4241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4241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4241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4241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4241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4241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4241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4241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4241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4241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4241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4241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4241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4241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4241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4241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4241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4241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4241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4241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4241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4241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4241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4241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4241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4241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4241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4241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4241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4241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4241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4241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4241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4241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4241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4241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4241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4241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4241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4241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4241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4241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4241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4241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4241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4241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4241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4241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4241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4241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4241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4241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4241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4241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4241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4241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4241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4241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4241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4241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4241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4241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4241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4241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4241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4241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4241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4241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4241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4241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4241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4241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4241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4241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4241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4241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4241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4241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4241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4241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4241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4241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4241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4241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4241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4241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4241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4241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4241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4241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4241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69238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69238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69238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69238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69238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69238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69238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69238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69238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69238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69238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69238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69238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69238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69238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69238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69238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69238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69238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69238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69238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69238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69238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69238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69238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69238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69238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69238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69238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69238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69238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69238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69238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69238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69238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69238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69238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69238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69238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69238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69238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69238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69238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69238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69238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69238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69238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69238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69238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69238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69238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69238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69238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69238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69238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69238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69238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69238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69238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69238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69238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69238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69238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69238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69238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69238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69238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69238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69238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69238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69238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69238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69238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69238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69238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692382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692382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692382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692382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692382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692382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692382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692382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692382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692382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692382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692382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692382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692382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692382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692382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692382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692382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692382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692382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692382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692382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692382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692382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692382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692382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692382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69238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96056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96056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96056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96056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96056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96056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96056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96056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96056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96056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96056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96056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96056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96056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96056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96056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96056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96056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96056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96056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96056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96056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96056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96056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96056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96056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96056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96056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96056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96056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96056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96056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96056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96056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96056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96056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96056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96056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96056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96056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96056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96056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96056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96056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96056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96056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96056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96056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96056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96056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96056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96056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96056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96056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96056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96056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96056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96056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96056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96056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96056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96056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96056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96056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96056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96056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96056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96056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96056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96056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96056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96056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96056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96056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96056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960566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960566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960566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960566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960566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960566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960566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960566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960566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960566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960566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960566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960566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960566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960566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960566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960566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960566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960566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960566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960566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960566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960566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960566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960566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960566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960566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96056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975740" y="1677376"/>
            <a:ext cx="2253615" cy="1028700"/>
          </a:xfrm>
          <a:custGeom>
            <a:avLst/>
            <a:gdLst/>
            <a:ahLst/>
            <a:cxnLst/>
            <a:rect l="l" t="t" r="r" b="b"/>
            <a:pathLst>
              <a:path w="2253615" h="1028700">
                <a:moveTo>
                  <a:pt x="0" y="980789"/>
                </a:moveTo>
                <a:lnTo>
                  <a:pt x="53674" y="909633"/>
                </a:lnTo>
                <a:lnTo>
                  <a:pt x="107254" y="849154"/>
                </a:lnTo>
                <a:lnTo>
                  <a:pt x="160929" y="837437"/>
                </a:lnTo>
                <a:lnTo>
                  <a:pt x="214603" y="784990"/>
                </a:lnTo>
                <a:lnTo>
                  <a:pt x="268183" y="721677"/>
                </a:lnTo>
                <a:lnTo>
                  <a:pt x="321858" y="548936"/>
                </a:lnTo>
                <a:lnTo>
                  <a:pt x="375533" y="321291"/>
                </a:lnTo>
                <a:lnTo>
                  <a:pt x="429113" y="220840"/>
                </a:lnTo>
                <a:lnTo>
                  <a:pt x="482787" y="164803"/>
                </a:lnTo>
                <a:lnTo>
                  <a:pt x="536462" y="33452"/>
                </a:lnTo>
                <a:lnTo>
                  <a:pt x="590042" y="2362"/>
                </a:lnTo>
                <a:lnTo>
                  <a:pt x="643717" y="0"/>
                </a:lnTo>
                <a:lnTo>
                  <a:pt x="697391" y="69455"/>
                </a:lnTo>
                <a:lnTo>
                  <a:pt x="750971" y="72857"/>
                </a:lnTo>
                <a:lnTo>
                  <a:pt x="804646" y="72196"/>
                </a:lnTo>
                <a:lnTo>
                  <a:pt x="858321" y="110278"/>
                </a:lnTo>
                <a:lnTo>
                  <a:pt x="911901" y="226699"/>
                </a:lnTo>
                <a:lnTo>
                  <a:pt x="965575" y="299273"/>
                </a:lnTo>
                <a:lnTo>
                  <a:pt x="1019250" y="327528"/>
                </a:lnTo>
                <a:lnTo>
                  <a:pt x="1072830" y="420797"/>
                </a:lnTo>
                <a:lnTo>
                  <a:pt x="1126504" y="514066"/>
                </a:lnTo>
                <a:lnTo>
                  <a:pt x="1180179" y="589475"/>
                </a:lnTo>
                <a:lnTo>
                  <a:pt x="1233759" y="635779"/>
                </a:lnTo>
                <a:lnTo>
                  <a:pt x="1287434" y="697202"/>
                </a:lnTo>
                <a:lnTo>
                  <a:pt x="1341108" y="804457"/>
                </a:lnTo>
                <a:lnTo>
                  <a:pt x="1394688" y="802945"/>
                </a:lnTo>
                <a:lnTo>
                  <a:pt x="1448363" y="853974"/>
                </a:lnTo>
                <a:lnTo>
                  <a:pt x="1502038" y="854824"/>
                </a:lnTo>
                <a:lnTo>
                  <a:pt x="1555618" y="890639"/>
                </a:lnTo>
                <a:lnTo>
                  <a:pt x="1609292" y="892812"/>
                </a:lnTo>
                <a:lnTo>
                  <a:pt x="1662967" y="939116"/>
                </a:lnTo>
                <a:lnTo>
                  <a:pt x="1716547" y="931178"/>
                </a:lnTo>
                <a:lnTo>
                  <a:pt x="1770222" y="920972"/>
                </a:lnTo>
                <a:lnTo>
                  <a:pt x="1823896" y="929477"/>
                </a:lnTo>
                <a:lnTo>
                  <a:pt x="1877476" y="919649"/>
                </a:lnTo>
                <a:lnTo>
                  <a:pt x="1931151" y="949038"/>
                </a:lnTo>
                <a:lnTo>
                  <a:pt x="1984826" y="954614"/>
                </a:lnTo>
                <a:lnTo>
                  <a:pt x="2038406" y="953102"/>
                </a:lnTo>
                <a:lnTo>
                  <a:pt x="2092080" y="918799"/>
                </a:lnTo>
                <a:lnTo>
                  <a:pt x="2145755" y="897159"/>
                </a:lnTo>
                <a:lnTo>
                  <a:pt x="2199335" y="975403"/>
                </a:lnTo>
                <a:lnTo>
                  <a:pt x="2253009" y="1028416"/>
                </a:lnTo>
              </a:path>
            </a:pathLst>
          </a:custGeom>
          <a:ln w="16329">
            <a:solidFill>
              <a:srgbClr val="B2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975740" y="1314789"/>
            <a:ext cx="2253615" cy="1356995"/>
          </a:xfrm>
          <a:custGeom>
            <a:avLst/>
            <a:gdLst/>
            <a:ahLst/>
            <a:cxnLst/>
            <a:rect l="l" t="t" r="r" b="b"/>
            <a:pathLst>
              <a:path w="2253615" h="1356995">
                <a:moveTo>
                  <a:pt x="0" y="1308601"/>
                </a:moveTo>
                <a:lnTo>
                  <a:pt x="53674" y="1059317"/>
                </a:lnTo>
                <a:lnTo>
                  <a:pt x="107254" y="1063380"/>
                </a:lnTo>
                <a:lnTo>
                  <a:pt x="160929" y="1056765"/>
                </a:lnTo>
                <a:lnTo>
                  <a:pt x="214603" y="931462"/>
                </a:lnTo>
                <a:lnTo>
                  <a:pt x="268183" y="833846"/>
                </a:lnTo>
                <a:lnTo>
                  <a:pt x="321858" y="732828"/>
                </a:lnTo>
                <a:lnTo>
                  <a:pt x="375533" y="503293"/>
                </a:lnTo>
                <a:lnTo>
                  <a:pt x="429113" y="332820"/>
                </a:lnTo>
                <a:lnTo>
                  <a:pt x="482787" y="78338"/>
                </a:lnTo>
                <a:lnTo>
                  <a:pt x="536462" y="106782"/>
                </a:lnTo>
                <a:lnTo>
                  <a:pt x="590042" y="0"/>
                </a:lnTo>
                <a:lnTo>
                  <a:pt x="643717" y="73235"/>
                </a:lnTo>
                <a:lnTo>
                  <a:pt x="697391" y="171229"/>
                </a:lnTo>
                <a:lnTo>
                  <a:pt x="750971" y="188333"/>
                </a:lnTo>
                <a:lnTo>
                  <a:pt x="804646" y="238511"/>
                </a:lnTo>
                <a:lnTo>
                  <a:pt x="858321" y="365327"/>
                </a:lnTo>
                <a:lnTo>
                  <a:pt x="911901" y="430058"/>
                </a:lnTo>
                <a:lnTo>
                  <a:pt x="965575" y="454627"/>
                </a:lnTo>
                <a:lnTo>
                  <a:pt x="1019250" y="542510"/>
                </a:lnTo>
                <a:lnTo>
                  <a:pt x="1072830" y="604878"/>
                </a:lnTo>
                <a:lnTo>
                  <a:pt x="1126504" y="697013"/>
                </a:lnTo>
                <a:lnTo>
                  <a:pt x="1180179" y="717519"/>
                </a:lnTo>
                <a:lnTo>
                  <a:pt x="1233759" y="781211"/>
                </a:lnTo>
                <a:lnTo>
                  <a:pt x="1287434" y="930706"/>
                </a:lnTo>
                <a:lnTo>
                  <a:pt x="1341108" y="1014903"/>
                </a:lnTo>
                <a:lnTo>
                  <a:pt x="1394688" y="1135860"/>
                </a:lnTo>
                <a:lnTo>
                  <a:pt x="1448363" y="1154665"/>
                </a:lnTo>
                <a:lnTo>
                  <a:pt x="1502038" y="1230830"/>
                </a:lnTo>
                <a:lnTo>
                  <a:pt x="1555618" y="1250013"/>
                </a:lnTo>
                <a:lnTo>
                  <a:pt x="1609292" y="1247178"/>
                </a:lnTo>
                <a:lnTo>
                  <a:pt x="1662967" y="1267117"/>
                </a:lnTo>
                <a:lnTo>
                  <a:pt x="1716547" y="1306522"/>
                </a:lnTo>
                <a:lnTo>
                  <a:pt x="1770222" y="1296884"/>
                </a:lnTo>
                <a:lnTo>
                  <a:pt x="1823896" y="1296222"/>
                </a:lnTo>
                <a:lnTo>
                  <a:pt x="1877476" y="1345455"/>
                </a:lnTo>
                <a:lnTo>
                  <a:pt x="1931151" y="1315405"/>
                </a:lnTo>
                <a:lnTo>
                  <a:pt x="1984826" y="1336572"/>
                </a:lnTo>
                <a:lnTo>
                  <a:pt x="2038406" y="1344888"/>
                </a:lnTo>
                <a:lnTo>
                  <a:pt x="2092080" y="1356606"/>
                </a:lnTo>
                <a:lnTo>
                  <a:pt x="2145755" y="1314838"/>
                </a:lnTo>
                <a:lnTo>
                  <a:pt x="2199335" y="1273826"/>
                </a:lnTo>
                <a:lnTo>
                  <a:pt x="2253009" y="1314271"/>
                </a:lnTo>
              </a:path>
            </a:pathLst>
          </a:custGeom>
          <a:ln w="13063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975740" y="1365061"/>
            <a:ext cx="2253615" cy="1308735"/>
          </a:xfrm>
          <a:custGeom>
            <a:avLst/>
            <a:gdLst/>
            <a:ahLst/>
            <a:cxnLst/>
            <a:rect l="l" t="t" r="r" b="b"/>
            <a:pathLst>
              <a:path w="2253615" h="1308735">
                <a:moveTo>
                  <a:pt x="0" y="1308129"/>
                </a:moveTo>
                <a:lnTo>
                  <a:pt x="53674" y="1307467"/>
                </a:lnTo>
                <a:lnTo>
                  <a:pt x="107254" y="1271558"/>
                </a:lnTo>
                <a:lnTo>
                  <a:pt x="160929" y="1283559"/>
                </a:lnTo>
                <a:lnTo>
                  <a:pt x="214603" y="1254643"/>
                </a:lnTo>
                <a:lnTo>
                  <a:pt x="268183" y="1245193"/>
                </a:lnTo>
                <a:lnTo>
                  <a:pt x="321858" y="1190857"/>
                </a:lnTo>
                <a:lnTo>
                  <a:pt x="375533" y="1172903"/>
                </a:lnTo>
                <a:lnTo>
                  <a:pt x="429113" y="1077649"/>
                </a:lnTo>
                <a:lnTo>
                  <a:pt x="482787" y="1074153"/>
                </a:lnTo>
                <a:lnTo>
                  <a:pt x="536462" y="998649"/>
                </a:lnTo>
                <a:lnTo>
                  <a:pt x="590042" y="938643"/>
                </a:lnTo>
                <a:lnTo>
                  <a:pt x="643717" y="860305"/>
                </a:lnTo>
                <a:lnTo>
                  <a:pt x="697391" y="844902"/>
                </a:lnTo>
                <a:lnTo>
                  <a:pt x="750971" y="716385"/>
                </a:lnTo>
                <a:lnTo>
                  <a:pt x="804646" y="611209"/>
                </a:lnTo>
                <a:lnTo>
                  <a:pt x="858321" y="494411"/>
                </a:lnTo>
                <a:lnTo>
                  <a:pt x="911901" y="446784"/>
                </a:lnTo>
                <a:lnTo>
                  <a:pt x="965575" y="254292"/>
                </a:lnTo>
                <a:lnTo>
                  <a:pt x="1019250" y="203831"/>
                </a:lnTo>
                <a:lnTo>
                  <a:pt x="1072830" y="83535"/>
                </a:lnTo>
                <a:lnTo>
                  <a:pt x="1126504" y="0"/>
                </a:lnTo>
                <a:lnTo>
                  <a:pt x="1180179" y="41389"/>
                </a:lnTo>
                <a:lnTo>
                  <a:pt x="1233759" y="152991"/>
                </a:lnTo>
                <a:lnTo>
                  <a:pt x="1287434" y="280468"/>
                </a:lnTo>
                <a:lnTo>
                  <a:pt x="1341108" y="334899"/>
                </a:lnTo>
                <a:lnTo>
                  <a:pt x="1394688" y="469085"/>
                </a:lnTo>
                <a:lnTo>
                  <a:pt x="1448363" y="634361"/>
                </a:lnTo>
                <a:lnTo>
                  <a:pt x="1502038" y="712416"/>
                </a:lnTo>
                <a:lnTo>
                  <a:pt x="1555618" y="787542"/>
                </a:lnTo>
                <a:lnTo>
                  <a:pt x="1609292" y="860210"/>
                </a:lnTo>
                <a:lnTo>
                  <a:pt x="1662967" y="903112"/>
                </a:lnTo>
                <a:lnTo>
                  <a:pt x="1716547" y="963874"/>
                </a:lnTo>
                <a:lnTo>
                  <a:pt x="1770222" y="986648"/>
                </a:lnTo>
                <a:lnTo>
                  <a:pt x="1823896" y="908499"/>
                </a:lnTo>
                <a:lnTo>
                  <a:pt x="1877476" y="960661"/>
                </a:lnTo>
                <a:lnTo>
                  <a:pt x="1931151" y="1001862"/>
                </a:lnTo>
                <a:lnTo>
                  <a:pt x="1984826" y="1047883"/>
                </a:lnTo>
                <a:lnTo>
                  <a:pt x="2038406" y="1003280"/>
                </a:lnTo>
                <a:lnTo>
                  <a:pt x="2092080" y="1092296"/>
                </a:lnTo>
                <a:lnTo>
                  <a:pt x="2145755" y="1208906"/>
                </a:lnTo>
                <a:lnTo>
                  <a:pt x="2199335" y="968221"/>
                </a:lnTo>
                <a:lnTo>
                  <a:pt x="2253009" y="1224026"/>
                </a:lnTo>
              </a:path>
            </a:pathLst>
          </a:custGeom>
          <a:ln w="16329">
            <a:solidFill>
              <a:srgbClr val="B2B2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975740" y="1138078"/>
            <a:ext cx="2253615" cy="1534795"/>
          </a:xfrm>
          <a:custGeom>
            <a:avLst/>
            <a:gdLst/>
            <a:ahLst/>
            <a:cxnLst/>
            <a:rect l="l" t="t" r="r" b="b"/>
            <a:pathLst>
              <a:path w="2253615" h="1534795">
                <a:moveTo>
                  <a:pt x="0" y="1534167"/>
                </a:moveTo>
                <a:lnTo>
                  <a:pt x="53674" y="1513377"/>
                </a:lnTo>
                <a:lnTo>
                  <a:pt x="107254" y="1490509"/>
                </a:lnTo>
                <a:lnTo>
                  <a:pt x="160929" y="1497880"/>
                </a:lnTo>
                <a:lnTo>
                  <a:pt x="214603" y="1466034"/>
                </a:lnTo>
                <a:lnTo>
                  <a:pt x="268183" y="1459041"/>
                </a:lnTo>
                <a:lnTo>
                  <a:pt x="321858" y="1408202"/>
                </a:lnTo>
                <a:lnTo>
                  <a:pt x="375533" y="1368040"/>
                </a:lnTo>
                <a:lnTo>
                  <a:pt x="429113" y="1358307"/>
                </a:lnTo>
                <a:lnTo>
                  <a:pt x="482787" y="1295372"/>
                </a:lnTo>
                <a:lnTo>
                  <a:pt x="536462" y="1277512"/>
                </a:lnTo>
                <a:lnTo>
                  <a:pt x="590042" y="1227900"/>
                </a:lnTo>
                <a:lnTo>
                  <a:pt x="643717" y="1192275"/>
                </a:lnTo>
                <a:lnTo>
                  <a:pt x="697391" y="1102502"/>
                </a:lnTo>
                <a:lnTo>
                  <a:pt x="750971" y="1064420"/>
                </a:lnTo>
                <a:lnTo>
                  <a:pt x="804646" y="958771"/>
                </a:lnTo>
                <a:lnTo>
                  <a:pt x="858321" y="878259"/>
                </a:lnTo>
                <a:lnTo>
                  <a:pt x="911901" y="797653"/>
                </a:lnTo>
                <a:lnTo>
                  <a:pt x="965575" y="651749"/>
                </a:lnTo>
                <a:lnTo>
                  <a:pt x="1019250" y="540053"/>
                </a:lnTo>
                <a:lnTo>
                  <a:pt x="1072830" y="320063"/>
                </a:lnTo>
                <a:lnTo>
                  <a:pt x="1126504" y="162630"/>
                </a:lnTo>
                <a:lnTo>
                  <a:pt x="1180179" y="57737"/>
                </a:lnTo>
                <a:lnTo>
                  <a:pt x="1233759" y="0"/>
                </a:lnTo>
                <a:lnTo>
                  <a:pt x="1287434" y="41673"/>
                </a:lnTo>
                <a:lnTo>
                  <a:pt x="1341108" y="105459"/>
                </a:lnTo>
                <a:lnTo>
                  <a:pt x="1394688" y="313542"/>
                </a:lnTo>
                <a:lnTo>
                  <a:pt x="1448363" y="466628"/>
                </a:lnTo>
                <a:lnTo>
                  <a:pt x="1502038" y="693422"/>
                </a:lnTo>
                <a:lnTo>
                  <a:pt x="1555618" y="936281"/>
                </a:lnTo>
                <a:lnTo>
                  <a:pt x="1609292" y="1009233"/>
                </a:lnTo>
                <a:lnTo>
                  <a:pt x="1662967" y="1099573"/>
                </a:lnTo>
                <a:lnTo>
                  <a:pt x="1716547" y="1162886"/>
                </a:lnTo>
                <a:lnTo>
                  <a:pt x="1770222" y="1179234"/>
                </a:lnTo>
                <a:lnTo>
                  <a:pt x="1823896" y="1217600"/>
                </a:lnTo>
                <a:lnTo>
                  <a:pt x="1877476" y="1225632"/>
                </a:lnTo>
                <a:lnTo>
                  <a:pt x="1931151" y="1240185"/>
                </a:lnTo>
                <a:lnTo>
                  <a:pt x="1984826" y="1230735"/>
                </a:lnTo>
                <a:lnTo>
                  <a:pt x="2038406" y="1260124"/>
                </a:lnTo>
                <a:lnTo>
                  <a:pt x="2092080" y="1316539"/>
                </a:lnTo>
                <a:lnTo>
                  <a:pt x="2145755" y="1460459"/>
                </a:lnTo>
                <a:lnTo>
                  <a:pt x="2199335" y="1361331"/>
                </a:lnTo>
                <a:lnTo>
                  <a:pt x="2253009" y="1490981"/>
                </a:lnTo>
              </a:path>
            </a:pathLst>
          </a:custGeom>
          <a:ln w="13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sz="750" spc="-5" dirty="0">
                <a:latin typeface="Arial"/>
                <a:cs typeface="Arial"/>
              </a:rPr>
              <a:t>8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7.5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7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6.5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6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5.5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5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4.5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4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3.5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3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2.5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2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750" spc="-10" dirty="0">
                <a:latin typeface="Arial"/>
                <a:cs typeface="Arial"/>
              </a:rPr>
              <a:t>1.5</a:t>
            </a:r>
            <a:r>
              <a:rPr sz="750" spc="-9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327" name="object 2327"/>
          <p:cNvSpPr txBox="1"/>
          <p:nvPr/>
        </p:nvSpPr>
        <p:spPr>
          <a:xfrm>
            <a:off x="442049" y="758637"/>
            <a:ext cx="131445" cy="175768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Received an inter-vivos gift or</a:t>
            </a:r>
            <a:r>
              <a:rPr sz="750" spc="2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endParaRPr sz="750">
              <a:latin typeface="Arial"/>
              <a:cs typeface="Arial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08308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35127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61945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88773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15591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4241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69238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96056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951340" y="544048"/>
            <a:ext cx="1278255" cy="567690"/>
          </a:xfrm>
          <a:custGeom>
            <a:avLst/>
            <a:gdLst/>
            <a:ahLst/>
            <a:cxnLst/>
            <a:rect l="l" t="t" r="r" b="b"/>
            <a:pathLst>
              <a:path w="1278255" h="567690">
                <a:moveTo>
                  <a:pt x="0" y="567495"/>
                </a:moveTo>
                <a:lnTo>
                  <a:pt x="1277644" y="567495"/>
                </a:lnTo>
                <a:lnTo>
                  <a:pt x="1277644" y="0"/>
                </a:lnTo>
                <a:lnTo>
                  <a:pt x="0" y="0"/>
                </a:lnTo>
                <a:lnTo>
                  <a:pt x="0" y="56749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 txBox="1"/>
          <p:nvPr/>
        </p:nvSpPr>
        <p:spPr>
          <a:xfrm>
            <a:off x="951342" y="536375"/>
            <a:ext cx="1252220" cy="55499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sz="1125" u="heavy" spc="-7" baseline="37037" dirty="0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7037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Gifts</a:t>
            </a:r>
            <a:r>
              <a:rPr sz="750" spc="-7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(2002)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Gifts</a:t>
            </a:r>
            <a:r>
              <a:rPr sz="750" spc="-7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r>
              <a:rPr sz="750" spc="-6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(2002)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r>
              <a:rPr sz="750" spc="-6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sz="750" spc="-5" dirty="0">
                <a:latin typeface="Arial"/>
                <a:cs typeface="Arial"/>
              </a:rPr>
              <a:t>1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750" spc="-5" dirty="0">
                <a:latin typeface="Arial"/>
                <a:cs typeface="Arial"/>
              </a:rPr>
              <a:t>.5</a:t>
            </a:r>
            <a:r>
              <a:rPr sz="750" spc="-10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sz="750" spc="-5" dirty="0">
                <a:latin typeface="Arial"/>
                <a:cs typeface="Arial"/>
              </a:rPr>
              <a:t>0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3" name="object 2343"/>
          <p:cNvSpPr txBox="1"/>
          <p:nvPr/>
        </p:nvSpPr>
        <p:spPr>
          <a:xfrm>
            <a:off x="1017848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1286032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30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5" name="object 2345"/>
          <p:cNvSpPr txBox="1"/>
          <p:nvPr/>
        </p:nvSpPr>
        <p:spPr>
          <a:xfrm>
            <a:off x="1554216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40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1822495" y="2790210"/>
            <a:ext cx="398780" cy="23495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20"/>
              </a:spcBef>
              <a:tabLst>
                <a:tab pos="280670" algn="l"/>
              </a:tabLst>
            </a:pPr>
            <a:r>
              <a:rPr sz="750" spc="-10" dirty="0">
                <a:latin typeface="Arial"/>
                <a:cs typeface="Arial"/>
              </a:rPr>
              <a:t>5</a:t>
            </a:r>
            <a:r>
              <a:rPr sz="750" spc="-5" dirty="0">
                <a:latin typeface="Arial"/>
                <a:cs typeface="Arial"/>
              </a:rPr>
              <a:t>0</a:t>
            </a:r>
            <a:r>
              <a:rPr sz="750" dirty="0">
                <a:latin typeface="Arial"/>
                <a:cs typeface="Arial"/>
              </a:rPr>
              <a:t>	</a:t>
            </a:r>
            <a:r>
              <a:rPr sz="750" spc="-10" dirty="0">
                <a:latin typeface="Arial"/>
                <a:cs typeface="Arial"/>
              </a:rPr>
              <a:t>60</a:t>
            </a:r>
            <a:endParaRPr sz="750">
              <a:latin typeface="Arial"/>
              <a:cs typeface="Arial"/>
            </a:endParaRPr>
          </a:p>
          <a:p>
            <a:pPr marL="195580">
              <a:lnSpc>
                <a:spcPts val="860"/>
              </a:lnSpc>
            </a:pPr>
            <a:r>
              <a:rPr sz="750" spc="-10" dirty="0">
                <a:latin typeface="Arial"/>
                <a:cs typeface="Arial"/>
              </a:rPr>
              <a:t>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7" name="object 2347"/>
          <p:cNvSpPr txBox="1"/>
          <p:nvPr/>
        </p:nvSpPr>
        <p:spPr>
          <a:xfrm>
            <a:off x="2358862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8" name="object 2348"/>
          <p:cNvSpPr txBox="1"/>
          <p:nvPr/>
        </p:nvSpPr>
        <p:spPr>
          <a:xfrm>
            <a:off x="2627141" y="2790210"/>
            <a:ext cx="13081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80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9" name="object 2349"/>
          <p:cNvSpPr txBox="1"/>
          <p:nvPr/>
        </p:nvSpPr>
        <p:spPr>
          <a:xfrm>
            <a:off x="2895325" y="2790210"/>
            <a:ext cx="425450" cy="1314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254000" algn="l"/>
              </a:tabLst>
            </a:pPr>
            <a:r>
              <a:rPr sz="750" spc="-10" dirty="0">
                <a:latin typeface="Arial"/>
                <a:cs typeface="Arial"/>
              </a:rPr>
              <a:t>9</a:t>
            </a:r>
            <a:r>
              <a:rPr sz="750" spc="-5" dirty="0">
                <a:latin typeface="Arial"/>
                <a:cs typeface="Arial"/>
              </a:rPr>
              <a:t>0</a:t>
            </a:r>
            <a:r>
              <a:rPr sz="750" dirty="0">
                <a:latin typeface="Arial"/>
                <a:cs typeface="Arial"/>
              </a:rPr>
              <a:t>	</a:t>
            </a:r>
            <a:r>
              <a:rPr sz="750" spc="-10" dirty="0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50" name="object 2350"/>
          <p:cNvSpPr txBox="1"/>
          <p:nvPr/>
        </p:nvSpPr>
        <p:spPr>
          <a:xfrm>
            <a:off x="1095438" y="3021715"/>
            <a:ext cx="2836545" cy="150682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i="1" spc="-5" dirty="0">
                <a:latin typeface="Arial"/>
                <a:cs typeface="Arial"/>
              </a:rPr>
              <a:t>Source </a:t>
            </a:r>
            <a:r>
              <a:rPr lang="fr-CH" sz="800" spc="-5" dirty="0">
                <a:latin typeface="Arial"/>
                <a:cs typeface="Arial"/>
              </a:rPr>
              <a:t>: données fiscales du canton de Berne, propres calculs</a:t>
            </a:r>
            <a:endParaRPr lang="fr-CH" sz="800" dirty="0">
              <a:latin typeface="Arial"/>
              <a:cs typeface="Arial"/>
            </a:endParaRPr>
          </a:p>
        </p:txBody>
      </p:sp>
      <p:sp>
        <p:nvSpPr>
          <p:cNvPr id="2351" name="object 23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32</a:t>
            </a:r>
          </a:p>
        </p:txBody>
      </p:sp>
    </p:spTree>
  </p:cSld>
  <p:clrMapOvr>
    <a:masterClrMapping/>
  </p:clrMapOvr>
  <p:transition>
    <p:cut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169" y="84604"/>
            <a:ext cx="188595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1200" spc="-20" dirty="0">
                <a:latin typeface="Arial"/>
                <a:cs typeface="Arial"/>
              </a:rPr>
              <a:t>On donnera à celui qui a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95948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9812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0030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0247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0465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06834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0900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119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13364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1553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17720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1989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2207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2425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2642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2860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30780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32963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3513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37310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39493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41666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43849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4602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48196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50379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52552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54735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56909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59082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61265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6343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65621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67795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69968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72151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7432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76507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78681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8085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3037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85211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87393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89567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9174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93923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96097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98280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00453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0262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04809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6983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09166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11339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3513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5695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7869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0052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22225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95948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9812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0030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0247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0465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06834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0900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1119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13364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1553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17720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1989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2207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2425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2642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2860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30780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32963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3513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37310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39493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41666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43849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4602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48196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50379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52552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54735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56909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59082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61265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6343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65621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67795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69968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72151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7432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76507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78681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8085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83037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85211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87393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89567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9174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93923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96097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98280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00453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0262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4809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6983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09166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11339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13513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15695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17869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20052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22225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7795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69968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72151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74324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76507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78681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8085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83037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85211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87393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89567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9174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93923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96097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98280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00453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02626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04809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06983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09166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11339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13513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15695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17869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20052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22225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67795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69968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72151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74324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76507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78681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8085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83037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85211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87393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89567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9174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93923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96097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98280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00453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02626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04809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06983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09166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11339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13513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15695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17869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20052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22225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975834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975834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975834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975834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975834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975834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975834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975834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975834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975834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975834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975834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975834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975834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975834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975834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975834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975834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975834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975834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975834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975834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975834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975834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975834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975834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975834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975834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975834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975834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975834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975834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975834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975834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975834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975834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975834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975834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975834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975834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975834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975834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975834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975834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975834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975834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975834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975834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975834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975834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975834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975834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975834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975834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975834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975834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975834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975834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975834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975834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975834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975834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975834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975834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975834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975834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975834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975834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975834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975834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975834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975834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975834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975834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975834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975834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975834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975834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975834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975834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975834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975834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975834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975834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975834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975834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975834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975834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20111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20111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20111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20111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20111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20111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20111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20111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20111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20111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20111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20111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20111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20111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20111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20111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20111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20111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20111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20111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20111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20111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20111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20111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20111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20111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20111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20111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20111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20111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20111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20111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20111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20111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20111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20111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20111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20111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20111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20111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20111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20111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20111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20111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20111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20111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20111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20111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20111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20111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20111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20111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20111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20111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20111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20111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20111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20111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20111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20111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20111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20111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20111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20111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20111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20111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20111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20111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20111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20111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20111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20111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20111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20111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20111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201116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201116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201116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201116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201116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201116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201116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201116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201116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201116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201116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201116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20111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42639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42639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42639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42639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42639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42639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42639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42639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42639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42639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42639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42639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42639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42639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42639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42639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42639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42639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42639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42639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42639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42639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42639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42639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42639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42639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42639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42639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42639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42639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42639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42639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42639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42639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42639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42639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42639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42639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42639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42639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42639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42639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42639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42639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42639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42639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42639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42639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42639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42639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42639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42639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42639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42639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42639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42639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42639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42639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42639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42639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42639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42639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42639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42639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42639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42639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42639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42639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42639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42639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42639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42639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42639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42639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42639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426398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426398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426398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426398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426398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426398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426398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426398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426398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426398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426398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426398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42639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65168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65168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65168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65168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65168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65168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65168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65168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65168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65168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65168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65168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65168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65168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65168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65168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65168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65168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65168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65168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65168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65168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65168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65168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65168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65168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65168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65168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65168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65168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65168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65168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65168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65168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65168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65168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65168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65168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65168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65168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65168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65168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65168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65168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65168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65168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65168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65168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65168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65168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65168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65168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65168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65168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65168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65168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65168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65168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65168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65168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65168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65168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65168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65168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65168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65168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65168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65168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65168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65168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65168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65168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65168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65168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65168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65168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65168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65168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65168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65168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65168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65168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65168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65168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65168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65168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65168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65168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87696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87696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87696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87696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87696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87696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87696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87696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87696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87696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87696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87696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87696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87696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87696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87696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87696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87696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87696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87696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87696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87696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87696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87696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87696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87696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87696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87696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87696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87696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87696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87696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87696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87696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87696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87696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87696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87696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87696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87696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87696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87696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87696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87696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87696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87696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87696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87696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87696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87696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87696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87696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87696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87696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87696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87696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87696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87696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87696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87696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87696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87696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87696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87696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87696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87696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87696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87696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87696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87696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87696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87696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87696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87696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87696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876962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876962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876962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876962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876962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876962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876962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876962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876962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876962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876962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876962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876962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876962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876962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876962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876962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876962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876962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876962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876962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876962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876962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876962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876962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876962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876962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87696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10224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10224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10224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10224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10224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10224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10224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10224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10224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10224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10224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10224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10224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10224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10224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10224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10224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10224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10224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10224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10224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10224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10224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10224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10224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10224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10224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10224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10224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10224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10224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10224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10224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10224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10224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10224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10224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10224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10224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10224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10224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10224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10224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10224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10224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10224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10224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10224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10224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10224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10224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10224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10224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10224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10224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10224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10224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10224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10224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10224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10224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10224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10224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10224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10224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10224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10224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10224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10224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10224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10224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10224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10224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10224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10224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10224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10224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10224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10224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10224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10224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10224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10224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10224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10224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0224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10224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10224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0224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0224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10224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10224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10224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0224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0224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10224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10224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10224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10224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10224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10224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10224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10224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327621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327621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327621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327621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327621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327621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327621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327621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327621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327621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327621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327621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327621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327621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327621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327621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327621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2327621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2327621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327621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327621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327621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327621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327621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327621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327621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327621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327621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327621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327621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327621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327621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327621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327621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327621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327621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327621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327621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327621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327621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327621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327621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327621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327621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327621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327621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327621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327621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327621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327621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327621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327621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327621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327621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327621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327621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327621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327621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327621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327621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327621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327621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327621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327621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327621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327621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327621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327621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327621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327621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327621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327621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327621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327621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327621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327621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327621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327621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327621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327621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327621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327621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327621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327621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327621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327621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327621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327621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327621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327621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327621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327621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327621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327621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327621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327621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327621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327621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327621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327621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327621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327621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327621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5529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5529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5529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5529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5529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5529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5529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5529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5529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5529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5529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25529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25529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25529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25529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25529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25529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25529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25529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25529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25529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25529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25529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25529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25529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25529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25529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25529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25529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25529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25529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5529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5529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5529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5529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5529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5529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5529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5529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25529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5529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5529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5529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5529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5529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5529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5529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5529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5529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5529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5529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5529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5529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5529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5529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5529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5529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5529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5529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5529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5529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5529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5529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5529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5529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5529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5529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5529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5529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5529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5529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5529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5529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5529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5529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5529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5529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5529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5529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5529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5529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5529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5529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5529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5529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5529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5529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5529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5529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5529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5529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5529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5529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5529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5529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5529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5529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5529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5529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5529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5529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5529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5529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77818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77818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77818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77818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77818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77818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77818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77818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77818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77818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77818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77818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77818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77818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77818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77818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77818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77818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77818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77818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77818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77818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77818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77818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77818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77818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77818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277818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277818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277818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277818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277818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277818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277818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277818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277818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77818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277818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277818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77818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77818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277818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77818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277818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77818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277818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77818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77818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77818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277818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277818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277818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77818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77818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277818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77818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77818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77818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277818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277818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277818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277818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77818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77818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77818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77818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77818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77818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77818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77818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77818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77818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277818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277818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77818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77818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77818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77818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77818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77818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277818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77818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77818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77818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77818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77818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77818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77818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77818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77818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77818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77818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77818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77818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77818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77818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277818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277818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77818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77818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77818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77818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277818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00346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00346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00346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00346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00346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00346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300346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300346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300346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300346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300346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300346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300346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300346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300346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300346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300346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300346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300346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300346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300346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300346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300346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300346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300346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300346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300346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300346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300346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300346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300346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300346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300346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300346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300346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300346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300346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300346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300346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300346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300346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300346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300346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300346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300346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300346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300346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300346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300346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300346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300346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00346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00346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00346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00346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00346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300346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300346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300346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300346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300346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300346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300346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300346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300346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300346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300346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300346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300346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300346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00346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300346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300346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00346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00346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003468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003468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003468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003468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3003468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3003468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3003468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3003468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3003468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3003468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3003468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3003468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003468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003468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003468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3003468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3003468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003468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3003468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3003468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3003468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3003468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3003468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3003468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3003468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3003468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3003468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300346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1020815" y="1639860"/>
            <a:ext cx="2208530" cy="927100"/>
          </a:xfrm>
          <a:custGeom>
            <a:avLst/>
            <a:gdLst/>
            <a:ahLst/>
            <a:cxnLst/>
            <a:rect l="l" t="t" r="r" b="b"/>
            <a:pathLst>
              <a:path w="2208530" h="927100">
                <a:moveTo>
                  <a:pt x="0" y="0"/>
                </a:moveTo>
                <a:lnTo>
                  <a:pt x="45075" y="221974"/>
                </a:lnTo>
                <a:lnTo>
                  <a:pt x="90150" y="470408"/>
                </a:lnTo>
                <a:lnTo>
                  <a:pt x="135131" y="704668"/>
                </a:lnTo>
                <a:lnTo>
                  <a:pt x="180206" y="926737"/>
                </a:lnTo>
                <a:lnTo>
                  <a:pt x="495639" y="870416"/>
                </a:lnTo>
                <a:lnTo>
                  <a:pt x="540714" y="822695"/>
                </a:lnTo>
                <a:lnTo>
                  <a:pt x="585790" y="800772"/>
                </a:lnTo>
                <a:lnTo>
                  <a:pt x="630865" y="735663"/>
                </a:lnTo>
                <a:lnTo>
                  <a:pt x="675846" y="715913"/>
                </a:lnTo>
                <a:lnTo>
                  <a:pt x="720921" y="683028"/>
                </a:lnTo>
                <a:lnTo>
                  <a:pt x="765996" y="606674"/>
                </a:lnTo>
                <a:lnTo>
                  <a:pt x="811072" y="594672"/>
                </a:lnTo>
                <a:lnTo>
                  <a:pt x="856147" y="555172"/>
                </a:lnTo>
                <a:lnTo>
                  <a:pt x="901222" y="515578"/>
                </a:lnTo>
                <a:lnTo>
                  <a:pt x="946203" y="530698"/>
                </a:lnTo>
                <a:lnTo>
                  <a:pt x="991279" y="442909"/>
                </a:lnTo>
                <a:lnTo>
                  <a:pt x="1036354" y="451414"/>
                </a:lnTo>
                <a:lnTo>
                  <a:pt x="1081429" y="466250"/>
                </a:lnTo>
                <a:lnTo>
                  <a:pt x="1126504" y="432515"/>
                </a:lnTo>
                <a:lnTo>
                  <a:pt x="1171580" y="329796"/>
                </a:lnTo>
                <a:lnTo>
                  <a:pt x="1216561" y="359468"/>
                </a:lnTo>
                <a:lnTo>
                  <a:pt x="1261636" y="304660"/>
                </a:lnTo>
                <a:lnTo>
                  <a:pt x="1306711" y="251079"/>
                </a:lnTo>
                <a:lnTo>
                  <a:pt x="1351787" y="305982"/>
                </a:lnTo>
                <a:lnTo>
                  <a:pt x="1396862" y="342081"/>
                </a:lnTo>
                <a:lnTo>
                  <a:pt x="1441937" y="323748"/>
                </a:lnTo>
                <a:lnTo>
                  <a:pt x="1486918" y="318362"/>
                </a:lnTo>
                <a:lnTo>
                  <a:pt x="1531993" y="250040"/>
                </a:lnTo>
                <a:lnTo>
                  <a:pt x="1577069" y="274420"/>
                </a:lnTo>
                <a:lnTo>
                  <a:pt x="1622144" y="308817"/>
                </a:lnTo>
                <a:lnTo>
                  <a:pt x="1667219" y="215454"/>
                </a:lnTo>
                <a:lnTo>
                  <a:pt x="1712295" y="213564"/>
                </a:lnTo>
                <a:lnTo>
                  <a:pt x="1757370" y="387439"/>
                </a:lnTo>
                <a:lnTo>
                  <a:pt x="1802351" y="291997"/>
                </a:lnTo>
                <a:lnTo>
                  <a:pt x="1847426" y="325921"/>
                </a:lnTo>
                <a:lnTo>
                  <a:pt x="1892501" y="294359"/>
                </a:lnTo>
                <a:lnTo>
                  <a:pt x="1937577" y="341514"/>
                </a:lnTo>
                <a:lnTo>
                  <a:pt x="1982652" y="274231"/>
                </a:lnTo>
                <a:lnTo>
                  <a:pt x="2027727" y="364193"/>
                </a:lnTo>
                <a:lnTo>
                  <a:pt x="2072708" y="290957"/>
                </a:lnTo>
                <a:lnTo>
                  <a:pt x="2117784" y="331780"/>
                </a:lnTo>
                <a:lnTo>
                  <a:pt x="2162859" y="340947"/>
                </a:lnTo>
                <a:lnTo>
                  <a:pt x="2207934" y="329512"/>
                </a:lnTo>
              </a:path>
            </a:pathLst>
          </a:custGeom>
          <a:ln w="16329">
            <a:solidFill>
              <a:srgbClr val="B2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1020815" y="1734358"/>
            <a:ext cx="2208530" cy="785495"/>
          </a:xfrm>
          <a:custGeom>
            <a:avLst/>
            <a:gdLst/>
            <a:ahLst/>
            <a:cxnLst/>
            <a:rect l="l" t="t" r="r" b="b"/>
            <a:pathLst>
              <a:path w="2208530" h="785494">
                <a:moveTo>
                  <a:pt x="0" y="0"/>
                </a:moveTo>
                <a:lnTo>
                  <a:pt x="45075" y="539958"/>
                </a:lnTo>
                <a:lnTo>
                  <a:pt x="90150" y="645985"/>
                </a:lnTo>
                <a:lnTo>
                  <a:pt x="135131" y="784329"/>
                </a:lnTo>
                <a:lnTo>
                  <a:pt x="360508" y="785368"/>
                </a:lnTo>
                <a:lnTo>
                  <a:pt x="405488" y="731788"/>
                </a:lnTo>
                <a:lnTo>
                  <a:pt x="450564" y="662616"/>
                </a:lnTo>
                <a:lnTo>
                  <a:pt x="495639" y="518885"/>
                </a:lnTo>
                <a:lnTo>
                  <a:pt x="540714" y="552621"/>
                </a:lnTo>
                <a:lnTo>
                  <a:pt x="585790" y="534005"/>
                </a:lnTo>
                <a:lnTo>
                  <a:pt x="630865" y="460391"/>
                </a:lnTo>
                <a:lnTo>
                  <a:pt x="675846" y="455856"/>
                </a:lnTo>
                <a:lnTo>
                  <a:pt x="720921" y="395188"/>
                </a:lnTo>
                <a:lnTo>
                  <a:pt x="765996" y="373170"/>
                </a:lnTo>
                <a:lnTo>
                  <a:pt x="811072" y="334048"/>
                </a:lnTo>
                <a:lnTo>
                  <a:pt x="856147" y="377328"/>
                </a:lnTo>
                <a:lnTo>
                  <a:pt x="901222" y="264026"/>
                </a:lnTo>
                <a:lnTo>
                  <a:pt x="946203" y="179734"/>
                </a:lnTo>
                <a:lnTo>
                  <a:pt x="991279" y="204587"/>
                </a:lnTo>
                <a:lnTo>
                  <a:pt x="1036354" y="109900"/>
                </a:lnTo>
                <a:lnTo>
                  <a:pt x="1081429" y="248528"/>
                </a:lnTo>
                <a:lnTo>
                  <a:pt x="1126504" y="154503"/>
                </a:lnTo>
                <a:lnTo>
                  <a:pt x="1171580" y="101017"/>
                </a:lnTo>
                <a:lnTo>
                  <a:pt x="1216561" y="125776"/>
                </a:lnTo>
                <a:lnTo>
                  <a:pt x="1261636" y="25986"/>
                </a:lnTo>
                <a:lnTo>
                  <a:pt x="1306711" y="220462"/>
                </a:lnTo>
                <a:lnTo>
                  <a:pt x="1351787" y="162063"/>
                </a:lnTo>
                <a:lnTo>
                  <a:pt x="1396862" y="19466"/>
                </a:lnTo>
                <a:lnTo>
                  <a:pt x="1441937" y="163953"/>
                </a:lnTo>
                <a:lnTo>
                  <a:pt x="1486918" y="97521"/>
                </a:lnTo>
                <a:lnTo>
                  <a:pt x="1531993" y="30806"/>
                </a:lnTo>
                <a:lnTo>
                  <a:pt x="1577069" y="128516"/>
                </a:lnTo>
                <a:lnTo>
                  <a:pt x="1622144" y="7370"/>
                </a:lnTo>
                <a:lnTo>
                  <a:pt x="1667219" y="35342"/>
                </a:lnTo>
                <a:lnTo>
                  <a:pt x="1712295" y="136548"/>
                </a:lnTo>
                <a:lnTo>
                  <a:pt x="1757370" y="117838"/>
                </a:lnTo>
                <a:lnTo>
                  <a:pt x="1802351" y="120389"/>
                </a:lnTo>
                <a:lnTo>
                  <a:pt x="1847426" y="178505"/>
                </a:lnTo>
                <a:lnTo>
                  <a:pt x="1892501" y="243331"/>
                </a:lnTo>
                <a:lnTo>
                  <a:pt x="1937577" y="76165"/>
                </a:lnTo>
                <a:lnTo>
                  <a:pt x="1982652" y="172363"/>
                </a:lnTo>
                <a:lnTo>
                  <a:pt x="2027727" y="96009"/>
                </a:lnTo>
                <a:lnTo>
                  <a:pt x="2072708" y="124169"/>
                </a:lnTo>
                <a:lnTo>
                  <a:pt x="2117784" y="187672"/>
                </a:lnTo>
                <a:lnTo>
                  <a:pt x="2162859" y="169812"/>
                </a:lnTo>
                <a:lnTo>
                  <a:pt x="2207934" y="75976"/>
                </a:lnTo>
              </a:path>
            </a:pathLst>
          </a:custGeom>
          <a:ln w="13063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sz="750" spc="-5" dirty="0">
                <a:latin typeface="Arial"/>
                <a:cs typeface="Arial"/>
              </a:rPr>
              <a:t>8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7.5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7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6.5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6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5.5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5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4.5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4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3.5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3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2.5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2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750" spc="-10" dirty="0">
                <a:latin typeface="Arial"/>
                <a:cs typeface="Arial"/>
              </a:rPr>
              <a:t>1.5</a:t>
            </a:r>
            <a:r>
              <a:rPr sz="750" spc="-9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776" name="object 2776"/>
          <p:cNvSpPr txBox="1"/>
          <p:nvPr/>
        </p:nvSpPr>
        <p:spPr>
          <a:xfrm>
            <a:off x="442049" y="1057787"/>
            <a:ext cx="131445" cy="115951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Received an inter-vivos</a:t>
            </a:r>
            <a:r>
              <a:rPr sz="750" spc="-1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gift</a:t>
            </a:r>
            <a:endParaRPr sz="750">
              <a:latin typeface="Arial"/>
              <a:cs typeface="Arial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97583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1201116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1426398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165168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1876962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210224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232762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25529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277818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300346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951340" y="544048"/>
            <a:ext cx="707390" cy="303530"/>
          </a:xfrm>
          <a:custGeom>
            <a:avLst/>
            <a:gdLst/>
            <a:ahLst/>
            <a:cxnLst/>
            <a:rect l="l" t="t" r="r" b="b"/>
            <a:pathLst>
              <a:path w="707389" h="303530">
                <a:moveTo>
                  <a:pt x="0" y="302996"/>
                </a:moveTo>
                <a:lnTo>
                  <a:pt x="707162" y="302996"/>
                </a:lnTo>
                <a:lnTo>
                  <a:pt x="707162" y="0"/>
                </a:lnTo>
                <a:lnTo>
                  <a:pt x="0" y="0"/>
                </a:lnTo>
                <a:lnTo>
                  <a:pt x="0" y="302996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 txBox="1"/>
          <p:nvPr/>
        </p:nvSpPr>
        <p:spPr>
          <a:xfrm>
            <a:off x="951342" y="536375"/>
            <a:ext cx="697230" cy="29019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sz="1125" u="heavy" spc="-7" baseline="37037" dirty="0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7037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2003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2018</a:t>
            </a:r>
            <a:endParaRPr sz="750">
              <a:latin typeface="Arial"/>
              <a:cs typeface="Arial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sz="750" spc="-5" dirty="0">
                <a:latin typeface="Arial"/>
                <a:cs typeface="Arial"/>
              </a:rPr>
              <a:t>1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750" spc="-5" dirty="0">
                <a:latin typeface="Arial"/>
                <a:cs typeface="Arial"/>
              </a:rPr>
              <a:t>.5</a:t>
            </a:r>
            <a:r>
              <a:rPr sz="750" spc="-10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sz="750" spc="-5" dirty="0">
                <a:latin typeface="Arial"/>
                <a:cs typeface="Arial"/>
              </a:rPr>
              <a:t>0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794" name="object 2794"/>
          <p:cNvSpPr txBox="1"/>
          <p:nvPr/>
        </p:nvSpPr>
        <p:spPr>
          <a:xfrm>
            <a:off x="936864" y="2790210"/>
            <a:ext cx="2994660" cy="382156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R="603250" algn="ctr">
              <a:lnSpc>
                <a:spcPts val="860"/>
              </a:lnSpc>
              <a:spcBef>
                <a:spcPts val="20"/>
              </a:spcBef>
              <a:tabLst>
                <a:tab pos="198755" algn="l"/>
              </a:tabLst>
            </a:pPr>
            <a:r>
              <a:rPr sz="750" spc="-5" dirty="0">
                <a:latin typeface="Arial"/>
                <a:cs typeface="Arial"/>
              </a:rPr>
              <a:t>0	</a:t>
            </a:r>
            <a:r>
              <a:rPr sz="750" spc="-10" dirty="0">
                <a:latin typeface="Arial"/>
                <a:cs typeface="Arial"/>
              </a:rPr>
              <a:t>10 20 30 40 50 60 70 80 90</a:t>
            </a:r>
            <a:r>
              <a:rPr sz="750" spc="114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100</a:t>
            </a:r>
            <a:endParaRPr sz="750" dirty="0">
              <a:latin typeface="Arial"/>
              <a:cs typeface="Arial"/>
            </a:endParaRPr>
          </a:p>
          <a:p>
            <a:pPr marR="656590" algn="ctr">
              <a:lnSpc>
                <a:spcPts val="860"/>
              </a:lnSpc>
            </a:pPr>
            <a:r>
              <a:rPr sz="750" spc="-10" dirty="0">
                <a:latin typeface="Arial"/>
                <a:cs typeface="Arial"/>
              </a:rPr>
              <a:t>Wealth percentile </a:t>
            </a:r>
            <a:r>
              <a:rPr sz="750" spc="-5" dirty="0">
                <a:latin typeface="Arial"/>
                <a:cs typeface="Arial"/>
              </a:rPr>
              <a:t>(in </a:t>
            </a:r>
            <a:r>
              <a:rPr sz="750" spc="-10" dirty="0">
                <a:latin typeface="Arial"/>
                <a:cs typeface="Arial"/>
              </a:rPr>
              <a:t>previous</a:t>
            </a:r>
            <a:r>
              <a:rPr sz="750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year)</a:t>
            </a:r>
            <a:endParaRPr sz="7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i="1" spc="-5" dirty="0">
                <a:latin typeface="Arial"/>
                <a:cs typeface="Arial"/>
              </a:rPr>
              <a:t>Source </a:t>
            </a:r>
            <a:r>
              <a:rPr lang="fr-CH" sz="800" spc="-5" dirty="0">
                <a:latin typeface="Arial"/>
                <a:cs typeface="Arial"/>
              </a:rPr>
              <a:t>: données fiscales du canton de Berne, propres calculs</a:t>
            </a:r>
            <a:endParaRPr lang="fr-CH" sz="800" dirty="0">
              <a:latin typeface="Arial"/>
              <a:cs typeface="Arial"/>
            </a:endParaRPr>
          </a:p>
        </p:txBody>
      </p:sp>
      <p:sp>
        <p:nvSpPr>
          <p:cNvPr id="2795" name="object 27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33</a:t>
            </a:r>
          </a:p>
        </p:txBody>
      </p:sp>
    </p:spTree>
  </p:cSld>
  <p:clrMapOvr>
    <a:masterClrMapping/>
  </p:clrMapOvr>
  <p:transition>
    <p:cut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315087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fr-CH" sz="1200" spc="-20" dirty="0">
                <a:latin typeface="Arial"/>
                <a:cs typeface="Arial"/>
              </a:rPr>
              <a:t>On donnera (surtout en héritage !) à celui qui a</a:t>
            </a:r>
            <a:endParaRPr lang="de-DE" spc="-10" dirty="0"/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975834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975834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975834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975834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975834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975834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975834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975834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975834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975834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975834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975834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975834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975834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975834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975834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975834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975834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975834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975834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975834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975834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975834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975834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975834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975834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975834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975834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975834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975834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975834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975834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975834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975834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975834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975834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975834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975834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975834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975834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975834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975834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975834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975834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975834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975834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975834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975834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975834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975834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975834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975834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975834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975834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975834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975834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975834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975834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975834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975834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975834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75834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975834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975834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975834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975834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975834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975834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975834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975834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975834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975834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975834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975834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975834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975834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20111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20111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20111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20111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20111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20111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20111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20111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20111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20111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20111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20111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20111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20111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20111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20111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20111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20111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20111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20111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20111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20111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20111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20111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20111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20111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20111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20111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20111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20111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20111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20111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20111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20111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20111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20111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20111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20111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20111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20111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20111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20111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20111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20111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20111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20111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20111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20111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20111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20111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20111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20111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20111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20111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20111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20111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20111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20111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20111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0111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20111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20111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20111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20111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20111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20111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20111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20111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20111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20111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20111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20111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20111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20111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20111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20111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42639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42639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42639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42639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42639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42639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42639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42639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42639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42639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42639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42639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42639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42639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42639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42639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42639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42639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42639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42639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42639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42639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42639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42639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42639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42639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42639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42639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42639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42639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42639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42639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42639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42639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42639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42639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42639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42639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42639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42639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42639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42639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42639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42639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42639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42639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42639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42639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42639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42639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42639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42639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42639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42639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42639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42639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42639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42639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42639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42639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42639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42639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42639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142639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42639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42639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42639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42639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42639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42639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42639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42639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42639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42639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42639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42639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65168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65168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65168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65168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65168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65168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65168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65168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65168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65168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65168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65168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65168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65168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65168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65168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65168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65168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65168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65168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65168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65168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65168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65168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65168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65168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65168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65168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65168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65168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65168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65168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65168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65168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65168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65168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65168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65168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65168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65168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65168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65168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65168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65168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65168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65168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65168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65168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65168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65168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65168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65168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65168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65168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65168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65168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65168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65168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65168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65168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65168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65168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65168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65168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65168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65168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65168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65168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65168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65168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65168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65168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65168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65168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65168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65168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87696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87696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87696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87696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87696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87696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87696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87696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87696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87696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87696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87696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87696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87696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87696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87696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87696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87696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87696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87696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87696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87696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7696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87696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87696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87696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87696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87696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87696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87696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87696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87696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87696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87696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87696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87696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87696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87696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87696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87696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87696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87696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87696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87696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87696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87696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87696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87696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87696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87696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87696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87696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87696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87696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87696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87696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87696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87696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87696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87696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87696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87696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87696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87696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87696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87696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87696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87696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87696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87696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87696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87696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87696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87696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87696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87696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10224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10224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10224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10224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10224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10224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10224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10224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10224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10224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10224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10224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10224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10224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10224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10224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10224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10224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10224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10224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10224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10224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10224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10224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10224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10224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10224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10224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10224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10224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10224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10224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10224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10224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10224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10224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10224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10224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10224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10224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10224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10224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10224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10224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10224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10224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10224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10224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10224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10224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10224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10224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10224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10224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10224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10224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10224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10224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10224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10224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10224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10224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10224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10224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10224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10224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10224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10224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10224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10224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10224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10224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10224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10224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10224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10224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327621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327621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327621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327621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327621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327621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327621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327621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327621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327621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327621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327621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327621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327621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327621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327621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327621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327621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27621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27621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27621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27621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27621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27621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27621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27621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27621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27621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27621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27621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27621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27621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27621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27621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27621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27621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327621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327621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327621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327621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327621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327621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327621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327621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327621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327621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327621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327621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327621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327621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327621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327621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327621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327621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327621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327621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27621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27621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27621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27621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27621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27621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327621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327621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327621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327621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327621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327621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327621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327621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327621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327621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327621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327621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327621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327621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327621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327621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327621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327621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327621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327621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327621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327621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327621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327621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327621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327621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327621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27621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327621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327621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327621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327621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327621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327621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327621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327621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327621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327621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327621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327621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327621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5529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5529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5529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5529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5529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5529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5529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5529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5529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5529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5529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5529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5529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5529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5529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5529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5529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5529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5529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5529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5529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5529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5529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5529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5529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5529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5529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5529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5529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5529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5529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5529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5529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5529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5529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5529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5529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5529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5529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5529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5529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5529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5529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5529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5529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5529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5529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5529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5529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5529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5529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5529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5529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5529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5529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5529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5529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5529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5529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5529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5529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5529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5529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5529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5529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5529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5529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5529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5529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5529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5529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5529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5529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5529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5529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5529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5529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5529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5529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5529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5529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5529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5529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5529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5529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5529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5529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5529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5529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5529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5529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5529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5529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5529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5529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5529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5529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5529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5529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5529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5529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5529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5529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77818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77818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77818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77818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77818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77818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77818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77818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77818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77818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77818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77818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77818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77818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77818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77818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77818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77818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77818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77818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77818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77818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77818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77818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77818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77818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77818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77818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77818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77818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77818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77818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77818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77818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77818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77818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77818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77818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77818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77818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77818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77818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77818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77818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77818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77818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77818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77818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77818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77818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77818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77818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77818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77818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77818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77818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77818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77818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77818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77818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77818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77818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77818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77818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77818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77818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77818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77818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77818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77818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77818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77818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77818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77818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77818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77818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77818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77818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77818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77818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77818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77818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77818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277818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277818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77818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77818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77818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77818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77818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77818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77818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77818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77818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77818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77818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77818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77818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77818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77818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77818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77818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77818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300346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300346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300346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300346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300346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300346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300346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300346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300346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300346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300346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300346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300346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300346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300346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300346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300346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300346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300346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300346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300346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300346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300346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300346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300346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300346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300346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300346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300346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300346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300346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300346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300346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300346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300346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300346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300346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300346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300346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300346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300346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300346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300346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300346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300346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300346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300346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300346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300346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300346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300346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300346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00346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00346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300346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300346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300346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00346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300346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300346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00346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300346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300346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300346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00346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300346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00346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00346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300346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00346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00346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300346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300346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300346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300346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003468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003468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003468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003468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003468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3003468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3003468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3003468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3003468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3003468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3003468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3003468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3003468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3003468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3003468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3003468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3003468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3003468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3003468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3003468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3003468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3003468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3003468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3003468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3003468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003468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003468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00346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020815" y="1639860"/>
            <a:ext cx="2208530" cy="927100"/>
          </a:xfrm>
          <a:custGeom>
            <a:avLst/>
            <a:gdLst/>
            <a:ahLst/>
            <a:cxnLst/>
            <a:rect l="l" t="t" r="r" b="b"/>
            <a:pathLst>
              <a:path w="2208530" h="927100">
                <a:moveTo>
                  <a:pt x="0" y="0"/>
                </a:moveTo>
                <a:lnTo>
                  <a:pt x="45075" y="221974"/>
                </a:lnTo>
                <a:lnTo>
                  <a:pt x="90150" y="470408"/>
                </a:lnTo>
                <a:lnTo>
                  <a:pt x="135131" y="704668"/>
                </a:lnTo>
                <a:lnTo>
                  <a:pt x="180206" y="926737"/>
                </a:lnTo>
                <a:lnTo>
                  <a:pt x="495639" y="870416"/>
                </a:lnTo>
                <a:lnTo>
                  <a:pt x="540714" y="822695"/>
                </a:lnTo>
                <a:lnTo>
                  <a:pt x="585790" y="800772"/>
                </a:lnTo>
                <a:lnTo>
                  <a:pt x="630865" y="735663"/>
                </a:lnTo>
                <a:lnTo>
                  <a:pt x="675846" y="715913"/>
                </a:lnTo>
                <a:lnTo>
                  <a:pt x="720921" y="683028"/>
                </a:lnTo>
                <a:lnTo>
                  <a:pt x="765996" y="606674"/>
                </a:lnTo>
                <a:lnTo>
                  <a:pt x="811072" y="594672"/>
                </a:lnTo>
                <a:lnTo>
                  <a:pt x="856147" y="555172"/>
                </a:lnTo>
                <a:lnTo>
                  <a:pt x="901222" y="515578"/>
                </a:lnTo>
                <a:lnTo>
                  <a:pt x="946203" y="530698"/>
                </a:lnTo>
                <a:lnTo>
                  <a:pt x="991279" y="442909"/>
                </a:lnTo>
                <a:lnTo>
                  <a:pt x="1036354" y="451414"/>
                </a:lnTo>
                <a:lnTo>
                  <a:pt x="1081429" y="466250"/>
                </a:lnTo>
                <a:lnTo>
                  <a:pt x="1126504" y="432515"/>
                </a:lnTo>
                <a:lnTo>
                  <a:pt x="1171580" y="329796"/>
                </a:lnTo>
                <a:lnTo>
                  <a:pt x="1216561" y="359468"/>
                </a:lnTo>
                <a:lnTo>
                  <a:pt x="1261636" y="304660"/>
                </a:lnTo>
                <a:lnTo>
                  <a:pt x="1306711" y="251079"/>
                </a:lnTo>
                <a:lnTo>
                  <a:pt x="1351787" y="305982"/>
                </a:lnTo>
                <a:lnTo>
                  <a:pt x="1396862" y="342081"/>
                </a:lnTo>
                <a:lnTo>
                  <a:pt x="1441937" y="323748"/>
                </a:lnTo>
                <a:lnTo>
                  <a:pt x="1486918" y="318362"/>
                </a:lnTo>
                <a:lnTo>
                  <a:pt x="1531993" y="250040"/>
                </a:lnTo>
                <a:lnTo>
                  <a:pt x="1577069" y="274420"/>
                </a:lnTo>
                <a:lnTo>
                  <a:pt x="1622144" y="308817"/>
                </a:lnTo>
                <a:lnTo>
                  <a:pt x="1667219" y="215454"/>
                </a:lnTo>
                <a:lnTo>
                  <a:pt x="1712295" y="213564"/>
                </a:lnTo>
                <a:lnTo>
                  <a:pt x="1757370" y="387439"/>
                </a:lnTo>
                <a:lnTo>
                  <a:pt x="1802351" y="291997"/>
                </a:lnTo>
                <a:lnTo>
                  <a:pt x="1847426" y="325921"/>
                </a:lnTo>
                <a:lnTo>
                  <a:pt x="1892501" y="294359"/>
                </a:lnTo>
                <a:lnTo>
                  <a:pt x="1937577" y="341514"/>
                </a:lnTo>
                <a:lnTo>
                  <a:pt x="1982652" y="274231"/>
                </a:lnTo>
                <a:lnTo>
                  <a:pt x="2027727" y="364193"/>
                </a:lnTo>
                <a:lnTo>
                  <a:pt x="2072708" y="290957"/>
                </a:lnTo>
                <a:lnTo>
                  <a:pt x="2117784" y="331780"/>
                </a:lnTo>
                <a:lnTo>
                  <a:pt x="2162859" y="340947"/>
                </a:lnTo>
                <a:lnTo>
                  <a:pt x="2207934" y="329512"/>
                </a:lnTo>
              </a:path>
            </a:pathLst>
          </a:custGeom>
          <a:ln w="16329">
            <a:solidFill>
              <a:srgbClr val="B2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1020815" y="1734358"/>
            <a:ext cx="2208530" cy="785495"/>
          </a:xfrm>
          <a:custGeom>
            <a:avLst/>
            <a:gdLst/>
            <a:ahLst/>
            <a:cxnLst/>
            <a:rect l="l" t="t" r="r" b="b"/>
            <a:pathLst>
              <a:path w="2208530" h="785494">
                <a:moveTo>
                  <a:pt x="0" y="0"/>
                </a:moveTo>
                <a:lnTo>
                  <a:pt x="45075" y="539958"/>
                </a:lnTo>
                <a:lnTo>
                  <a:pt x="90150" y="645985"/>
                </a:lnTo>
                <a:lnTo>
                  <a:pt x="135131" y="784329"/>
                </a:lnTo>
                <a:lnTo>
                  <a:pt x="360508" y="785368"/>
                </a:lnTo>
                <a:lnTo>
                  <a:pt x="405488" y="731788"/>
                </a:lnTo>
                <a:lnTo>
                  <a:pt x="450564" y="662616"/>
                </a:lnTo>
                <a:lnTo>
                  <a:pt x="495639" y="518885"/>
                </a:lnTo>
                <a:lnTo>
                  <a:pt x="540714" y="552621"/>
                </a:lnTo>
                <a:lnTo>
                  <a:pt x="585790" y="534005"/>
                </a:lnTo>
                <a:lnTo>
                  <a:pt x="630865" y="460391"/>
                </a:lnTo>
                <a:lnTo>
                  <a:pt x="675846" y="455856"/>
                </a:lnTo>
                <a:lnTo>
                  <a:pt x="720921" y="395188"/>
                </a:lnTo>
                <a:lnTo>
                  <a:pt x="765996" y="373170"/>
                </a:lnTo>
                <a:lnTo>
                  <a:pt x="811072" y="334048"/>
                </a:lnTo>
                <a:lnTo>
                  <a:pt x="856147" y="377328"/>
                </a:lnTo>
                <a:lnTo>
                  <a:pt x="901222" y="264026"/>
                </a:lnTo>
                <a:lnTo>
                  <a:pt x="946203" y="179734"/>
                </a:lnTo>
                <a:lnTo>
                  <a:pt x="991279" y="204587"/>
                </a:lnTo>
                <a:lnTo>
                  <a:pt x="1036354" y="109900"/>
                </a:lnTo>
                <a:lnTo>
                  <a:pt x="1081429" y="248528"/>
                </a:lnTo>
                <a:lnTo>
                  <a:pt x="1126504" y="154503"/>
                </a:lnTo>
                <a:lnTo>
                  <a:pt x="1171580" y="101017"/>
                </a:lnTo>
                <a:lnTo>
                  <a:pt x="1216561" y="125776"/>
                </a:lnTo>
                <a:lnTo>
                  <a:pt x="1261636" y="25986"/>
                </a:lnTo>
                <a:lnTo>
                  <a:pt x="1306711" y="220462"/>
                </a:lnTo>
                <a:lnTo>
                  <a:pt x="1351787" y="162063"/>
                </a:lnTo>
                <a:lnTo>
                  <a:pt x="1396862" y="19466"/>
                </a:lnTo>
                <a:lnTo>
                  <a:pt x="1441937" y="163953"/>
                </a:lnTo>
                <a:lnTo>
                  <a:pt x="1486918" y="97521"/>
                </a:lnTo>
                <a:lnTo>
                  <a:pt x="1531993" y="30806"/>
                </a:lnTo>
                <a:lnTo>
                  <a:pt x="1577069" y="128516"/>
                </a:lnTo>
                <a:lnTo>
                  <a:pt x="1622144" y="7370"/>
                </a:lnTo>
                <a:lnTo>
                  <a:pt x="1667219" y="35342"/>
                </a:lnTo>
                <a:lnTo>
                  <a:pt x="1712295" y="136548"/>
                </a:lnTo>
                <a:lnTo>
                  <a:pt x="1757370" y="117838"/>
                </a:lnTo>
                <a:lnTo>
                  <a:pt x="1802351" y="120389"/>
                </a:lnTo>
                <a:lnTo>
                  <a:pt x="1847426" y="178505"/>
                </a:lnTo>
                <a:lnTo>
                  <a:pt x="1892501" y="243331"/>
                </a:lnTo>
                <a:lnTo>
                  <a:pt x="1937577" y="76165"/>
                </a:lnTo>
                <a:lnTo>
                  <a:pt x="1982652" y="172363"/>
                </a:lnTo>
                <a:lnTo>
                  <a:pt x="2027727" y="96009"/>
                </a:lnTo>
                <a:lnTo>
                  <a:pt x="2072708" y="124169"/>
                </a:lnTo>
                <a:lnTo>
                  <a:pt x="2117784" y="187672"/>
                </a:lnTo>
                <a:lnTo>
                  <a:pt x="2162859" y="169812"/>
                </a:lnTo>
                <a:lnTo>
                  <a:pt x="2207934" y="75976"/>
                </a:lnTo>
              </a:path>
            </a:pathLst>
          </a:custGeom>
          <a:ln w="13063">
            <a:solidFill>
              <a:srgbClr val="00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020815" y="1375551"/>
            <a:ext cx="2208530" cy="1189990"/>
          </a:xfrm>
          <a:custGeom>
            <a:avLst/>
            <a:gdLst/>
            <a:ahLst/>
            <a:cxnLst/>
            <a:rect l="l" t="t" r="r" b="b"/>
            <a:pathLst>
              <a:path w="2208530" h="1189989">
                <a:moveTo>
                  <a:pt x="0" y="662711"/>
                </a:moveTo>
                <a:lnTo>
                  <a:pt x="45075" y="722717"/>
                </a:lnTo>
                <a:lnTo>
                  <a:pt x="90150" y="804173"/>
                </a:lnTo>
                <a:lnTo>
                  <a:pt x="135131" y="954614"/>
                </a:lnTo>
                <a:lnTo>
                  <a:pt x="180206" y="1189440"/>
                </a:lnTo>
                <a:lnTo>
                  <a:pt x="495639" y="1132552"/>
                </a:lnTo>
                <a:lnTo>
                  <a:pt x="540714" y="1063664"/>
                </a:lnTo>
                <a:lnTo>
                  <a:pt x="585790" y="1066782"/>
                </a:lnTo>
                <a:lnTo>
                  <a:pt x="630865" y="1028227"/>
                </a:lnTo>
                <a:lnTo>
                  <a:pt x="675846" y="1036921"/>
                </a:lnTo>
                <a:lnTo>
                  <a:pt x="720921" y="1010651"/>
                </a:lnTo>
                <a:lnTo>
                  <a:pt x="765996" y="1004981"/>
                </a:lnTo>
                <a:lnTo>
                  <a:pt x="811072" y="941478"/>
                </a:lnTo>
                <a:lnTo>
                  <a:pt x="856147" y="914358"/>
                </a:lnTo>
                <a:lnTo>
                  <a:pt x="901222" y="881094"/>
                </a:lnTo>
                <a:lnTo>
                  <a:pt x="946203" y="870416"/>
                </a:lnTo>
                <a:lnTo>
                  <a:pt x="991279" y="828459"/>
                </a:lnTo>
                <a:lnTo>
                  <a:pt x="1036354" y="775163"/>
                </a:lnTo>
                <a:lnTo>
                  <a:pt x="1081429" y="796425"/>
                </a:lnTo>
                <a:lnTo>
                  <a:pt x="1126504" y="723756"/>
                </a:lnTo>
                <a:lnTo>
                  <a:pt x="1171580" y="699092"/>
                </a:lnTo>
                <a:lnTo>
                  <a:pt x="1216561" y="665262"/>
                </a:lnTo>
                <a:lnTo>
                  <a:pt x="1261636" y="499135"/>
                </a:lnTo>
                <a:lnTo>
                  <a:pt x="1306711" y="512176"/>
                </a:lnTo>
                <a:lnTo>
                  <a:pt x="1351787" y="571993"/>
                </a:lnTo>
                <a:lnTo>
                  <a:pt x="1396862" y="487512"/>
                </a:lnTo>
                <a:lnTo>
                  <a:pt x="1441937" y="475795"/>
                </a:lnTo>
                <a:lnTo>
                  <a:pt x="1486918" y="431097"/>
                </a:lnTo>
                <a:lnTo>
                  <a:pt x="1531993" y="445366"/>
                </a:lnTo>
                <a:lnTo>
                  <a:pt x="1577069" y="341986"/>
                </a:lnTo>
                <a:lnTo>
                  <a:pt x="1622144" y="375344"/>
                </a:lnTo>
                <a:lnTo>
                  <a:pt x="1667219" y="340569"/>
                </a:lnTo>
                <a:lnTo>
                  <a:pt x="1712295" y="227172"/>
                </a:lnTo>
                <a:lnTo>
                  <a:pt x="1757370" y="124736"/>
                </a:lnTo>
                <a:lnTo>
                  <a:pt x="1802351" y="110751"/>
                </a:lnTo>
                <a:lnTo>
                  <a:pt x="1847426" y="196932"/>
                </a:lnTo>
                <a:lnTo>
                  <a:pt x="1892501" y="98088"/>
                </a:lnTo>
                <a:lnTo>
                  <a:pt x="1937577" y="177088"/>
                </a:lnTo>
                <a:lnTo>
                  <a:pt x="1982652" y="152991"/>
                </a:lnTo>
                <a:lnTo>
                  <a:pt x="2027727" y="122185"/>
                </a:lnTo>
                <a:lnTo>
                  <a:pt x="2072708" y="82118"/>
                </a:lnTo>
                <a:lnTo>
                  <a:pt x="2117784" y="14552"/>
                </a:lnTo>
                <a:lnTo>
                  <a:pt x="2162859" y="0"/>
                </a:lnTo>
                <a:lnTo>
                  <a:pt x="2207934" y="249189"/>
                </a:lnTo>
              </a:path>
            </a:pathLst>
          </a:custGeom>
          <a:ln w="16329">
            <a:solidFill>
              <a:srgbClr val="B2B2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1020815" y="1351737"/>
            <a:ext cx="2208530" cy="1231265"/>
          </a:xfrm>
          <a:custGeom>
            <a:avLst/>
            <a:gdLst/>
            <a:ahLst/>
            <a:cxnLst/>
            <a:rect l="l" t="t" r="r" b="b"/>
            <a:pathLst>
              <a:path w="2208530" h="1231264">
                <a:moveTo>
                  <a:pt x="0" y="843768"/>
                </a:moveTo>
                <a:lnTo>
                  <a:pt x="45075" y="991468"/>
                </a:lnTo>
                <a:lnTo>
                  <a:pt x="90150" y="1068294"/>
                </a:lnTo>
                <a:lnTo>
                  <a:pt x="135131" y="1230830"/>
                </a:lnTo>
                <a:lnTo>
                  <a:pt x="360508" y="1224687"/>
                </a:lnTo>
                <a:lnTo>
                  <a:pt x="405488" y="1122725"/>
                </a:lnTo>
                <a:lnTo>
                  <a:pt x="450564" y="1161374"/>
                </a:lnTo>
                <a:lnTo>
                  <a:pt x="495639" y="1107983"/>
                </a:lnTo>
                <a:lnTo>
                  <a:pt x="540714" y="1114881"/>
                </a:lnTo>
                <a:lnTo>
                  <a:pt x="585790" y="1071223"/>
                </a:lnTo>
                <a:lnTo>
                  <a:pt x="630865" y="1036826"/>
                </a:lnTo>
                <a:lnTo>
                  <a:pt x="675846" y="1095415"/>
                </a:lnTo>
                <a:lnTo>
                  <a:pt x="720921" y="953291"/>
                </a:lnTo>
                <a:lnTo>
                  <a:pt x="765996" y="1006304"/>
                </a:lnTo>
                <a:lnTo>
                  <a:pt x="811072" y="968788"/>
                </a:lnTo>
                <a:lnTo>
                  <a:pt x="856147" y="976915"/>
                </a:lnTo>
                <a:lnTo>
                  <a:pt x="901222" y="890733"/>
                </a:lnTo>
                <a:lnTo>
                  <a:pt x="946203" y="855958"/>
                </a:lnTo>
                <a:lnTo>
                  <a:pt x="991279" y="915397"/>
                </a:lnTo>
                <a:lnTo>
                  <a:pt x="1036354" y="783384"/>
                </a:lnTo>
                <a:lnTo>
                  <a:pt x="1081429" y="817970"/>
                </a:lnTo>
                <a:lnTo>
                  <a:pt x="1126504" y="801528"/>
                </a:lnTo>
                <a:lnTo>
                  <a:pt x="1171580" y="622455"/>
                </a:lnTo>
                <a:lnTo>
                  <a:pt x="1216561" y="681327"/>
                </a:lnTo>
                <a:lnTo>
                  <a:pt x="1261636" y="661955"/>
                </a:lnTo>
                <a:lnTo>
                  <a:pt x="1306711" y="530698"/>
                </a:lnTo>
                <a:lnTo>
                  <a:pt x="1351787" y="539580"/>
                </a:lnTo>
                <a:lnTo>
                  <a:pt x="1396862" y="510570"/>
                </a:lnTo>
                <a:lnTo>
                  <a:pt x="1441937" y="396417"/>
                </a:lnTo>
                <a:lnTo>
                  <a:pt x="1486918" y="388479"/>
                </a:lnTo>
                <a:lnTo>
                  <a:pt x="1531993" y="338395"/>
                </a:lnTo>
                <a:lnTo>
                  <a:pt x="1577069" y="318740"/>
                </a:lnTo>
                <a:lnTo>
                  <a:pt x="1622144" y="274042"/>
                </a:lnTo>
                <a:lnTo>
                  <a:pt x="1667219" y="212335"/>
                </a:lnTo>
                <a:lnTo>
                  <a:pt x="1712295" y="242386"/>
                </a:lnTo>
                <a:lnTo>
                  <a:pt x="1757370" y="191546"/>
                </a:lnTo>
                <a:lnTo>
                  <a:pt x="1802351" y="248056"/>
                </a:lnTo>
                <a:lnTo>
                  <a:pt x="1847426" y="233692"/>
                </a:lnTo>
                <a:lnTo>
                  <a:pt x="1892501" y="113208"/>
                </a:lnTo>
                <a:lnTo>
                  <a:pt x="1937577" y="168867"/>
                </a:lnTo>
                <a:lnTo>
                  <a:pt x="1982652" y="0"/>
                </a:lnTo>
                <a:lnTo>
                  <a:pt x="2027727" y="82307"/>
                </a:lnTo>
                <a:lnTo>
                  <a:pt x="2072708" y="62179"/>
                </a:lnTo>
                <a:lnTo>
                  <a:pt x="2117784" y="91851"/>
                </a:lnTo>
                <a:lnTo>
                  <a:pt x="2162859" y="41484"/>
                </a:lnTo>
                <a:lnTo>
                  <a:pt x="2207934" y="262041"/>
                </a:lnTo>
              </a:path>
            </a:pathLst>
          </a:custGeom>
          <a:ln w="13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sz="750" spc="-5" dirty="0">
                <a:latin typeface="Arial"/>
                <a:cs typeface="Arial"/>
              </a:rPr>
              <a:t>8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7.5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7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6.5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6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5.5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5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sz="750" spc="-10" dirty="0">
                <a:latin typeface="Arial"/>
                <a:cs typeface="Arial"/>
              </a:rPr>
              <a:t>4.5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4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3.5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3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sz="750" spc="-10" dirty="0">
                <a:latin typeface="Arial"/>
                <a:cs typeface="Arial"/>
              </a:rPr>
              <a:t>2.5</a:t>
            </a:r>
            <a:r>
              <a:rPr sz="750" spc="-8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  </a:t>
            </a:r>
            <a:r>
              <a:rPr sz="750" spc="-5" dirty="0">
                <a:latin typeface="Arial"/>
                <a:cs typeface="Arial"/>
              </a:rPr>
              <a:t>2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750" spc="-10" dirty="0">
                <a:latin typeface="Arial"/>
                <a:cs typeface="Arial"/>
              </a:rPr>
              <a:t>1.5</a:t>
            </a:r>
            <a:r>
              <a:rPr sz="750" spc="-9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506" name="object 2506"/>
          <p:cNvSpPr txBox="1"/>
          <p:nvPr/>
        </p:nvSpPr>
        <p:spPr>
          <a:xfrm>
            <a:off x="442049" y="758637"/>
            <a:ext cx="131445" cy="1757680"/>
          </a:xfrm>
          <a:prstGeom prst="rect">
            <a:avLst/>
          </a:prstGeom>
        </p:spPr>
        <p:txBody>
          <a:bodyPr vert="vert270" wrap="square" lIns="0" tIns="25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750" spc="-10" dirty="0">
                <a:latin typeface="Arial"/>
                <a:cs typeface="Arial"/>
              </a:rPr>
              <a:t>Received an inter-vivos gift or</a:t>
            </a:r>
            <a:r>
              <a:rPr sz="750" spc="2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endParaRPr sz="750">
              <a:latin typeface="Arial"/>
              <a:cs typeface="Arial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97583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1201116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1426398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165168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1876962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10224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32762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5529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77818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00346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951340" y="544048"/>
            <a:ext cx="1278255" cy="567690"/>
          </a:xfrm>
          <a:custGeom>
            <a:avLst/>
            <a:gdLst/>
            <a:ahLst/>
            <a:cxnLst/>
            <a:rect l="l" t="t" r="r" b="b"/>
            <a:pathLst>
              <a:path w="1278255" h="567690">
                <a:moveTo>
                  <a:pt x="0" y="567495"/>
                </a:moveTo>
                <a:lnTo>
                  <a:pt x="1277644" y="567495"/>
                </a:lnTo>
                <a:lnTo>
                  <a:pt x="1277644" y="0"/>
                </a:lnTo>
                <a:lnTo>
                  <a:pt x="0" y="0"/>
                </a:lnTo>
                <a:lnTo>
                  <a:pt x="0" y="56749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 txBox="1"/>
          <p:nvPr/>
        </p:nvSpPr>
        <p:spPr>
          <a:xfrm>
            <a:off x="951342" y="536375"/>
            <a:ext cx="1252220" cy="55499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sz="1125" u="heavy" spc="-7" baseline="37037" dirty="0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7037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Gifts</a:t>
            </a:r>
            <a:r>
              <a:rPr sz="750" spc="-7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(2003)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Gifts</a:t>
            </a:r>
            <a:r>
              <a:rPr sz="750" spc="-7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r>
              <a:rPr sz="750" spc="-6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(2003)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sz="1125" u="heavy" spc="-7" baseline="33333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	</a:t>
            </a:r>
            <a:r>
              <a:rPr sz="1125" spc="44" baseline="33333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Inheritance</a:t>
            </a:r>
            <a:r>
              <a:rPr sz="750" spc="-65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sz="750" spc="-5" dirty="0">
                <a:latin typeface="Arial"/>
                <a:cs typeface="Arial"/>
              </a:rPr>
              <a:t>1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750" spc="-5" dirty="0">
                <a:latin typeface="Arial"/>
                <a:cs typeface="Arial"/>
              </a:rPr>
              <a:t>.5</a:t>
            </a:r>
            <a:r>
              <a:rPr sz="750" spc="-105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sz="750" spc="-5" dirty="0">
                <a:latin typeface="Arial"/>
                <a:cs typeface="Arial"/>
              </a:rPr>
              <a:t>0</a:t>
            </a:r>
            <a:r>
              <a:rPr sz="750" spc="-100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524" name="object 2524"/>
          <p:cNvSpPr txBox="1"/>
          <p:nvPr/>
        </p:nvSpPr>
        <p:spPr>
          <a:xfrm>
            <a:off x="936864" y="2790210"/>
            <a:ext cx="2994660" cy="382156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R="603250" algn="ctr">
              <a:lnSpc>
                <a:spcPts val="860"/>
              </a:lnSpc>
              <a:spcBef>
                <a:spcPts val="20"/>
              </a:spcBef>
              <a:tabLst>
                <a:tab pos="198755" algn="l"/>
              </a:tabLst>
            </a:pPr>
            <a:r>
              <a:rPr sz="750" spc="-5" dirty="0">
                <a:latin typeface="Arial"/>
                <a:cs typeface="Arial"/>
              </a:rPr>
              <a:t>0	</a:t>
            </a:r>
            <a:r>
              <a:rPr sz="750" spc="-10" dirty="0">
                <a:latin typeface="Arial"/>
                <a:cs typeface="Arial"/>
              </a:rPr>
              <a:t>10 20 30 40 50 60 70 80 90</a:t>
            </a:r>
            <a:r>
              <a:rPr sz="750" spc="114" dirty="0">
                <a:latin typeface="Arial"/>
                <a:cs typeface="Arial"/>
              </a:rPr>
              <a:t> </a:t>
            </a:r>
            <a:r>
              <a:rPr sz="750" spc="-10" dirty="0">
                <a:latin typeface="Arial"/>
                <a:cs typeface="Arial"/>
              </a:rPr>
              <a:t>100</a:t>
            </a:r>
            <a:endParaRPr sz="750" dirty="0">
              <a:latin typeface="Arial"/>
              <a:cs typeface="Arial"/>
            </a:endParaRPr>
          </a:p>
          <a:p>
            <a:pPr marR="656590" algn="ctr">
              <a:lnSpc>
                <a:spcPts val="860"/>
              </a:lnSpc>
            </a:pPr>
            <a:r>
              <a:rPr sz="750" spc="-10" dirty="0">
                <a:latin typeface="Arial"/>
                <a:cs typeface="Arial"/>
              </a:rPr>
              <a:t>Wealth percentile </a:t>
            </a:r>
            <a:r>
              <a:rPr sz="750" spc="-5" dirty="0">
                <a:latin typeface="Arial"/>
                <a:cs typeface="Arial"/>
              </a:rPr>
              <a:t>(in </a:t>
            </a:r>
            <a:r>
              <a:rPr sz="750" spc="-10" dirty="0">
                <a:latin typeface="Arial"/>
                <a:cs typeface="Arial"/>
              </a:rPr>
              <a:t>previous</a:t>
            </a:r>
            <a:r>
              <a:rPr sz="750" dirty="0">
                <a:latin typeface="Arial"/>
                <a:cs typeface="Arial"/>
              </a:rPr>
              <a:t> </a:t>
            </a:r>
            <a:r>
              <a:rPr sz="750" spc="-5" dirty="0">
                <a:latin typeface="Arial"/>
                <a:cs typeface="Arial"/>
              </a:rPr>
              <a:t>year)</a:t>
            </a:r>
            <a:endParaRPr sz="7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i="1" spc="-5" dirty="0">
                <a:latin typeface="Arial"/>
                <a:cs typeface="Arial"/>
              </a:rPr>
              <a:t>Source </a:t>
            </a:r>
            <a:r>
              <a:rPr lang="fr-CH" sz="800" spc="-5" dirty="0">
                <a:latin typeface="Arial"/>
                <a:cs typeface="Arial"/>
              </a:rPr>
              <a:t>: données fiscales du canton de Berne, propres calculs</a:t>
            </a:r>
            <a:endParaRPr lang="fr-CH" sz="800" dirty="0">
              <a:latin typeface="Arial"/>
              <a:cs typeface="Arial"/>
            </a:endParaRPr>
          </a:p>
        </p:txBody>
      </p:sp>
      <p:sp>
        <p:nvSpPr>
          <p:cNvPr id="2525" name="object 25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34</a:t>
            </a:r>
          </a:p>
        </p:txBody>
      </p:sp>
    </p:spTree>
  </p:cSld>
  <p:clrMapOvr>
    <a:masterClrMapping/>
  </p:clrMapOvr>
  <p:transition>
    <p:cut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12369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Héritages et inégalités : enseignements tirés de la littérature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07694" y="461169"/>
            <a:ext cx="5294605" cy="2490682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229235" marR="106045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229870" algn="l"/>
              </a:tabLst>
            </a:pPr>
            <a:r>
              <a:rPr lang="fr-CH" sz="900" spc="-5" dirty="0">
                <a:latin typeface="Arial"/>
                <a:cs typeface="Arial"/>
              </a:rPr>
              <a:t>Les héritages renforcent les inégalités de patrimoine et sont un facteur déterminant de l’augmentation des inégalités</a:t>
            </a:r>
            <a:r>
              <a:rPr sz="900" spc="-5" dirty="0">
                <a:latin typeface="Arial"/>
                <a:cs typeface="Arial"/>
              </a:rPr>
              <a:t>(Nishiyama, 2002; de Nardi, 2004; Benhabib </a:t>
            </a:r>
            <a:r>
              <a:rPr sz="900" spc="-10" dirty="0">
                <a:latin typeface="Arial"/>
                <a:cs typeface="Arial"/>
              </a:rPr>
              <a:t>et </a:t>
            </a:r>
            <a:r>
              <a:rPr sz="900" spc="-5" dirty="0">
                <a:latin typeface="Arial"/>
                <a:cs typeface="Arial"/>
              </a:rPr>
              <a:t>al.,</a:t>
            </a:r>
            <a:r>
              <a:rPr sz="900" spc="1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2011)</a:t>
            </a:r>
            <a:endParaRPr sz="9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Lucida Sans Unicode"/>
              <a:buChar char="•"/>
            </a:pPr>
            <a:endParaRPr sz="1300" dirty="0">
              <a:latin typeface="Arial"/>
              <a:cs typeface="Arial"/>
            </a:endParaRPr>
          </a:p>
          <a:p>
            <a:pPr marL="229235" marR="93980" indent="-128270">
              <a:lnSpc>
                <a:spcPct val="101499"/>
              </a:lnSpc>
              <a:spcBef>
                <a:spcPts val="5"/>
              </a:spcBef>
              <a:buFont typeface="Lucida Sans Unicode"/>
              <a:buChar char="•"/>
              <a:tabLst>
                <a:tab pos="229870" algn="l"/>
              </a:tabLst>
            </a:pPr>
            <a:r>
              <a:rPr lang="fr-CH" sz="900" spc="-5" dirty="0">
                <a:latin typeface="Arial"/>
                <a:cs typeface="Arial"/>
              </a:rPr>
              <a:t>Les héritages et les donations sont très inégalement répartis : les héritages ne jouent un rôle important que pour les personnes dont les parents sont très riches.</a:t>
            </a:r>
            <a:r>
              <a:rPr sz="900" spc="-5" dirty="0">
                <a:latin typeface="Arial"/>
                <a:cs typeface="Arial"/>
              </a:rPr>
              <a:t>(Black </a:t>
            </a:r>
            <a:r>
              <a:rPr sz="900" spc="-10" dirty="0">
                <a:latin typeface="Arial"/>
                <a:cs typeface="Arial"/>
              </a:rPr>
              <a:t>et </a:t>
            </a:r>
            <a:r>
              <a:rPr sz="900" spc="-5" dirty="0">
                <a:latin typeface="Arial"/>
                <a:cs typeface="Arial"/>
              </a:rPr>
              <a:t>al.,</a:t>
            </a:r>
            <a:r>
              <a:rPr sz="900" spc="1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2022).</a:t>
            </a:r>
            <a:endParaRPr sz="9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Lucida Sans Unicode"/>
              <a:buChar char="•"/>
            </a:pPr>
            <a:endParaRPr sz="1300" dirty="0">
              <a:latin typeface="Arial"/>
              <a:cs typeface="Arial"/>
            </a:endParaRPr>
          </a:p>
          <a:p>
            <a:pPr marL="229235" indent="-128905">
              <a:lnSpc>
                <a:spcPct val="100000"/>
              </a:lnSpc>
              <a:spcBef>
                <a:spcPts val="5"/>
              </a:spcBef>
              <a:buFont typeface="Lucida Sans Unicode"/>
              <a:buChar char="•"/>
              <a:tabLst>
                <a:tab pos="229870" algn="l"/>
              </a:tabLst>
            </a:pPr>
            <a:r>
              <a:rPr sz="900" spc="-10" dirty="0" err="1">
                <a:latin typeface="Arial"/>
                <a:cs typeface="Arial"/>
              </a:rPr>
              <a:t>Nekoei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lang="fr-CH" sz="900" spc="-5" dirty="0">
                <a:latin typeface="Arial"/>
                <a:cs typeface="Arial"/>
              </a:rPr>
              <a:t>et </a:t>
            </a:r>
            <a:r>
              <a:rPr sz="900" spc="-5" dirty="0" err="1">
                <a:latin typeface="Arial"/>
                <a:cs typeface="Arial"/>
              </a:rPr>
              <a:t>Seim</a:t>
            </a:r>
            <a:r>
              <a:rPr sz="900" spc="-5" dirty="0">
                <a:latin typeface="Arial"/>
                <a:cs typeface="Arial"/>
              </a:rPr>
              <a:t> (2023) </a:t>
            </a:r>
            <a:r>
              <a:rPr lang="fr-CH" sz="900" spc="-5" dirty="0">
                <a:latin typeface="Arial"/>
                <a:cs typeface="Arial"/>
              </a:rPr>
              <a:t>fournissent des résultats empiriques différenciés </a:t>
            </a:r>
            <a:r>
              <a:rPr sz="900" spc="-5" dirty="0">
                <a:latin typeface="Arial"/>
                <a:cs typeface="Arial"/>
              </a:rPr>
              <a:t>:</a:t>
            </a:r>
            <a:endParaRPr sz="900" dirty="0">
              <a:latin typeface="Arial"/>
              <a:cs typeface="Arial"/>
            </a:endParaRPr>
          </a:p>
          <a:p>
            <a:pPr marL="506095" lvl="1" indent="-133350">
              <a:lnSpc>
                <a:spcPct val="100000"/>
              </a:lnSpc>
              <a:spcBef>
                <a:spcPts val="380"/>
              </a:spcBef>
              <a:buFont typeface="Arial"/>
              <a:buChar char="–"/>
              <a:tabLst>
                <a:tab pos="506730" algn="l"/>
              </a:tabLst>
            </a:pPr>
            <a:r>
              <a:rPr lang="fr-CH" sz="900" spc="-5" dirty="0">
                <a:latin typeface="Arial"/>
                <a:cs typeface="Arial"/>
              </a:rPr>
              <a:t>Héritiers moyens : consommation </a:t>
            </a:r>
            <a:r>
              <a:rPr sz="900" spc="-10" dirty="0">
                <a:latin typeface="Arial"/>
                <a:cs typeface="Arial"/>
              </a:rPr>
              <a:t>; </a:t>
            </a:r>
            <a:r>
              <a:rPr lang="fr-CH" sz="900" spc="-5" dirty="0">
                <a:latin typeface="Arial"/>
                <a:cs typeface="Arial"/>
              </a:rPr>
              <a:t>héritiers aisés : préservation du patrimoine</a:t>
            </a:r>
            <a:endParaRPr sz="900" dirty="0">
              <a:latin typeface="Arial"/>
              <a:cs typeface="Arial"/>
            </a:endParaRPr>
          </a:p>
          <a:p>
            <a:pPr marL="506095" lvl="1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506730" algn="l"/>
              </a:tabLst>
            </a:pPr>
            <a:r>
              <a:rPr lang="fr-CH" sz="900" spc="-5" dirty="0">
                <a:latin typeface="Arial"/>
                <a:cs typeface="Arial"/>
              </a:rPr>
              <a:t>Raison </a:t>
            </a:r>
            <a:r>
              <a:rPr sz="900" spc="-5" dirty="0">
                <a:latin typeface="Arial"/>
                <a:cs typeface="Arial"/>
              </a:rPr>
              <a:t>: </a:t>
            </a:r>
            <a:r>
              <a:rPr lang="fr-CH" sz="900" i="1" spc="-5" dirty="0">
                <a:latin typeface="Arial"/>
                <a:cs typeface="Arial"/>
              </a:rPr>
              <a:t>rendements différents</a:t>
            </a:r>
            <a:endParaRPr sz="900" dirty="0">
              <a:latin typeface="Arial"/>
              <a:cs typeface="Arial"/>
            </a:endParaRPr>
          </a:p>
          <a:p>
            <a:pPr marL="502920" marR="1118235" lvl="1" indent="-129539">
              <a:lnSpc>
                <a:spcPct val="101499"/>
              </a:lnSpc>
              <a:buFont typeface="Arial"/>
              <a:buChar char="–"/>
              <a:tabLst>
                <a:tab pos="506730" algn="l"/>
              </a:tabLst>
            </a:pPr>
            <a:r>
              <a:rPr lang="fr-CH" sz="900" spc="-5" dirty="0">
                <a:latin typeface="Arial"/>
                <a:cs typeface="Arial"/>
              </a:rPr>
              <a:t>À court terme, les héritages réduisent l’inégalité relative des patrimoines (p. ex. parts de fortune les plus élevées)</a:t>
            </a:r>
            <a:endParaRPr sz="900" dirty="0">
              <a:latin typeface="Arial"/>
              <a:cs typeface="Arial"/>
            </a:endParaRPr>
          </a:p>
          <a:p>
            <a:pPr marL="503555" marR="93345" lvl="1" indent="-130175">
              <a:lnSpc>
                <a:spcPct val="101499"/>
              </a:lnSpc>
              <a:buFont typeface="Arial"/>
              <a:buChar char="–"/>
              <a:tabLst>
                <a:tab pos="506730" algn="l"/>
              </a:tabLst>
            </a:pPr>
            <a:r>
              <a:rPr lang="fr-CH" sz="900" spc="-5" dirty="0">
                <a:latin typeface="Arial"/>
                <a:cs typeface="Arial"/>
              </a:rPr>
              <a:t>Mais à long terme, cet effet s’inverse et les inégalités de patrimoine augmentent à nouveau </a:t>
            </a:r>
            <a:r>
              <a:rPr sz="900" spc="-5" dirty="0">
                <a:latin typeface="Arial"/>
                <a:cs typeface="Arial"/>
              </a:rPr>
              <a:t>(</a:t>
            </a:r>
            <a:r>
              <a:rPr sz="900" spc="-5" dirty="0">
                <a:latin typeface="Lucida Sans Unicode"/>
                <a:cs typeface="Lucida Sans Unicode"/>
              </a:rPr>
              <a:t>≈ </a:t>
            </a:r>
            <a:r>
              <a:rPr sz="900" spc="-5" dirty="0">
                <a:latin typeface="Arial"/>
                <a:cs typeface="Arial"/>
              </a:rPr>
              <a:t>10  Jahre)</a:t>
            </a:r>
            <a:endParaRPr sz="900" dirty="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Arial"/>
              <a:buChar char="–"/>
            </a:pPr>
            <a:endParaRPr sz="1450" dirty="0">
              <a:latin typeface="Arial"/>
              <a:cs typeface="Arial"/>
            </a:endParaRPr>
          </a:p>
          <a:p>
            <a:pPr marL="224790" marR="684530" indent="-123825">
              <a:lnSpc>
                <a:spcPct val="101499"/>
              </a:lnSpc>
              <a:buClr>
                <a:srgbClr val="000000"/>
              </a:buClr>
              <a:buFont typeface="Lucida Sans Unicode"/>
              <a:buChar char="•"/>
              <a:tabLst>
                <a:tab pos="229870" algn="l"/>
              </a:tabLst>
            </a:pPr>
            <a:r>
              <a:rPr lang="fr-CH" sz="900" spc="-5" dirty="0">
                <a:solidFill>
                  <a:srgbClr val="007996"/>
                </a:solidFill>
                <a:latin typeface="Arial"/>
                <a:cs typeface="Arial"/>
              </a:rPr>
              <a:t>Les droits de succession ne peuvent réduire les inégalités à long terme que s’ils imposent de manière ciblée les héritiers aisés </a:t>
            </a:r>
            <a:r>
              <a:rPr sz="900" spc="-5" dirty="0">
                <a:solidFill>
                  <a:srgbClr val="007996"/>
                </a:solidFill>
                <a:latin typeface="Arial"/>
                <a:cs typeface="Arial"/>
              </a:rPr>
              <a:t>(Black </a:t>
            </a:r>
            <a:r>
              <a:rPr sz="900" spc="-10" dirty="0">
                <a:solidFill>
                  <a:srgbClr val="007996"/>
                </a:solidFill>
                <a:latin typeface="Arial"/>
                <a:cs typeface="Arial"/>
              </a:rPr>
              <a:t>et </a:t>
            </a:r>
            <a:r>
              <a:rPr sz="900" spc="-5" dirty="0">
                <a:solidFill>
                  <a:srgbClr val="007996"/>
                </a:solidFill>
                <a:latin typeface="Arial"/>
                <a:cs typeface="Arial"/>
              </a:rPr>
              <a:t>al., 2022; </a:t>
            </a:r>
            <a:r>
              <a:rPr sz="900" spc="-10" dirty="0" err="1">
                <a:solidFill>
                  <a:srgbClr val="007996"/>
                </a:solidFill>
                <a:latin typeface="Arial"/>
                <a:cs typeface="Arial"/>
              </a:rPr>
              <a:t>Nekoei</a:t>
            </a:r>
            <a:r>
              <a:rPr sz="900" spc="-10" dirty="0">
                <a:solidFill>
                  <a:srgbClr val="007996"/>
                </a:solidFill>
                <a:latin typeface="Arial"/>
                <a:cs typeface="Arial"/>
              </a:rPr>
              <a:t> </a:t>
            </a:r>
            <a:r>
              <a:rPr lang="fr-CH" sz="900" spc="-5" dirty="0">
                <a:solidFill>
                  <a:srgbClr val="007996"/>
                </a:solidFill>
                <a:latin typeface="Arial"/>
                <a:cs typeface="Arial"/>
              </a:rPr>
              <a:t>et</a:t>
            </a:r>
            <a:r>
              <a:rPr sz="900" spc="-5" dirty="0">
                <a:solidFill>
                  <a:srgbClr val="007996"/>
                </a:solidFill>
                <a:latin typeface="Arial"/>
                <a:cs typeface="Arial"/>
              </a:rPr>
              <a:t>Seim,2023)</a:t>
            </a:r>
            <a:r>
              <a:rPr sz="900" spc="-5" dirty="0">
                <a:latin typeface="Arial"/>
                <a:cs typeface="Arial"/>
              </a:rPr>
              <a:t>.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8686"/>
            <a:ext cx="485775" cy="8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35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315586"/>
            <a:ext cx="4307205" cy="5416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lang="fr-CH" sz="1700" spc="-5" dirty="0">
                <a:solidFill>
                  <a:srgbClr val="FFFFFF"/>
                </a:solidFill>
                <a:latin typeface="Arial"/>
                <a:cs typeface="Arial"/>
              </a:rPr>
              <a:t>À quels changements de comportement un héritage conduit-il ?</a:t>
            </a:r>
            <a:endParaRPr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14655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L’externalité négligée des héritages </a:t>
            </a:r>
            <a:r>
              <a:rPr spc="-5" dirty="0"/>
              <a:t>: Carnegie</a:t>
            </a:r>
            <a:r>
              <a:rPr spc="-185" dirty="0"/>
              <a:t> </a:t>
            </a:r>
            <a:r>
              <a:rPr spc="-5" dirty="0"/>
              <a:t>Elasticity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35915" y="618246"/>
            <a:ext cx="5077460" cy="653415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23495" marR="5080" indent="-11430">
              <a:lnSpc>
                <a:spcPts val="1250"/>
              </a:lnSpc>
              <a:spcBef>
                <a:spcPts val="295"/>
              </a:spcBef>
            </a:pPr>
            <a:r>
              <a:rPr sz="900" spc="-5" dirty="0">
                <a:latin typeface="Arial"/>
                <a:cs typeface="Arial"/>
              </a:rPr>
              <a:t>“</a:t>
            </a:r>
            <a:r>
              <a:rPr sz="1200" i="1" spc="-5" dirty="0">
                <a:latin typeface="Arial"/>
                <a:cs typeface="Arial"/>
              </a:rPr>
              <a:t>The </a:t>
            </a:r>
            <a:r>
              <a:rPr sz="1200" i="1" spc="-10" dirty="0">
                <a:latin typeface="Arial"/>
                <a:cs typeface="Arial"/>
              </a:rPr>
              <a:t>parent </a:t>
            </a:r>
            <a:r>
              <a:rPr sz="1200" i="1" spc="-5" dirty="0">
                <a:latin typeface="Arial"/>
                <a:cs typeface="Arial"/>
              </a:rPr>
              <a:t>who </a:t>
            </a:r>
            <a:r>
              <a:rPr sz="1200" i="1" spc="-15" dirty="0">
                <a:latin typeface="Arial"/>
                <a:cs typeface="Arial"/>
              </a:rPr>
              <a:t>leaves </a:t>
            </a:r>
            <a:r>
              <a:rPr sz="1200" i="1" spc="-5" dirty="0">
                <a:latin typeface="Arial"/>
                <a:cs typeface="Arial"/>
              </a:rPr>
              <a:t>his son enormous </a:t>
            </a:r>
            <a:r>
              <a:rPr sz="1200" i="1" spc="-10" dirty="0">
                <a:latin typeface="Arial"/>
                <a:cs typeface="Arial"/>
              </a:rPr>
              <a:t>wealth generally </a:t>
            </a:r>
            <a:r>
              <a:rPr sz="1200" i="1" spc="-5" dirty="0">
                <a:latin typeface="Arial"/>
                <a:cs typeface="Arial"/>
              </a:rPr>
              <a:t>deadens </a:t>
            </a:r>
            <a:r>
              <a:rPr sz="1200" i="1" spc="-10" dirty="0">
                <a:latin typeface="Arial"/>
                <a:cs typeface="Arial"/>
              </a:rPr>
              <a:t>the  </a:t>
            </a:r>
            <a:r>
              <a:rPr sz="1200" i="1" spc="-15" dirty="0">
                <a:latin typeface="Arial"/>
                <a:cs typeface="Arial"/>
              </a:rPr>
              <a:t>talents and energies </a:t>
            </a:r>
            <a:r>
              <a:rPr sz="1200" i="1" spc="-10" dirty="0">
                <a:latin typeface="Arial"/>
                <a:cs typeface="Arial"/>
              </a:rPr>
              <a:t>of </a:t>
            </a:r>
            <a:r>
              <a:rPr sz="1200" i="1" spc="-20" dirty="0">
                <a:latin typeface="Arial"/>
                <a:cs typeface="Arial"/>
              </a:rPr>
              <a:t>the </a:t>
            </a:r>
            <a:r>
              <a:rPr sz="1200" i="1" spc="-15" dirty="0">
                <a:latin typeface="Arial"/>
                <a:cs typeface="Arial"/>
              </a:rPr>
              <a:t>son, and </a:t>
            </a:r>
            <a:r>
              <a:rPr sz="1200" i="1" spc="-25" dirty="0">
                <a:latin typeface="Arial"/>
                <a:cs typeface="Arial"/>
              </a:rPr>
              <a:t>tempts </a:t>
            </a:r>
            <a:r>
              <a:rPr sz="1200" i="1" spc="-15" dirty="0">
                <a:latin typeface="Arial"/>
                <a:cs typeface="Arial"/>
              </a:rPr>
              <a:t>him </a:t>
            </a:r>
            <a:r>
              <a:rPr sz="1200" i="1" spc="-25" dirty="0">
                <a:latin typeface="Arial"/>
                <a:cs typeface="Arial"/>
              </a:rPr>
              <a:t>to </a:t>
            </a:r>
            <a:r>
              <a:rPr sz="1200" i="1" spc="-20" dirty="0">
                <a:latin typeface="Arial"/>
                <a:cs typeface="Arial"/>
              </a:rPr>
              <a:t>live </a:t>
            </a:r>
            <a:r>
              <a:rPr sz="1200" i="1" spc="-15" dirty="0">
                <a:latin typeface="Arial"/>
                <a:cs typeface="Arial"/>
              </a:rPr>
              <a:t>a less useful and less  worthy </a:t>
            </a:r>
            <a:r>
              <a:rPr sz="1200" i="1" spc="-10" dirty="0">
                <a:latin typeface="Arial"/>
                <a:cs typeface="Arial"/>
              </a:rPr>
              <a:t>life than </a:t>
            </a:r>
            <a:r>
              <a:rPr sz="1200" i="1" spc="-5" dirty="0">
                <a:latin typeface="Arial"/>
                <a:cs typeface="Arial"/>
              </a:rPr>
              <a:t>he otherwise </a:t>
            </a:r>
            <a:r>
              <a:rPr sz="1200" i="1" spc="-10" dirty="0">
                <a:latin typeface="Arial"/>
                <a:cs typeface="Arial"/>
              </a:rPr>
              <a:t>would</a:t>
            </a:r>
            <a:r>
              <a:rPr sz="1200" i="1" spc="10" dirty="0">
                <a:latin typeface="Arial"/>
                <a:cs typeface="Arial"/>
              </a:rPr>
              <a:t> </a:t>
            </a:r>
            <a:r>
              <a:rPr sz="1200" i="1" spc="-5" dirty="0">
                <a:latin typeface="Arial"/>
                <a:cs typeface="Arial"/>
              </a:rPr>
              <a:t>...</a:t>
            </a:r>
            <a:r>
              <a:rPr sz="900" spc="-5" dirty="0">
                <a:latin typeface="Arial"/>
                <a:cs typeface="Arial"/>
              </a:rPr>
              <a:t>”</a:t>
            </a:r>
            <a:endParaRPr sz="90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40"/>
              </a:spcBef>
            </a:pPr>
            <a:r>
              <a:rPr sz="800" spc="-5" dirty="0">
                <a:latin typeface="Arial"/>
                <a:cs typeface="Arial"/>
              </a:rPr>
              <a:t>Carnegie, A. (1881) “The gospel of wealth and other timely </a:t>
            </a:r>
            <a:r>
              <a:rPr sz="800" spc="-10" dirty="0">
                <a:latin typeface="Arial"/>
                <a:cs typeface="Arial"/>
              </a:rPr>
              <a:t>essays." </a:t>
            </a:r>
            <a:r>
              <a:rPr sz="800" spc="-5" dirty="0">
                <a:latin typeface="Arial"/>
                <a:cs typeface="Arial"/>
              </a:rPr>
              <a:t>Harvard University</a:t>
            </a:r>
            <a:r>
              <a:rPr sz="800" spc="3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Press.</a:t>
            </a:r>
            <a:endParaRPr sz="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6595" y="1605503"/>
            <a:ext cx="482028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Économiquement parlant : la réaction de l'offre de travail des héritières à un héritage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71195" y="1691541"/>
            <a:ext cx="3617595" cy="532838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61925">
              <a:lnSpc>
                <a:spcPct val="100000"/>
              </a:lnSpc>
              <a:spcBef>
                <a:spcPts val="515"/>
              </a:spcBef>
            </a:pPr>
            <a:r>
              <a:rPr sz="900" spc="-5" dirty="0">
                <a:latin typeface="Arial"/>
                <a:cs typeface="Arial"/>
              </a:rPr>
              <a:t>(</a:t>
            </a:r>
            <a:r>
              <a:rPr lang="fr-CH" sz="900" spc="-5" dirty="0">
                <a:latin typeface="Arial"/>
                <a:cs typeface="Arial"/>
              </a:rPr>
              <a:t>et autres transferts en capital, p. ex. gains de loterie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  <a:p>
            <a:pPr marL="161925" indent="-12446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2560" algn="l"/>
              </a:tabLst>
            </a:pPr>
            <a:r>
              <a:rPr sz="900" spc="-5" dirty="0">
                <a:latin typeface="Arial"/>
                <a:cs typeface="Arial"/>
              </a:rPr>
              <a:t>Analog</a:t>
            </a:r>
            <a:r>
              <a:rPr lang="fr-CH" sz="900" spc="-5" dirty="0" err="1">
                <a:latin typeface="Arial"/>
                <a:cs typeface="Arial"/>
              </a:rPr>
              <a:t>ie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 </a:t>
            </a:r>
            <a:r>
              <a:rPr lang="fr-CH" sz="900" spc="-5" dirty="0">
                <a:latin typeface="Arial"/>
                <a:cs typeface="Arial"/>
              </a:rPr>
              <a:t>discussion sur le montant des allocations de chômage et de l'aide sociale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6595" y="2276088"/>
            <a:ext cx="4923790" cy="28135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36525" marR="50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Externalité fiscale : si les bénéficiaires travaillent moins en raison d’une augmentation (réelle ou attendue) de leur fortune, l’État perd des impôts sur le revenu </a:t>
            </a:r>
            <a:r>
              <a:rPr sz="900" spc="-10" dirty="0">
                <a:latin typeface="Arial"/>
                <a:cs typeface="Arial"/>
              </a:rPr>
              <a:t>(Kopczuk,</a:t>
            </a:r>
            <a:r>
              <a:rPr sz="900" spc="13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2013)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36</a:t>
            </a:r>
          </a:p>
        </p:txBody>
      </p:sp>
    </p:spTree>
  </p:cSld>
  <p:clrMapOvr>
    <a:masterClrMapping/>
  </p:clrMapOvr>
  <p:transition>
    <p:cut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70586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Part du revenu du top 1 % dans le revenu total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743975" y="624158"/>
            <a:ext cx="2806700" cy="1842770"/>
          </a:xfrm>
          <a:custGeom>
            <a:avLst/>
            <a:gdLst/>
            <a:ahLst/>
            <a:cxnLst/>
            <a:rect l="l" t="t" r="r" b="b"/>
            <a:pathLst>
              <a:path w="2806700" h="1842770">
                <a:moveTo>
                  <a:pt x="0" y="0"/>
                </a:moveTo>
                <a:lnTo>
                  <a:pt x="2806118" y="0"/>
                </a:lnTo>
                <a:lnTo>
                  <a:pt x="280611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41593" y="2343843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41593" y="2271258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41593" y="219867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41593" y="2126089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41593" y="205350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41593" y="198092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41593" y="190833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41593" y="183575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41593" y="176306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41593" y="169048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41593" y="161789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41593" y="154531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41593" y="147272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41593" y="140014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41593" y="1327556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41593" y="125497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41593" y="118228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41593" y="110970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41593" y="103711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41593" y="96453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41593" y="891946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41593" y="819362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41593" y="746777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41593" y="2271258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41593" y="2126089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41593" y="198092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41593" y="183575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41593" y="169048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1593" y="154531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41593" y="140014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41593" y="125497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41593" y="110970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41593" y="96453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41593" y="819362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0232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18739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33526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51781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6820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98472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0124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1766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3418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85070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67121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8364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02320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02320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02320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902320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902320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902320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02320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02320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02320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02320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02320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02320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02320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02320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02320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02320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02320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02320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02320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02320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02320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02320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02320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02320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02320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02320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02320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02320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02320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02320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02320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02320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02320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02320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02320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02320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02320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02320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02320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02320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02320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02320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02320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02320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02320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02320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02320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02320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02320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02320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02320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02320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02320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02320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02320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902320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902320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902320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902320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902320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02320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902320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902320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902320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02320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902320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02320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902320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902320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902320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902320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902320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902320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902320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902320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902320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02320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902320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02320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902320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02320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02320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02320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902320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902320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902320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902320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902320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902320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902320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902320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902320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02320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902320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902320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902320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335260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335260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335260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335260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335260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335260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335260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335260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335260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335260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335260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335260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335260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335260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335260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335260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335260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335260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335260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335260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335260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335260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335260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35260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335260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335260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335260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335260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335260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335260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335260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335260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335260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335260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335260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335260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335260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335260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335260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335260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335260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335260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335260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335260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335260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335260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335260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335260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335260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335260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35260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35260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35260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335260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335260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35260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335260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335260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335260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335260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335260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335260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335260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335260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335260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335260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35260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35260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335260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335260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335260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335260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335260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335260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335260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335260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335260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335260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335260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335260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335260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335260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335260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335260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335260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335260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335260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335260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35260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335260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335260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335260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335260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335260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35260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35260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768200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768200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768200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768200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768200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768200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768200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768200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768200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768200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768200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768200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768200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768200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768200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768200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768200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68200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768200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68200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68200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768200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768200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768200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768200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768200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768200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768200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768200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768200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768200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768200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768200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768200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768200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768200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768200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768200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768200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768200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768200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768200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768200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768200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768200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768200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768200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768200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768200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768200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768200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768200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768200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768200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768200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768200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768200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768200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768200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768200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768200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768200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768200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768200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768200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768200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768200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768200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768200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768200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768200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768200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768200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768200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68200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768200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768200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768200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768200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768200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68200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68200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68200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768200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768200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768200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768200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768200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768200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768200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768200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768200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768200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768200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768200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768200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201242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201242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201242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201242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201242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201242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201242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201242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201242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201242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201242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201242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201242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201242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201242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201242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201242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201242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201242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201242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201242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201242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201242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201242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201242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201242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201242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201242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201242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201242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201242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201242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201242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201242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201242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201242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201242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201242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201242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201242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201242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201242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201242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201242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201242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201242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201242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201242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201242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201242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201242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201242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201242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01242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01242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01242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01242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201242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201242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201242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201242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201242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201242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201242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201242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201242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201242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201242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201242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201242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201242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201242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201242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201242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201242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201242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201242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201242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201242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201242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201242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201242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201242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201242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201242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201242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201242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201242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201242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201242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201242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201242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201242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201242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201242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201242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634182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634182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634182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634182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634182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634182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634182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634182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634182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634182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634182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634182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34182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34182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34182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634182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634182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634182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34182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34182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634182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634182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634182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634182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634182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634182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634182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34182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634182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634182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634182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634182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634182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634182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634182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634182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634182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634182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634182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634182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634182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634182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634182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634182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634182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634182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634182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634182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634182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634182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634182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634182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634182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634182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634182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634182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634182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634182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634182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634182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634182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634182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634182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634182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634182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634182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634182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634182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634182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634182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634182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634182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634182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634182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634182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634182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634182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634182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634182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634182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634182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634182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634182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634182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634182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634182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34182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634182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634182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634182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634182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634182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634182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634182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634182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634182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067121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067121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067121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067121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067121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067121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67121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67121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67121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67121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067121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067121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067121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067121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067121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067121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67121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067121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067121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067121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067121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067121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067121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067121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067121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067121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067121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067121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067121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067121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067121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067121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067121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067121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067121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067121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067121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067121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067121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067121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067121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067121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067121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067121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067121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067121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067121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67121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067121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67121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067121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067121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67121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67121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67121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7121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67121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67121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67121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67121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67121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67121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121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121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7121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67121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67121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67121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67121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67121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67121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67121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67121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67121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67121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67121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67121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67121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67121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67121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7121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7121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7121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67121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67121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67121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67121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67121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67121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67121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67121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67121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67121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67121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67121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67121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500163" y="637542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075435" y="1361852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11568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097035" y="1361852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811" y="73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109525" y="138120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118636" y="13952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102" y="3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118739" y="1363183"/>
            <a:ext cx="6985" cy="32384"/>
          </a:xfrm>
          <a:custGeom>
            <a:avLst/>
            <a:gdLst/>
            <a:ahLst/>
            <a:cxnLst/>
            <a:rect l="l" t="t" r="r" b="b"/>
            <a:pathLst>
              <a:path w="6984" h="32384">
                <a:moveTo>
                  <a:pt x="0" y="32350"/>
                </a:moveTo>
                <a:lnTo>
                  <a:pt x="69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128771" y="134680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132252" y="130022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555"/>
                </a:moveTo>
                <a:lnTo>
                  <a:pt x="69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42387" y="1303703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678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53444" y="135007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57334" y="1366254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0"/>
                </a:moveTo>
                <a:lnTo>
                  <a:pt x="4709" y="1996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162043" y="138621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661" y="1259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167571" y="141283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171052" y="142921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756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80778" y="1475797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0"/>
                </a:moveTo>
                <a:lnTo>
                  <a:pt x="2866" y="138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83644" y="1474773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0" y="14844"/>
                </a:moveTo>
                <a:lnTo>
                  <a:pt x="1228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05040" y="146351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0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205347" y="146351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19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09033" y="147927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677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19987" y="15256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23877" y="1541829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0"/>
                </a:moveTo>
                <a:lnTo>
                  <a:pt x="3071" y="134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26948" y="1537427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5">
                <a:moveTo>
                  <a:pt x="0" y="17813"/>
                </a:moveTo>
                <a:lnTo>
                  <a:pt x="818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41178" y="1508147"/>
            <a:ext cx="7620" cy="16510"/>
          </a:xfrm>
          <a:custGeom>
            <a:avLst/>
            <a:gdLst/>
            <a:ahLst/>
            <a:cxnLst/>
            <a:rect l="l" t="t" r="r" b="b"/>
            <a:pathLst>
              <a:path w="7619" h="16509">
                <a:moveTo>
                  <a:pt x="0" y="16277"/>
                </a:moveTo>
                <a:lnTo>
                  <a:pt x="74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48651" y="1493201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4" h="15240">
                <a:moveTo>
                  <a:pt x="0" y="14946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56227" y="147702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60424" y="143095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248"/>
                </a:moveTo>
                <a:lnTo>
                  <a:pt x="84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72504" y="143433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76804" y="145051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394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88884" y="1496579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5">
                <a:moveTo>
                  <a:pt x="0" y="0"/>
                </a:moveTo>
                <a:lnTo>
                  <a:pt x="3071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91956" y="1487263"/>
            <a:ext cx="4445" cy="20955"/>
          </a:xfrm>
          <a:custGeom>
            <a:avLst/>
            <a:gdLst/>
            <a:ahLst/>
            <a:cxnLst/>
            <a:rect l="l" t="t" r="r" b="b"/>
            <a:pathLst>
              <a:path w="4444" h="20955">
                <a:moveTo>
                  <a:pt x="0" y="20884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99224" y="147088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302705" y="142430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657"/>
                </a:moveTo>
                <a:lnTo>
                  <a:pt x="67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312430" y="140792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314990" y="1360828"/>
            <a:ext cx="4445" cy="33020"/>
          </a:xfrm>
          <a:custGeom>
            <a:avLst/>
            <a:gdLst/>
            <a:ahLst/>
            <a:cxnLst/>
            <a:rect l="l" t="t" r="r" b="b"/>
            <a:pathLst>
              <a:path w="4444" h="33019">
                <a:moveTo>
                  <a:pt x="0" y="32965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321235" y="131353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327479" y="129694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329629" y="124975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339355" y="12446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351844" y="1255688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5016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356861" y="1235008"/>
            <a:ext cx="8890" cy="25400"/>
          </a:xfrm>
          <a:custGeom>
            <a:avLst/>
            <a:gdLst/>
            <a:ahLst/>
            <a:cxnLst/>
            <a:rect l="l" t="t" r="r" b="b"/>
            <a:pathLst>
              <a:path w="8890" h="25400">
                <a:moveTo>
                  <a:pt x="0" y="25184"/>
                </a:moveTo>
                <a:lnTo>
                  <a:pt x="83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369760" y="1195184"/>
            <a:ext cx="8890" cy="26670"/>
          </a:xfrm>
          <a:custGeom>
            <a:avLst/>
            <a:gdLst/>
            <a:ahLst/>
            <a:cxnLst/>
            <a:rect l="l" t="t" r="r" b="b"/>
            <a:pathLst>
              <a:path w="8890" h="26669">
                <a:moveTo>
                  <a:pt x="0" y="26208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378462" y="1189553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5">
                <a:moveTo>
                  <a:pt x="0" y="5630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381021" y="117296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383068" y="112567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30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389211" y="110908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391360" y="106178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1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397401" y="1026161"/>
            <a:ext cx="3175" cy="21590"/>
          </a:xfrm>
          <a:custGeom>
            <a:avLst/>
            <a:gdLst/>
            <a:ahLst/>
            <a:cxnLst/>
            <a:rect l="l" t="t" r="r" b="b"/>
            <a:pathLst>
              <a:path w="3175" h="21590">
                <a:moveTo>
                  <a:pt x="1382" y="-3573"/>
                </a:moveTo>
                <a:lnTo>
                  <a:pt x="1382" y="24970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400165" y="1026161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5">
                <a:moveTo>
                  <a:pt x="0" y="0"/>
                </a:moveTo>
                <a:lnTo>
                  <a:pt x="2661" y="1146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406103" y="105155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409891" y="106772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575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420743" y="111420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422688" y="1130687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6" y="-3573"/>
                </a:moveTo>
                <a:lnTo>
                  <a:pt x="1176" y="36845"/>
                </a:lnTo>
              </a:path>
            </a:pathLst>
          </a:custGeom>
          <a:ln w="950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426167" y="117818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6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29648" y="12256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30877" y="1242277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34358" y="128977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35484" y="1306467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743"/>
                </a:lnTo>
              </a:path>
            </a:pathLst>
          </a:custGeom>
          <a:ln w="960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38965" y="135396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42343" y="14013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443879" y="141795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064" y="3265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53912" y="14646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457495" y="148091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960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476331" y="1512857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-3573" y="818"/>
                </a:moveTo>
                <a:lnTo>
                  <a:pt x="14016" y="818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486774" y="1491767"/>
            <a:ext cx="8890" cy="21590"/>
          </a:xfrm>
          <a:custGeom>
            <a:avLst/>
            <a:gdLst/>
            <a:ahLst/>
            <a:cxnLst/>
            <a:rect l="l" t="t" r="r" b="b"/>
            <a:pathLst>
              <a:path w="8890" h="21590">
                <a:moveTo>
                  <a:pt x="0" y="21089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500901" y="14764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9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507248" y="1460543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2661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508374" y="1460543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0"/>
                </a:moveTo>
                <a:lnTo>
                  <a:pt x="21702" y="34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530077" y="1458905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5">
                <a:moveTo>
                  <a:pt x="0" y="5118"/>
                </a:moveTo>
                <a:lnTo>
                  <a:pt x="67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548300" y="14488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553419" y="140249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81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560175" y="135530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8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566932" y="133881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569287" y="1296229"/>
            <a:ext cx="4445" cy="28575"/>
          </a:xfrm>
          <a:custGeom>
            <a:avLst/>
            <a:gdLst/>
            <a:ahLst/>
            <a:cxnLst/>
            <a:rect l="l" t="t" r="r" b="b"/>
            <a:pathLst>
              <a:path w="4444" h="28575">
                <a:moveTo>
                  <a:pt x="0" y="28460"/>
                </a:moveTo>
                <a:lnTo>
                  <a:pt x="409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573382" y="12962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819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576658" y="13148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579525" y="133134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3" y="327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587714" y="137823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630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596211" y="142512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600511" y="144119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599" y="322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612796" y="148726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617710" y="1476820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5" h="24130">
                <a:moveTo>
                  <a:pt x="0" y="23853"/>
                </a:moveTo>
                <a:lnTo>
                  <a:pt x="2057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638287" y="147569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126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650879" y="1459416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268"/>
                </a:moveTo>
                <a:lnTo>
                  <a:pt x="900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659888" y="1459416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4" h="19684">
                <a:moveTo>
                  <a:pt x="0" y="0"/>
                </a:moveTo>
                <a:lnTo>
                  <a:pt x="10442" y="1914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677087" y="14911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682718" y="150650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117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690088" y="15537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692647" y="157008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221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700121" y="1617178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5">
                <a:moveTo>
                  <a:pt x="0" y="0"/>
                </a:moveTo>
                <a:lnTo>
                  <a:pt x="3071" y="193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703192" y="1636527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4" h="13335">
                <a:moveTo>
                  <a:pt x="0" y="0"/>
                </a:moveTo>
                <a:lnTo>
                  <a:pt x="4299" y="1310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712099" y="16630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717320" y="1678911"/>
            <a:ext cx="7620" cy="22860"/>
          </a:xfrm>
          <a:custGeom>
            <a:avLst/>
            <a:gdLst/>
            <a:ahLst/>
            <a:cxnLst/>
            <a:rect l="l" t="t" r="r" b="b"/>
            <a:pathLst>
              <a:path w="7619" h="22860">
                <a:moveTo>
                  <a:pt x="0" y="0"/>
                </a:moveTo>
                <a:lnTo>
                  <a:pt x="7574" y="227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724895" y="17016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173" y="89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732983" y="172395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738614" y="1739620"/>
            <a:ext cx="8255" cy="22225"/>
          </a:xfrm>
          <a:custGeom>
            <a:avLst/>
            <a:gdLst/>
            <a:ahLst/>
            <a:cxnLst/>
            <a:rect l="l" t="t" r="r" b="b"/>
            <a:pathLst>
              <a:path w="8255" h="22225">
                <a:moveTo>
                  <a:pt x="0" y="0"/>
                </a:moveTo>
                <a:lnTo>
                  <a:pt x="7883" y="2180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746497" y="175170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726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753561" y="170604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941"/>
                </a:moveTo>
                <a:lnTo>
                  <a:pt x="962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767278" y="16900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774137" y="1647277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39" h="30480">
                <a:moveTo>
                  <a:pt x="0" y="29893"/>
                </a:moveTo>
                <a:lnTo>
                  <a:pt x="14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793076" y="165690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797581" y="16728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111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810583" y="17187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921" y="317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811504" y="1705631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16277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833105" y="170563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740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843342" y="171955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853170" y="1733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638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854808" y="1706347"/>
            <a:ext cx="10160" cy="29209"/>
          </a:xfrm>
          <a:custGeom>
            <a:avLst/>
            <a:gdLst/>
            <a:ahLst/>
            <a:cxnLst/>
            <a:rect l="l" t="t" r="r" b="b"/>
            <a:pathLst>
              <a:path w="10160" h="29210">
                <a:moveTo>
                  <a:pt x="0" y="28972"/>
                </a:moveTo>
                <a:lnTo>
                  <a:pt x="98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869345" y="169048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874669" y="167194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5016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876409" y="1671949"/>
            <a:ext cx="10160" cy="26670"/>
          </a:xfrm>
          <a:custGeom>
            <a:avLst/>
            <a:gdLst/>
            <a:ahLst/>
            <a:cxnLst/>
            <a:rect l="l" t="t" r="r" b="b"/>
            <a:pathLst>
              <a:path w="10160" h="26669">
                <a:moveTo>
                  <a:pt x="0" y="0"/>
                </a:moveTo>
                <a:lnTo>
                  <a:pt x="9622" y="2641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890843" y="1711774"/>
            <a:ext cx="7620" cy="20320"/>
          </a:xfrm>
          <a:custGeom>
            <a:avLst/>
            <a:gdLst/>
            <a:ahLst/>
            <a:cxnLst/>
            <a:rect l="l" t="t" r="r" b="b"/>
            <a:pathLst>
              <a:path w="7619" h="20319">
                <a:moveTo>
                  <a:pt x="0" y="0"/>
                </a:moveTo>
                <a:lnTo>
                  <a:pt x="7268" y="200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898112" y="173183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197" y="112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907326" y="17565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913059" y="1772073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5" h="18414">
                <a:moveTo>
                  <a:pt x="0" y="0"/>
                </a:moveTo>
                <a:lnTo>
                  <a:pt x="6653" y="1781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919713" y="1789886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528" y="133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930769" y="181640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937219" y="183175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4" h="10160">
                <a:moveTo>
                  <a:pt x="0" y="0"/>
                </a:moveTo>
                <a:lnTo>
                  <a:pt x="4095" y="98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941314" y="1820804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5">
                <a:moveTo>
                  <a:pt x="0" y="20782"/>
                </a:moveTo>
                <a:lnTo>
                  <a:pt x="890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955851" y="1791012"/>
            <a:ext cx="7620" cy="17145"/>
          </a:xfrm>
          <a:custGeom>
            <a:avLst/>
            <a:gdLst/>
            <a:ahLst/>
            <a:cxnLst/>
            <a:rect l="l" t="t" r="r" b="b"/>
            <a:pathLst>
              <a:path w="7619" h="17144">
                <a:moveTo>
                  <a:pt x="0" y="1658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963017" y="1781594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417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986153" y="17757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997722" y="1787839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0" y="0"/>
                </a:moveTo>
                <a:lnTo>
                  <a:pt x="8599" y="900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006322" y="1796848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0" y="0"/>
                </a:moveTo>
                <a:lnTo>
                  <a:pt x="12284" y="1689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027103" y="18253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819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027922" y="182633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60" y="-3573"/>
                </a:moveTo>
                <a:lnTo>
                  <a:pt x="460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042972" y="1823568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921"/>
                </a:moveTo>
                <a:lnTo>
                  <a:pt x="665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049625" y="1803195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80" h="20955">
                <a:moveTo>
                  <a:pt x="0" y="20372"/>
                </a:moveTo>
                <a:lnTo>
                  <a:pt x="171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075015" y="1804322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80" h="29210">
                <a:moveTo>
                  <a:pt x="0" y="0"/>
                </a:moveTo>
                <a:lnTo>
                  <a:pt x="17300" y="286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099687" y="182080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108389" y="179858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10135"/>
                </a:moveTo>
                <a:lnTo>
                  <a:pt x="61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114531" y="1798588"/>
            <a:ext cx="10795" cy="19050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0" y="0"/>
                </a:moveTo>
                <a:lnTo>
                  <a:pt x="10237" y="1893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131627" y="183001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143094" y="183923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-3573" y="563"/>
                </a:moveTo>
                <a:lnTo>
                  <a:pt x="18315" y="563"/>
                </a:lnTo>
              </a:path>
            </a:pathLst>
          </a:custGeom>
          <a:ln w="827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157835" y="1826947"/>
            <a:ext cx="13335" cy="13970"/>
          </a:xfrm>
          <a:custGeom>
            <a:avLst/>
            <a:gdLst/>
            <a:ahLst/>
            <a:cxnLst/>
            <a:rect l="l" t="t" r="r" b="b"/>
            <a:pathLst>
              <a:path w="13335" h="13969">
                <a:moveTo>
                  <a:pt x="0" y="13410"/>
                </a:moveTo>
                <a:lnTo>
                  <a:pt x="127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180357" y="1788350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4" h="28575">
                <a:moveTo>
                  <a:pt x="0" y="28153"/>
                </a:moveTo>
                <a:lnTo>
                  <a:pt x="180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205337" y="179213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213117" y="1806881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0" y="0"/>
                </a:moveTo>
                <a:lnTo>
                  <a:pt x="9725" y="184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222843" y="1814251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11057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235128" y="17994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242806" y="17834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0" y="3276"/>
                </a:moveTo>
                <a:lnTo>
                  <a:pt x="16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244443" y="1765521"/>
            <a:ext cx="22225" cy="18415"/>
          </a:xfrm>
          <a:custGeom>
            <a:avLst/>
            <a:gdLst/>
            <a:ahLst/>
            <a:cxnLst/>
            <a:rect l="l" t="t" r="r" b="b"/>
            <a:pathLst>
              <a:path w="22225" h="18414">
                <a:moveTo>
                  <a:pt x="0" y="17915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266045" y="176552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14" y="15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271983" y="1780263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386" y="310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289283" y="182469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294095" y="184066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521" y="3194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307711" y="18863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316924" y="1870559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5" h="13969">
                <a:moveTo>
                  <a:pt x="0" y="13922"/>
                </a:moveTo>
                <a:lnTo>
                  <a:pt x="141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331052" y="1863187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0" y="7371"/>
                </a:moveTo>
                <a:lnTo>
                  <a:pt x="1136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354598" y="1857455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19" h="8889">
                <a:moveTo>
                  <a:pt x="0" y="0"/>
                </a:moveTo>
                <a:lnTo>
                  <a:pt x="19758" y="849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374357" y="186595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598" y="829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393193" y="18841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406604" y="1894003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0" y="0"/>
                </a:moveTo>
                <a:lnTo>
                  <a:pt x="11055" y="73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417660" y="1901374"/>
            <a:ext cx="20320" cy="635"/>
          </a:xfrm>
          <a:custGeom>
            <a:avLst/>
            <a:gdLst/>
            <a:ahLst/>
            <a:cxnLst/>
            <a:rect l="l" t="t" r="r" b="b"/>
            <a:pathLst>
              <a:path w="20319" h="635">
                <a:moveTo>
                  <a:pt x="-3573" y="307"/>
                </a:moveTo>
                <a:lnTo>
                  <a:pt x="23639" y="307"/>
                </a:lnTo>
              </a:path>
            </a:pathLst>
          </a:custGeom>
          <a:ln w="776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450829" y="189564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466391" y="1893286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10" h="3810">
                <a:moveTo>
                  <a:pt x="0" y="0"/>
                </a:moveTo>
                <a:lnTo>
                  <a:pt x="16174" y="34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482565" y="1881001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0" y="15765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493417" y="1838105"/>
            <a:ext cx="11430" cy="29845"/>
          </a:xfrm>
          <a:custGeom>
            <a:avLst/>
            <a:gdLst/>
            <a:ahLst/>
            <a:cxnLst/>
            <a:rect l="l" t="t" r="r" b="b"/>
            <a:pathLst>
              <a:path w="11430" h="29844">
                <a:moveTo>
                  <a:pt x="0" y="29484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504269" y="183779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306"/>
                </a:moveTo>
                <a:lnTo>
                  <a:pt x="18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20137" y="183513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536824" y="1834625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74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547573" y="1814251"/>
            <a:ext cx="10160" cy="20955"/>
          </a:xfrm>
          <a:custGeom>
            <a:avLst/>
            <a:gdLst/>
            <a:ahLst/>
            <a:cxnLst/>
            <a:rect l="l" t="t" r="r" b="b"/>
            <a:pathLst>
              <a:path w="10160" h="20955">
                <a:moveTo>
                  <a:pt x="0" y="20373"/>
                </a:moveTo>
                <a:lnTo>
                  <a:pt x="97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563441" y="17991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570710" y="1756307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39" h="30480">
                <a:moveTo>
                  <a:pt x="0" y="29894"/>
                </a:moveTo>
                <a:lnTo>
                  <a:pt x="14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592003" y="1720168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5" h="24130">
                <a:moveTo>
                  <a:pt x="0" y="23546"/>
                </a:moveTo>
                <a:lnTo>
                  <a:pt x="2047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612478" y="17182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1945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620463" y="170358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628346" y="1680651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442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634079" y="1659357"/>
            <a:ext cx="3175" cy="21590"/>
          </a:xfrm>
          <a:custGeom>
            <a:avLst/>
            <a:gdLst/>
            <a:ahLst/>
            <a:cxnLst/>
            <a:rect l="l" t="t" r="r" b="b"/>
            <a:pathLst>
              <a:path w="3175" h="21589">
                <a:moveTo>
                  <a:pt x="1330" y="-3573"/>
                </a:moveTo>
                <a:lnTo>
                  <a:pt x="1330" y="24867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638481" y="16427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640528" y="159547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6"/>
                </a:moveTo>
                <a:lnTo>
                  <a:pt x="41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646568" y="1548177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09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652506" y="153159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654554" y="1507636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59">
                <a:moveTo>
                  <a:pt x="614" y="-3573"/>
                </a:moveTo>
                <a:lnTo>
                  <a:pt x="614" y="13299"/>
                </a:lnTo>
              </a:path>
            </a:pathLst>
          </a:custGeom>
          <a:ln w="83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655782" y="150763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0"/>
                </a:moveTo>
                <a:lnTo>
                  <a:pt x="3583" y="2334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61516" y="15451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63973" y="1561588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71138" y="1608783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78202" y="16415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80352" y="159434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6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597" y="15777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8747" y="1530568"/>
            <a:ext cx="4445" cy="33020"/>
          </a:xfrm>
          <a:custGeom>
            <a:avLst/>
            <a:gdLst/>
            <a:ahLst/>
            <a:cxnLst/>
            <a:rect l="l" t="t" r="r" b="b"/>
            <a:pathLst>
              <a:path w="4444" h="33019">
                <a:moveTo>
                  <a:pt x="0" y="32965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95094" y="1486137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30201"/>
                </a:moveTo>
                <a:lnTo>
                  <a:pt x="39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9087" y="1486137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614" y="27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703079" y="150272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707071" y="1518999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883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718333" y="15652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725397" y="1552374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0" y="17711"/>
                </a:moveTo>
                <a:lnTo>
                  <a:pt x="1699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742390" y="155237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0"/>
                </a:moveTo>
                <a:lnTo>
                  <a:pt x="3276" y="808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751195" y="157377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0"/>
                </a:moveTo>
                <a:lnTo>
                  <a:pt x="12592" y="308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767473" y="158963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771772" y="154357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247"/>
                </a:moveTo>
                <a:lnTo>
                  <a:pt x="84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783955" y="15274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788766" y="153271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340" y="3173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803508" y="157796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5">
                <a:moveTo>
                  <a:pt x="0" y="0"/>
                </a:moveTo>
                <a:lnTo>
                  <a:pt x="3787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807296" y="1589537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4">
                <a:moveTo>
                  <a:pt x="-3573" y="255"/>
                </a:moveTo>
                <a:lnTo>
                  <a:pt x="24765" y="255"/>
                </a:lnTo>
              </a:path>
            </a:pathLst>
          </a:custGeom>
          <a:ln w="765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832276" y="157438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3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836267" y="152811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32350"/>
                </a:moveTo>
                <a:lnTo>
                  <a:pt x="78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847529" y="151183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852033" y="1467197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869641" y="144723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654"/>
                </a:moveTo>
                <a:lnTo>
                  <a:pt x="26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872303" y="1421537"/>
            <a:ext cx="5715" cy="26034"/>
          </a:xfrm>
          <a:custGeom>
            <a:avLst/>
            <a:gdLst/>
            <a:ahLst/>
            <a:cxnLst/>
            <a:rect l="l" t="t" r="r" b="b"/>
            <a:pathLst>
              <a:path w="5714" h="26034">
                <a:moveTo>
                  <a:pt x="0" y="25696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880186" y="140515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883360" y="135837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60"/>
                </a:moveTo>
                <a:lnTo>
                  <a:pt x="65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892676" y="134209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897385" y="1296843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531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912639" y="127473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0" y="8497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915505" y="1257326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0" y="17403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938539" y="12427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941610" y="119600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950312" y="117962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953384" y="1135908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4">
                <a:moveTo>
                  <a:pt x="0" y="29586"/>
                </a:moveTo>
                <a:lnTo>
                  <a:pt x="54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958810" y="113590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307" y="317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960550" y="115331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845"/>
                </a:lnTo>
              </a:path>
            </a:pathLst>
          </a:custGeom>
          <a:ln w="1032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965156" y="120081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966794" y="121740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743"/>
                </a:lnTo>
              </a:path>
            </a:pathLst>
          </a:custGeom>
          <a:ln w="1032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971401" y="12649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973039" y="128148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977646" y="1328887"/>
            <a:ext cx="3175" cy="29845"/>
          </a:xfrm>
          <a:custGeom>
            <a:avLst/>
            <a:gdLst/>
            <a:ahLst/>
            <a:cxnLst/>
            <a:rect l="l" t="t" r="r" b="b"/>
            <a:pathLst>
              <a:path w="3175" h="29844">
                <a:moveTo>
                  <a:pt x="1433" y="-3573"/>
                </a:moveTo>
                <a:lnTo>
                  <a:pt x="1433" y="33057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980513" y="135837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1023" y="358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985324" y="13757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989727" y="1391848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803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02318" y="143443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06925" y="138867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043"/>
                </a:moveTo>
                <a:lnTo>
                  <a:pt x="91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19927" y="1361238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0" y="13615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23817" y="1342605"/>
            <a:ext cx="4445" cy="19050"/>
          </a:xfrm>
          <a:custGeom>
            <a:avLst/>
            <a:gdLst/>
            <a:ahLst/>
            <a:cxnLst/>
            <a:rect l="l" t="t" r="r" b="b"/>
            <a:pathLst>
              <a:path w="4444" h="19050">
                <a:moveTo>
                  <a:pt x="0" y="18632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1494" y="132632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5282" y="1279951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555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46032" y="12636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48899" y="121678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6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56884" y="116979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64971" y="1153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68042" y="1106833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7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79099" y="10906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82887" y="1052267"/>
            <a:ext cx="6350" cy="24765"/>
          </a:xfrm>
          <a:custGeom>
            <a:avLst/>
            <a:gdLst/>
            <a:ahLst/>
            <a:cxnLst/>
            <a:rect l="l" t="t" r="r" b="b"/>
            <a:pathLst>
              <a:path w="6350" h="24765">
                <a:moveTo>
                  <a:pt x="0" y="24468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88722" y="1044896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370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98754" y="1008757"/>
            <a:ext cx="12065" cy="23495"/>
          </a:xfrm>
          <a:custGeom>
            <a:avLst/>
            <a:gdLst/>
            <a:ahLst/>
            <a:cxnLst/>
            <a:rect l="l" t="t" r="r" b="b"/>
            <a:pathLst>
              <a:path w="12064" h="23494">
                <a:moveTo>
                  <a:pt x="0" y="23341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110425" y="1008757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0"/>
                </a:moveTo>
                <a:lnTo>
                  <a:pt x="1023" y="716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113497" y="1030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115851" y="1046636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709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122506" y="10937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124963" y="111031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605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131616" y="115750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409" y="27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132026" y="1160274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0"/>
                </a:moveTo>
                <a:lnTo>
                  <a:pt x="4095" y="302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138066" y="120460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140318" y="122108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146871" y="126838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149123" y="128486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156596" y="127319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06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166628" y="125681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170212" y="1218935"/>
            <a:ext cx="5715" cy="24130"/>
          </a:xfrm>
          <a:custGeom>
            <a:avLst/>
            <a:gdLst/>
            <a:ahLst/>
            <a:cxnLst/>
            <a:rect l="l" t="t" r="r" b="b"/>
            <a:pathLst>
              <a:path w="5714" h="24130">
                <a:moveTo>
                  <a:pt x="0" y="23956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175330" y="1218935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0"/>
                </a:moveTo>
                <a:lnTo>
                  <a:pt x="3173" y="819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183623" y="124043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189561" y="1256098"/>
            <a:ext cx="7620" cy="19685"/>
          </a:xfrm>
          <a:custGeom>
            <a:avLst/>
            <a:gdLst/>
            <a:ahLst/>
            <a:cxnLst/>
            <a:rect l="l" t="t" r="r" b="b"/>
            <a:pathLst>
              <a:path w="7619" h="19684">
                <a:moveTo>
                  <a:pt x="0" y="0"/>
                </a:moveTo>
                <a:lnTo>
                  <a:pt x="7370" y="192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196931" y="1262752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563" y="-3573"/>
                </a:moveTo>
                <a:lnTo>
                  <a:pt x="563" y="16165"/>
                </a:lnTo>
              </a:path>
            </a:pathLst>
          </a:custGeom>
          <a:ln w="827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199388" y="121525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5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203688" y="119866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205224" y="115126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209626" y="113457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211059" y="108717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215461" y="103967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5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220273" y="105114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222525" y="106772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8" y="330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228667" y="111502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230817" y="1131608"/>
            <a:ext cx="4445" cy="33020"/>
          </a:xfrm>
          <a:custGeom>
            <a:avLst/>
            <a:gdLst/>
            <a:ahLst/>
            <a:cxnLst/>
            <a:rect l="l" t="t" r="r" b="b"/>
            <a:pathLst>
              <a:path w="4444" h="33019">
                <a:moveTo>
                  <a:pt x="0" y="0"/>
                </a:moveTo>
                <a:lnTo>
                  <a:pt x="4402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237062" y="1178701"/>
            <a:ext cx="3175" cy="24130"/>
          </a:xfrm>
          <a:custGeom>
            <a:avLst/>
            <a:gdLst/>
            <a:ahLst/>
            <a:cxnLst/>
            <a:rect l="l" t="t" r="r" b="b"/>
            <a:pathLst>
              <a:path w="3175" h="24130">
                <a:moveTo>
                  <a:pt x="0" y="0"/>
                </a:moveTo>
                <a:lnTo>
                  <a:pt x="3173" y="239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240235" y="1193751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8906"/>
                </a:moveTo>
                <a:lnTo>
                  <a:pt x="21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245661" y="11774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249449" y="113109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19">
                <a:moveTo>
                  <a:pt x="0" y="32453"/>
                </a:moveTo>
                <a:lnTo>
                  <a:pt x="757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260300" y="111481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271562" y="110744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-3573" y="819"/>
                </a:moveTo>
                <a:lnTo>
                  <a:pt x="15551" y="819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283540" y="1107448"/>
            <a:ext cx="8890" cy="19685"/>
          </a:xfrm>
          <a:custGeom>
            <a:avLst/>
            <a:gdLst/>
            <a:ahLst/>
            <a:cxnLst/>
            <a:rect l="l" t="t" r="r" b="b"/>
            <a:pathLst>
              <a:path w="8889" h="19684">
                <a:moveTo>
                  <a:pt x="0" y="0"/>
                </a:moveTo>
                <a:lnTo>
                  <a:pt x="8701" y="193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298179" y="1139901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0"/>
                </a:moveTo>
                <a:lnTo>
                  <a:pt x="7064" y="157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305243" y="1139798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0" y="15868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310669" y="11234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313740" y="107663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59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322238" y="106025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325205" y="1037218"/>
            <a:ext cx="1905" cy="9525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8906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326844" y="1036603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4">
                <a:moveTo>
                  <a:pt x="-3573" y="307"/>
                </a:moveTo>
                <a:lnTo>
                  <a:pt x="25277" y="307"/>
                </a:lnTo>
              </a:path>
            </a:pathLst>
          </a:custGeom>
          <a:ln w="776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348547" y="10366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921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354383" y="105247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567" y="313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061455" y="13594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065378" y="13633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083056" y="13478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086978" y="1351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104759" y="1381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108682" y="13854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126360" y="1281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130283" y="1284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148063" y="13722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151986" y="13761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169664" y="14756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173587" y="14795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191368" y="14495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195290" y="14534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212968" y="1541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216891" y="1545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234672" y="149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238594" y="149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256273" y="14117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260195" y="14156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277976" y="149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281899" y="149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299577" y="1390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303499" y="13947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321178" y="12270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325100" y="1230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342881" y="12462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346804" y="12501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364482" y="11812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368405" y="1185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386185" y="10121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390108" y="10161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407786" y="1104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411709" y="11084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429489" y="14024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433412" y="14063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451090" y="15023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455013" y="15062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472794" y="14988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476716" y="15028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494395" y="14465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498317" y="14504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516098" y="14500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520021" y="14539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537699" y="1433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541621" y="1437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559402" y="1282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563324" y="1286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581003" y="1406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584926" y="14104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602707" y="148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606629" y="149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624307" y="14628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628230" y="14667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645908" y="1445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649831" y="1449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667612" y="14854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671534" y="14893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689212" y="16225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693135" y="16264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10916" y="1687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14838" y="16915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32517" y="1747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36439" y="17513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54220" y="1675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58143" y="16792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5821" y="1631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79744" y="1635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97525" y="1707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801447" y="1711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819125" y="16916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823047" y="16955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840828" y="17213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844751" y="17252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862430" y="1657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866352" y="1661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884133" y="17178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888056" y="17217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05733" y="17759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909656" y="17798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27335" y="18276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931257" y="1831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949038" y="17770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952961" y="17809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970639" y="17602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974561" y="17641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992342" y="17828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996264" y="1786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013943" y="18124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017866" y="18163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035645" y="18095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039569" y="1813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057248" y="17839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061169" y="17879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078950" y="18200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082873" y="18239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100552" y="17846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104474" y="17885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122254" y="1824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126177" y="18285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143856" y="1826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147778" y="1830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165558" y="18037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169481" y="18076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187160" y="17700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191082" y="1773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208863" y="18113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212786" y="1815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230463" y="17694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234387" y="17733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252066" y="17515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255987" y="1755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273768" y="1805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277691" y="18094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295368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299292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317072" y="1856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320995" y="18605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338673" y="18426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342596" y="1846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360377" y="18519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364299" y="1855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381977" y="1872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385900" y="1876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403680" y="18873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407604" y="1891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425282" y="1888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429204" y="18919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446985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450907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468586" y="18827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472509" y="1886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490290" y="18241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494212" y="18280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511890" y="182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515812" y="182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533593" y="182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537516" y="182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555195" y="1775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559117" y="17792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576795" y="1731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580718" y="17350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598498" y="1706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602421" y="1710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620100" y="16666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624022" y="16705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641803" y="14936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645726" y="1497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663403" y="16359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667326" y="1639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685108" y="14721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689029" y="14760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706708" y="15610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710630" y="1564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728411" y="15383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732334" y="15423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750013" y="15912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753935" y="15951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771716" y="15093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775637" y="15132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793316" y="15755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797239" y="1579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15020" y="15760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18942" y="1579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36621" y="148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40544" y="149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58324" y="14332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62246" y="14371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925" y="13246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3847" y="13285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901526" y="1260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905449" y="12646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923230" y="12386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27152" y="12425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944830" y="1121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948752" y="1125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966534" y="1344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970455" y="13483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988134" y="14233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992057" y="14272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9838" y="1347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13760" y="13511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1439" y="12555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5360" y="1259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53141" y="1129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57064" y="1133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74743" y="1038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78665" y="1042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96446" y="994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100369" y="998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118046" y="11462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121969" y="11502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139750" y="1304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143672" y="1308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161351" y="12049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165274" y="12088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182951" y="1261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186875" y="1265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204655" y="10243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208577" y="1028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226256" y="1188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230178" y="1192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247959" y="10963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251882" y="11002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269560" y="1093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273483" y="1097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291263" y="1141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295186" y="1145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312864" y="10232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316787" y="10271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334568" y="10226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338490" y="10265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356168" y="10812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360092" y="1085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136234" y="1866566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-3573" y="255"/>
                </a:moveTo>
                <a:lnTo>
                  <a:pt x="25174" y="255"/>
                </a:lnTo>
              </a:path>
            </a:pathLst>
          </a:custGeom>
          <a:ln w="765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157835" y="1866156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-3573" y="204"/>
                </a:moveTo>
                <a:lnTo>
                  <a:pt x="15347" y="204"/>
                </a:lnTo>
              </a:path>
            </a:pathLst>
          </a:custGeom>
          <a:ln w="755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183838" y="186513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07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200320" y="186308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9" y="-3573"/>
                </a:moveTo>
                <a:lnTo>
                  <a:pt x="409" y="3676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201140" y="1860117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0" y="2968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222843" y="185151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8599"/>
                </a:moveTo>
                <a:lnTo>
                  <a:pt x="624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237585" y="18380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4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249152" y="1821828"/>
            <a:ext cx="17145" cy="6985"/>
          </a:xfrm>
          <a:custGeom>
            <a:avLst/>
            <a:gdLst/>
            <a:ahLst/>
            <a:cxnLst/>
            <a:rect l="l" t="t" r="r" b="b"/>
            <a:pathLst>
              <a:path w="17144" h="6985">
                <a:moveTo>
                  <a:pt x="0" y="6859"/>
                </a:moveTo>
                <a:lnTo>
                  <a:pt x="168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266045" y="1821828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0" y="0"/>
                </a:moveTo>
                <a:lnTo>
                  <a:pt x="6756" y="1351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279148" y="1848138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0" y="0"/>
                </a:moveTo>
                <a:lnTo>
                  <a:pt x="8599" y="1719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287748" y="1865337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756" y="1238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301364" y="189021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309348" y="1900760"/>
            <a:ext cx="22225" cy="4445"/>
          </a:xfrm>
          <a:custGeom>
            <a:avLst/>
            <a:gdLst/>
            <a:ahLst/>
            <a:cxnLst/>
            <a:rect l="l" t="t" r="r" b="b"/>
            <a:pathLst>
              <a:path w="22225" h="4444">
                <a:moveTo>
                  <a:pt x="0" y="4095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331052" y="1900760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-3573" y="153"/>
                </a:moveTo>
                <a:lnTo>
                  <a:pt x="14834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355929" y="19037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047" y="13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369647" y="191324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4709" y="327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374357" y="1916525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0"/>
                </a:moveTo>
                <a:lnTo>
                  <a:pt x="21600" y="870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395957" y="192522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09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413463" y="193167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197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417660" y="1933316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2"/>
                </a:moveTo>
                <a:lnTo>
                  <a:pt x="25175" y="562"/>
                </a:lnTo>
              </a:path>
            </a:pathLst>
          </a:custGeom>
          <a:ln w="8272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439262" y="193352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920"/>
                </a:moveTo>
                <a:lnTo>
                  <a:pt x="716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460555" y="1931575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460965" y="19305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023"/>
                </a:moveTo>
                <a:lnTo>
                  <a:pt x="17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474785" y="1918266"/>
            <a:ext cx="8255" cy="5080"/>
          </a:xfrm>
          <a:custGeom>
            <a:avLst/>
            <a:gdLst/>
            <a:ahLst/>
            <a:cxnLst/>
            <a:rect l="l" t="t" r="r" b="b"/>
            <a:pathLst>
              <a:path w="8255" h="5080">
                <a:moveTo>
                  <a:pt x="0" y="4811"/>
                </a:moveTo>
                <a:lnTo>
                  <a:pt x="77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482565" y="1896767"/>
            <a:ext cx="11430" cy="21590"/>
          </a:xfrm>
          <a:custGeom>
            <a:avLst/>
            <a:gdLst/>
            <a:ahLst/>
            <a:cxnLst/>
            <a:rect l="l" t="t" r="r" b="b"/>
            <a:pathLst>
              <a:path w="11430" h="21589">
                <a:moveTo>
                  <a:pt x="0" y="21498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500277" y="18819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8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512151" y="187055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69" h="3810">
                <a:moveTo>
                  <a:pt x="0" y="3685"/>
                </a:moveTo>
                <a:lnTo>
                  <a:pt x="137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525870" y="1870559"/>
            <a:ext cx="19050" cy="4445"/>
          </a:xfrm>
          <a:custGeom>
            <a:avLst/>
            <a:gdLst/>
            <a:ahLst/>
            <a:cxnLst/>
            <a:rect l="l" t="t" r="r" b="b"/>
            <a:pathLst>
              <a:path w="19050" h="4444">
                <a:moveTo>
                  <a:pt x="0" y="0"/>
                </a:moveTo>
                <a:lnTo>
                  <a:pt x="18631" y="409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551668" y="1833908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1019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569174" y="181855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577261" y="1781696"/>
            <a:ext cx="13970" cy="24765"/>
          </a:xfrm>
          <a:custGeom>
            <a:avLst/>
            <a:gdLst/>
            <a:ahLst/>
            <a:cxnLst/>
            <a:rect l="l" t="t" r="r" b="b"/>
            <a:pathLst>
              <a:path w="13969" h="24764">
                <a:moveTo>
                  <a:pt x="0" y="24365"/>
                </a:moveTo>
                <a:lnTo>
                  <a:pt x="1351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590775" y="177770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3992"/>
                </a:moveTo>
                <a:lnTo>
                  <a:pt x="36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604288" y="1765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39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614730" y="1725389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10" h="29210">
                <a:moveTo>
                  <a:pt x="0" y="29075"/>
                </a:moveTo>
                <a:lnTo>
                  <a:pt x="163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635206" y="1678911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81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641961" y="166242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644316" y="161533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651175" y="159875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653530" y="1569164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1126" y="-3573"/>
                </a:moveTo>
                <a:lnTo>
                  <a:pt x="1126" y="19032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655782" y="1569164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0" y="0"/>
                </a:moveTo>
                <a:lnTo>
                  <a:pt x="2559" y="175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660287" y="160079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811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667044" y="16478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669501" y="1664373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708" y="3306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676154" y="171156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678509" y="167798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684959" y="163079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4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691306" y="16142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693559" y="1567116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6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701339" y="156537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707071" y="1581039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466" y="3132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727854" y="1621581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0" y="0"/>
                </a:moveTo>
                <a:lnTo>
                  <a:pt x="14536" y="62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742390" y="162782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10">
                <a:moveTo>
                  <a:pt x="0" y="0"/>
                </a:moveTo>
                <a:lnTo>
                  <a:pt x="6449" y="162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754061" y="16574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760204" y="167287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0"/>
                </a:moveTo>
                <a:lnTo>
                  <a:pt x="3787" y="95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763992" y="1660074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0" y="22317"/>
                </a:moveTo>
                <a:lnTo>
                  <a:pt x="624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774024" y="16440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778529" y="1604585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5">
                <a:moveTo>
                  <a:pt x="0" y="2559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785695" y="16045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0" y="0"/>
                </a:moveTo>
                <a:lnTo>
                  <a:pt x="4197" y="53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98697" y="162106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98" y="108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807296" y="163192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>
                <a:moveTo>
                  <a:pt x="0" y="0"/>
                </a:moveTo>
                <a:lnTo>
                  <a:pt x="195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834527" y="16190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842205" y="1590048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0" y="16277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850600" y="1575510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0" y="14538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58074" y="15594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62271" y="15133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146"/>
                </a:moveTo>
                <a:lnTo>
                  <a:pt x="849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74658" y="146740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887557" y="145143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892164" y="143157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6142"/>
                </a:moveTo>
                <a:lnTo>
                  <a:pt x="17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893905" y="1405976"/>
            <a:ext cx="8890" cy="26034"/>
          </a:xfrm>
          <a:custGeom>
            <a:avLst/>
            <a:gdLst/>
            <a:ahLst/>
            <a:cxnLst/>
            <a:rect l="l" t="t" r="r" b="b"/>
            <a:pathLst>
              <a:path w="8889" h="26034">
                <a:moveTo>
                  <a:pt x="0" y="25593"/>
                </a:moveTo>
                <a:lnTo>
                  <a:pt x="849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07008" y="139021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912332" y="136707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520"/>
                </a:moveTo>
                <a:lnTo>
                  <a:pt x="31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915505" y="1345165"/>
            <a:ext cx="8255" cy="22225"/>
          </a:xfrm>
          <a:custGeom>
            <a:avLst/>
            <a:gdLst/>
            <a:ahLst/>
            <a:cxnLst/>
            <a:rect l="l" t="t" r="r" b="b"/>
            <a:pathLst>
              <a:path w="8255" h="22225">
                <a:moveTo>
                  <a:pt x="0" y="21908"/>
                </a:moveTo>
                <a:lnTo>
                  <a:pt x="79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928405" y="1307797"/>
            <a:ext cx="8890" cy="24130"/>
          </a:xfrm>
          <a:custGeom>
            <a:avLst/>
            <a:gdLst/>
            <a:ahLst/>
            <a:cxnLst/>
            <a:rect l="l" t="t" r="r" b="b"/>
            <a:pathLst>
              <a:path w="8889" h="24130">
                <a:moveTo>
                  <a:pt x="0" y="23956"/>
                </a:moveTo>
                <a:lnTo>
                  <a:pt x="880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937208" y="1300222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7575"/>
                </a:moveTo>
                <a:lnTo>
                  <a:pt x="214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943248" y="12842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947753" y="123838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959629" y="12378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961472" y="125446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4" y="-3573"/>
                </a:moveTo>
                <a:lnTo>
                  <a:pt x="1944" y="36641"/>
                </a:lnTo>
              </a:path>
            </a:pathLst>
          </a:custGeom>
          <a:ln w="11036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966999" y="1301757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972527" y="134905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974472" y="136564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979898" y="141304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983686" y="142921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213" y="3204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996791" y="1475080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0"/>
                </a:moveTo>
                <a:lnTo>
                  <a:pt x="5322" y="1863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02113" y="1481632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12080"/>
                </a:moveTo>
                <a:lnTo>
                  <a:pt x="70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16344" y="14671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24124" y="142184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6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109" y="140536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4873" y="135847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760"/>
                </a:moveTo>
                <a:lnTo>
                  <a:pt x="56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42858" y="1329296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40">
                <a:moveTo>
                  <a:pt x="0" y="15049"/>
                </a:moveTo>
                <a:lnTo>
                  <a:pt x="255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45418" y="1311381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5">
                <a:moveTo>
                  <a:pt x="0" y="17915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50434" y="12948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53096" y="124780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60467" y="123142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63128" y="1192215"/>
            <a:ext cx="4445" cy="25400"/>
          </a:xfrm>
          <a:custGeom>
            <a:avLst/>
            <a:gdLst/>
            <a:ahLst/>
            <a:cxnLst/>
            <a:rect l="l" t="t" r="r" b="b"/>
            <a:pathLst>
              <a:path w="4444" h="25400">
                <a:moveTo>
                  <a:pt x="0" y="25082"/>
                </a:moveTo>
                <a:lnTo>
                  <a:pt x="39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67121" y="118525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0" y="6961"/>
                </a:moveTo>
                <a:lnTo>
                  <a:pt x="389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78075" y="1153926"/>
            <a:ext cx="10795" cy="19050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0" y="18939"/>
                </a:moveTo>
                <a:lnTo>
                  <a:pt x="106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88722" y="114358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1034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100495" y="11287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108173" y="111154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402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110425" y="1111543"/>
            <a:ext cx="4445" cy="28575"/>
          </a:xfrm>
          <a:custGeom>
            <a:avLst/>
            <a:gdLst/>
            <a:ahLst/>
            <a:cxnLst/>
            <a:rect l="l" t="t" r="r" b="b"/>
            <a:pathLst>
              <a:path w="4444" h="28575">
                <a:moveTo>
                  <a:pt x="0" y="0"/>
                </a:moveTo>
                <a:lnTo>
                  <a:pt x="4095" y="280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116465" y="11538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118820" y="1170306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811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125577" y="121740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810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132333" y="126459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134585" y="128118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141137" y="13283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143287" y="1344960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606" y="3296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149840" y="1392053"/>
            <a:ext cx="4445" cy="29209"/>
          </a:xfrm>
          <a:custGeom>
            <a:avLst/>
            <a:gdLst/>
            <a:ahLst/>
            <a:cxnLst/>
            <a:rect l="l" t="t" r="r" b="b"/>
            <a:pathLst>
              <a:path w="4444" h="29209">
                <a:moveTo>
                  <a:pt x="0" y="0"/>
                </a:moveTo>
                <a:lnTo>
                  <a:pt x="3890" y="2897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153730" y="141693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4094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157723" y="140065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161305" y="135417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171543" y="133789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175228" y="13234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409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175330" y="1323461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0"/>
                </a:moveTo>
                <a:lnTo>
                  <a:pt x="21600" y="116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196931" y="1326942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0" y="8190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199593" y="1279542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205121" y="126295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207066" y="1215659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212595" y="11990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214540" y="115177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220273" y="116201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226517" y="1209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228769" y="122579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235117" y="127309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237369" y="1289677"/>
            <a:ext cx="3175" cy="22225"/>
          </a:xfrm>
          <a:custGeom>
            <a:avLst/>
            <a:gdLst/>
            <a:ahLst/>
            <a:cxnLst/>
            <a:rect l="l" t="t" r="r" b="b"/>
            <a:pathLst>
              <a:path w="3175" h="22225">
                <a:moveTo>
                  <a:pt x="1433" y="-3573"/>
                </a:moveTo>
                <a:lnTo>
                  <a:pt x="1433" y="25174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240235" y="130011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1158"/>
                </a:moveTo>
                <a:lnTo>
                  <a:pt x="27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246378" y="1253845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4" h="32384">
                <a:moveTo>
                  <a:pt x="0" y="32350"/>
                </a:moveTo>
                <a:lnTo>
                  <a:pt x="80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257844" y="123767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261938" y="1223644"/>
            <a:ext cx="0" cy="635"/>
          </a:xfrm>
          <a:custGeom>
            <a:avLst/>
            <a:gdLst/>
            <a:ahLst/>
            <a:cxnLst/>
            <a:rect l="l" t="t" r="r" b="b"/>
            <a:pathLst>
              <a:path h="634">
                <a:moveTo>
                  <a:pt x="-3573" y="102"/>
                </a:moveTo>
                <a:lnTo>
                  <a:pt x="3573" y="10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261938" y="1221904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870"/>
                </a:moveTo>
                <a:lnTo>
                  <a:pt x="25175" y="870"/>
                </a:lnTo>
              </a:path>
            </a:pathLst>
          </a:custGeom>
          <a:ln w="888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283540" y="1221904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0"/>
                </a:moveTo>
                <a:lnTo>
                  <a:pt x="4606" y="106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293879" y="12456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300534" y="1261012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0" y="0"/>
                </a:moveTo>
                <a:lnTo>
                  <a:pt x="4709" y="108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305243" y="125077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90">
                <a:moveTo>
                  <a:pt x="0" y="2108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311590" y="120388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8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319985" y="11875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322954" y="1151572"/>
            <a:ext cx="4445" cy="22225"/>
          </a:xfrm>
          <a:custGeom>
            <a:avLst/>
            <a:gdLst/>
            <a:ahLst/>
            <a:cxnLst/>
            <a:rect l="l" t="t" r="r" b="b"/>
            <a:pathLst>
              <a:path w="4445" h="22225">
                <a:moveTo>
                  <a:pt x="0" y="21908"/>
                </a:moveTo>
                <a:lnTo>
                  <a:pt x="388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326844" y="1151572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4">
                <a:moveTo>
                  <a:pt x="-3573" y="153"/>
                </a:moveTo>
                <a:lnTo>
                  <a:pt x="14732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349878" y="11556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355919" y="1171330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4" h="31115">
                <a:moveTo>
                  <a:pt x="0" y="0"/>
                </a:moveTo>
                <a:lnTo>
                  <a:pt x="11874" y="310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22254" y="18530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126177" y="18570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143856" y="18525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147778" y="1856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165558" y="18519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169481" y="1855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187160" y="18491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191082" y="18530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208863" y="1846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212786" y="1850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230463" y="18165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234387" y="18204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252066" y="1807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255987" y="1811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273768" y="18513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277691" y="18552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295368" y="1890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299292" y="1894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17072" y="188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20995" y="1890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38673" y="18873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42596" y="1891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360377" y="19025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364299" y="19064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381977" y="19112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385900" y="19151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403680" y="19193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407604" y="19232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425282" y="19204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429204" y="19243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446985" y="19175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450907" y="1921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468586" y="1904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472509" y="1908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490290" y="1862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494212" y="18663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511890" y="1856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515812" y="18605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533593" y="1861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537516" y="1865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555195" y="18067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559117" y="1810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576795" y="17677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580718" y="17716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598498" y="17444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2421" y="1748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20100" y="1706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24022" y="1710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41803" y="15551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45726" y="15591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7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7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63403" y="17055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67326" y="17094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85108" y="15453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89029" y="15492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706708" y="16045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710630" y="16084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728411" y="16138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732334" y="16177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750013" y="16684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753935" y="1672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771716" y="1590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775637" y="1594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793316" y="16179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797239" y="1621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815020" y="16179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818942" y="1621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836621" y="15760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840544" y="1579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858324" y="14936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862246" y="1497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879925" y="14175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883847" y="14215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901526" y="13530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905449" y="13570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23230" y="1293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27152" y="1297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944830" y="12171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948752" y="12210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966534" y="14041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970455" y="14081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988134" y="14797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992057" y="1483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09838" y="14425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13760" y="14464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1439" y="13153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5360" y="1319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53141" y="11782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57064" y="11821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74743" y="11399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78665" y="11438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96446" y="10975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100369" y="11014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118046" y="1247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121969" y="1251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139750" y="1407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143672" y="1410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161351" y="1309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165274" y="13134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182951" y="1321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186875" y="1325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204655" y="1135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208577" y="1139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226256" y="1297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230178" y="1301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247959" y="12096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251882" y="12135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269560" y="12079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273483" y="1211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291263" y="1257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295186" y="12618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312864" y="1137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316787" y="11415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334568" y="11382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338490" y="1142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356168" y="11945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360092" y="11984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94008" y="1128025"/>
            <a:ext cx="32384" cy="8255"/>
          </a:xfrm>
          <a:custGeom>
            <a:avLst/>
            <a:gdLst/>
            <a:ahLst/>
            <a:cxnLst/>
            <a:rect l="l" t="t" r="r" b="b"/>
            <a:pathLst>
              <a:path w="32384" h="8255">
                <a:moveTo>
                  <a:pt x="0" y="7883"/>
                </a:moveTo>
                <a:lnTo>
                  <a:pt x="3235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40281" y="1116866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7883"/>
                </a:moveTo>
                <a:lnTo>
                  <a:pt x="324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86554" y="1105707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7780"/>
                </a:moveTo>
                <a:lnTo>
                  <a:pt x="324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932828" y="109454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7780"/>
                </a:moveTo>
                <a:lnTo>
                  <a:pt x="324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979203" y="1083594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19">
                <a:moveTo>
                  <a:pt x="0" y="7575"/>
                </a:moveTo>
                <a:lnTo>
                  <a:pt x="312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010427" y="108359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614" y="10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018412" y="1096800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042777" y="1137751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0"/>
                </a:moveTo>
                <a:lnTo>
                  <a:pt x="17198" y="285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067245" y="1178599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091712" y="1219447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116179" y="126029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2559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118739" y="1236749"/>
            <a:ext cx="3810" cy="28575"/>
          </a:xfrm>
          <a:custGeom>
            <a:avLst/>
            <a:gdLst/>
            <a:ahLst/>
            <a:cxnLst/>
            <a:rect l="l" t="t" r="r" b="b"/>
            <a:pathLst>
              <a:path w="3809" h="28575">
                <a:moveTo>
                  <a:pt x="0" y="28051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124165" y="118945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1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130205" y="114215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1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136245" y="1095879"/>
            <a:ext cx="4445" cy="32384"/>
          </a:xfrm>
          <a:custGeom>
            <a:avLst/>
            <a:gdLst/>
            <a:ahLst/>
            <a:cxnLst/>
            <a:rect l="l" t="t" r="r" b="b"/>
            <a:pathLst>
              <a:path w="4444" h="32384">
                <a:moveTo>
                  <a:pt x="0" y="32146"/>
                </a:moveTo>
                <a:lnTo>
                  <a:pt x="40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140340" y="109587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6" y="6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151601" y="1106117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0" y="0"/>
                </a:moveTo>
                <a:lnTo>
                  <a:pt x="10442" y="94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62043" y="1115535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0"/>
                </a:moveTo>
                <a:lnTo>
                  <a:pt x="2764" y="191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66752" y="114870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70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173509" y="119590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606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180163" y="1243096"/>
            <a:ext cx="3810" cy="24765"/>
          </a:xfrm>
          <a:custGeom>
            <a:avLst/>
            <a:gdLst/>
            <a:ahLst/>
            <a:cxnLst/>
            <a:rect l="l" t="t" r="r" b="b"/>
            <a:pathLst>
              <a:path w="3809" h="24765">
                <a:moveTo>
                  <a:pt x="0" y="0"/>
                </a:moveTo>
                <a:lnTo>
                  <a:pt x="3480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183644" y="1260090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0" y="7678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193267" y="1221904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0" y="25286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205347" y="122190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842" y="49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212206" y="1240229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875" y="311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229098" y="128466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261" y="3142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45171" y="1329501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59">
                <a:moveTo>
                  <a:pt x="0" y="0"/>
                </a:moveTo>
                <a:lnTo>
                  <a:pt x="3480" y="97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248651" y="1316602"/>
            <a:ext cx="5080" cy="22860"/>
          </a:xfrm>
          <a:custGeom>
            <a:avLst/>
            <a:gdLst/>
            <a:ahLst/>
            <a:cxnLst/>
            <a:rect l="l" t="t" r="r" b="b"/>
            <a:pathLst>
              <a:path w="5080" h="22859">
                <a:moveTo>
                  <a:pt x="0" y="22625"/>
                </a:moveTo>
                <a:lnTo>
                  <a:pt x="45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255920" y="1269918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658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265236" y="1230606"/>
            <a:ext cx="5080" cy="25400"/>
          </a:xfrm>
          <a:custGeom>
            <a:avLst/>
            <a:gdLst/>
            <a:ahLst/>
            <a:cxnLst/>
            <a:rect l="l" t="t" r="r" b="b"/>
            <a:pathLst>
              <a:path w="5080" h="25400">
                <a:moveTo>
                  <a:pt x="0" y="25286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270252" y="1223133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747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273631" y="117604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81104" y="1128947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288577" y="109352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90">
                <a:moveTo>
                  <a:pt x="0" y="21396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291956" y="1093525"/>
            <a:ext cx="2540" cy="12065"/>
          </a:xfrm>
          <a:custGeom>
            <a:avLst/>
            <a:gdLst/>
            <a:ahLst/>
            <a:cxnLst/>
            <a:rect l="l" t="t" r="r" b="b"/>
            <a:pathLst>
              <a:path w="2540" h="12065">
                <a:moveTo>
                  <a:pt x="0" y="0"/>
                </a:moveTo>
                <a:lnTo>
                  <a:pt x="2354" y="114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297177" y="111891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306697" y="1165597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319187" y="1211257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0"/>
                </a:moveTo>
                <a:lnTo>
                  <a:pt x="14025" y="3020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341300" y="1253231"/>
            <a:ext cx="15875" cy="19685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0" y="0"/>
                </a:moveTo>
                <a:lnTo>
                  <a:pt x="15560" y="191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356861" y="1264492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0" y="7882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365767" y="1221904"/>
            <a:ext cx="12700" cy="29845"/>
          </a:xfrm>
          <a:custGeom>
            <a:avLst/>
            <a:gdLst/>
            <a:ahLst/>
            <a:cxnLst/>
            <a:rect l="l" t="t" r="r" b="b"/>
            <a:pathLst>
              <a:path w="12700" h="29844">
                <a:moveTo>
                  <a:pt x="0" y="29484"/>
                </a:moveTo>
                <a:lnTo>
                  <a:pt x="126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378462" y="122149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40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393101" y="1214328"/>
            <a:ext cx="7620" cy="2540"/>
          </a:xfrm>
          <a:custGeom>
            <a:avLst/>
            <a:gdLst/>
            <a:ahLst/>
            <a:cxnLst/>
            <a:rect l="l" t="t" r="r" b="b"/>
            <a:pathLst>
              <a:path w="7619" h="2540">
                <a:moveTo>
                  <a:pt x="0" y="2456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400165" y="1214328"/>
            <a:ext cx="6985" cy="25400"/>
          </a:xfrm>
          <a:custGeom>
            <a:avLst/>
            <a:gdLst/>
            <a:ahLst/>
            <a:cxnLst/>
            <a:rect l="l" t="t" r="r" b="b"/>
            <a:pathLst>
              <a:path w="6984" h="25400">
                <a:moveTo>
                  <a:pt x="0" y="0"/>
                </a:moveTo>
                <a:lnTo>
                  <a:pt x="6654" y="2508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410402" y="1253231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497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422073" y="129930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4" y="-3573"/>
                </a:moveTo>
                <a:lnTo>
                  <a:pt x="1944" y="36743"/>
                </a:lnTo>
              </a:path>
            </a:pathLst>
          </a:custGeom>
          <a:ln w="1103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427703" y="134659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433231" y="139399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438760" y="144119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446438" y="148787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922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466913" y="1501800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365"/>
                </a:moveTo>
                <a:lnTo>
                  <a:pt x="198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486774" y="150006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740"/>
                </a:moveTo>
                <a:lnTo>
                  <a:pt x="7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492813" y="145593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513493" y="1451841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0" y="0"/>
                </a:moveTo>
                <a:lnTo>
                  <a:pt x="16584" y="110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530077" y="145040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12489"/>
                </a:moveTo>
                <a:lnTo>
                  <a:pt x="4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540110" y="1407717"/>
            <a:ext cx="12065" cy="29845"/>
          </a:xfrm>
          <a:custGeom>
            <a:avLst/>
            <a:gdLst/>
            <a:ahLst/>
            <a:cxnLst/>
            <a:rect l="l" t="t" r="r" b="b"/>
            <a:pathLst>
              <a:path w="12065" h="29844">
                <a:moveTo>
                  <a:pt x="0" y="29381"/>
                </a:moveTo>
                <a:lnTo>
                  <a:pt x="115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551679" y="140771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511" y="17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555978" y="142317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9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568877" y="14689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0"/>
                </a:moveTo>
                <a:lnTo>
                  <a:pt x="4504" y="160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573382" y="1477435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7575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596825" y="148030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213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610032" y="1526063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0"/>
                </a:moveTo>
                <a:lnTo>
                  <a:pt x="6654" y="233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616686" y="1543774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0" y="5630"/>
                </a:moveTo>
                <a:lnTo>
                  <a:pt x="72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635113" y="15326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2457"/>
                </a:moveTo>
                <a:lnTo>
                  <a:pt x="31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638287" y="151193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5" h="20955">
                <a:moveTo>
                  <a:pt x="0" y="20679"/>
                </a:moveTo>
                <a:lnTo>
                  <a:pt x="208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670228" y="1519409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0" y="0"/>
                </a:moveTo>
                <a:lnTo>
                  <a:pt x="11363" y="91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681591" y="1528520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4" h="18415">
                <a:moveTo>
                  <a:pt x="0" y="0"/>
                </a:moveTo>
                <a:lnTo>
                  <a:pt x="5220" y="180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690907" y="15601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316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703602" y="160601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708823" y="165331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714044" y="170071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719264" y="174801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724486" y="1795312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409" y="38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724895" y="1799202"/>
            <a:ext cx="6985" cy="29209"/>
          </a:xfrm>
          <a:custGeom>
            <a:avLst/>
            <a:gdLst/>
            <a:ahLst/>
            <a:cxnLst/>
            <a:rect l="l" t="t" r="r" b="b"/>
            <a:pathLst>
              <a:path w="6985" h="29210">
                <a:moveTo>
                  <a:pt x="0" y="0"/>
                </a:moveTo>
                <a:lnTo>
                  <a:pt x="6552" y="287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734621" y="184189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473" y="3255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745268" y="1888372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4">
                <a:moveTo>
                  <a:pt x="0" y="0"/>
                </a:moveTo>
                <a:lnTo>
                  <a:pt x="1228" y="54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746497" y="1893798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5" h="27305">
                <a:moveTo>
                  <a:pt x="0" y="0"/>
                </a:moveTo>
                <a:lnTo>
                  <a:pt x="6961" y="268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757143" y="1934441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394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769019" y="194068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779052" y="1894105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789186" y="1877521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661"/>
                </a:moveTo>
                <a:lnTo>
                  <a:pt x="6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789800" y="1855715"/>
            <a:ext cx="21590" cy="22225"/>
          </a:xfrm>
          <a:custGeom>
            <a:avLst/>
            <a:gdLst/>
            <a:ahLst/>
            <a:cxnLst/>
            <a:rect l="l" t="t" r="r" b="b"/>
            <a:pathLst>
              <a:path w="21589" h="22225">
                <a:moveTo>
                  <a:pt x="0" y="21806"/>
                </a:moveTo>
                <a:lnTo>
                  <a:pt x="214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816724" y="186851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490" y="309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836381" y="1893798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2899"/>
                </a:moveTo>
                <a:lnTo>
                  <a:pt x="184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854808" y="1891034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276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877535" y="1855407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0"/>
                </a:moveTo>
                <a:lnTo>
                  <a:pt x="1433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897907" y="18420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09"/>
                </a:moveTo>
                <a:lnTo>
                  <a:pt x="2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898112" y="1816811"/>
            <a:ext cx="21590" cy="25400"/>
          </a:xfrm>
          <a:custGeom>
            <a:avLst/>
            <a:gdLst/>
            <a:ahLst/>
            <a:cxnLst/>
            <a:rect l="l" t="t" r="r" b="b"/>
            <a:pathLst>
              <a:path w="21589" h="25400">
                <a:moveTo>
                  <a:pt x="0" y="25286"/>
                </a:moveTo>
                <a:lnTo>
                  <a:pt x="209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931793" y="1821520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0"/>
                </a:moveTo>
                <a:lnTo>
                  <a:pt x="9521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941314" y="1809236"/>
            <a:ext cx="15875" cy="17145"/>
          </a:xfrm>
          <a:custGeom>
            <a:avLst/>
            <a:gdLst/>
            <a:ahLst/>
            <a:cxnLst/>
            <a:rect l="l" t="t" r="r" b="b"/>
            <a:pathLst>
              <a:path w="15875" h="17144">
                <a:moveTo>
                  <a:pt x="0" y="16686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967727" y="1790500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0" y="9521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984618" y="1790500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528" y="1279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995879" y="1816299"/>
            <a:ext cx="10795" cy="24130"/>
          </a:xfrm>
          <a:custGeom>
            <a:avLst/>
            <a:gdLst/>
            <a:ahLst/>
            <a:cxnLst/>
            <a:rect l="l" t="t" r="r" b="b"/>
            <a:pathLst>
              <a:path w="10794" h="24130">
                <a:moveTo>
                  <a:pt x="0" y="0"/>
                </a:moveTo>
                <a:lnTo>
                  <a:pt x="10442" y="2405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006322" y="183390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4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015536" y="1795107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5">
                <a:moveTo>
                  <a:pt x="0" y="25901"/>
                </a:moveTo>
                <a:lnTo>
                  <a:pt x="123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027922" y="1795107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921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31710" y="181353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756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41334" y="186021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755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050956" y="186093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060273" y="181414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6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069487" y="179162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0" y="8599"/>
                </a:moveTo>
                <a:lnTo>
                  <a:pt x="17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071227" y="1782925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8701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092930" y="178292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14" y="-3573"/>
                </a:moveTo>
                <a:lnTo>
                  <a:pt x="614" y="3676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108491" y="1783335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6039" y="1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114531" y="1783437"/>
            <a:ext cx="11430" cy="25400"/>
          </a:xfrm>
          <a:custGeom>
            <a:avLst/>
            <a:gdLst/>
            <a:ahLst/>
            <a:cxnLst/>
            <a:rect l="l" t="t" r="r" b="b"/>
            <a:pathLst>
              <a:path w="11430" h="25400">
                <a:moveTo>
                  <a:pt x="0" y="0"/>
                </a:moveTo>
                <a:lnTo>
                  <a:pt x="11056" y="249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131423" y="1821418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0"/>
                </a:moveTo>
                <a:lnTo>
                  <a:pt x="4811" y="108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136234" y="1832270"/>
            <a:ext cx="10160" cy="19685"/>
          </a:xfrm>
          <a:custGeom>
            <a:avLst/>
            <a:gdLst/>
            <a:ahLst/>
            <a:cxnLst/>
            <a:rect l="l" t="t" r="r" b="b"/>
            <a:pathLst>
              <a:path w="10160" h="19685">
                <a:moveTo>
                  <a:pt x="0" y="0"/>
                </a:moveTo>
                <a:lnTo>
                  <a:pt x="9622" y="192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152204" y="1864211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0" y="0"/>
                </a:moveTo>
                <a:lnTo>
                  <a:pt x="5630" y="110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157835" y="1875268"/>
            <a:ext cx="20955" cy="2540"/>
          </a:xfrm>
          <a:custGeom>
            <a:avLst/>
            <a:gdLst/>
            <a:ahLst/>
            <a:cxnLst/>
            <a:rect l="l" t="t" r="r" b="b"/>
            <a:pathLst>
              <a:path w="20955" h="2539">
                <a:moveTo>
                  <a:pt x="-3573" y="1074"/>
                </a:moveTo>
                <a:lnTo>
                  <a:pt x="24457" y="1074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189878" y="1859605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0" y="9315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201140" y="1859605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0"/>
                </a:moveTo>
                <a:lnTo>
                  <a:pt x="17710" y="61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231544" y="1872197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0" y="0"/>
                </a:moveTo>
                <a:lnTo>
                  <a:pt x="12898" y="76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244443" y="1879875"/>
            <a:ext cx="18415" cy="1905"/>
          </a:xfrm>
          <a:custGeom>
            <a:avLst/>
            <a:gdLst/>
            <a:ahLst/>
            <a:cxnLst/>
            <a:rect l="l" t="t" r="r" b="b"/>
            <a:pathLst>
              <a:path w="18414" h="1905">
                <a:moveTo>
                  <a:pt x="-3573" y="767"/>
                </a:moveTo>
                <a:lnTo>
                  <a:pt x="21899" y="767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276487" y="1874654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10">
                <a:moveTo>
                  <a:pt x="0" y="3685"/>
                </a:moveTo>
                <a:lnTo>
                  <a:pt x="112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287748" y="1874654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5">
                <a:moveTo>
                  <a:pt x="0" y="0"/>
                </a:moveTo>
                <a:lnTo>
                  <a:pt x="9213" y="194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303104" y="1907004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6243" y="130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309348" y="1920006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-3573" y="1228"/>
                </a:moveTo>
                <a:lnTo>
                  <a:pt x="22411" y="1228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338833" y="1900248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69" h="14605">
                <a:moveTo>
                  <a:pt x="0" y="14434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352653" y="1892160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8088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374561" y="1884380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0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390122" y="1929323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5835" y="167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395957" y="1938434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69" h="8255">
                <a:moveTo>
                  <a:pt x="0" y="7678"/>
                </a:moveTo>
                <a:lnTo>
                  <a:pt x="1361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422165" y="1923487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4" h="8889">
                <a:moveTo>
                  <a:pt x="0" y="8292"/>
                </a:moveTo>
                <a:lnTo>
                  <a:pt x="1709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439262" y="1923487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0" y="0"/>
                </a:moveTo>
                <a:lnTo>
                  <a:pt x="4605" y="136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448577" y="195061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1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464036" y="194631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532"/>
                </a:moveTo>
                <a:lnTo>
                  <a:pt x="1085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479596" y="1923999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8804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482565" y="192399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504269" y="192399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512151" y="1938639"/>
            <a:ext cx="13970" cy="26034"/>
          </a:xfrm>
          <a:custGeom>
            <a:avLst/>
            <a:gdLst/>
            <a:ahLst/>
            <a:cxnLst/>
            <a:rect l="l" t="t" r="r" b="b"/>
            <a:pathLst>
              <a:path w="13969" h="26035">
                <a:moveTo>
                  <a:pt x="0" y="0"/>
                </a:moveTo>
                <a:lnTo>
                  <a:pt x="13718" y="254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525870" y="19641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252" y="378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535391" y="1980203"/>
            <a:ext cx="12700" cy="20955"/>
          </a:xfrm>
          <a:custGeom>
            <a:avLst/>
            <a:gdLst/>
            <a:ahLst/>
            <a:cxnLst/>
            <a:rect l="l" t="t" r="r" b="b"/>
            <a:pathLst>
              <a:path w="12700" h="20955">
                <a:moveTo>
                  <a:pt x="0" y="0"/>
                </a:moveTo>
                <a:lnTo>
                  <a:pt x="12181" y="204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547573" y="20006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292" y="47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568253" y="201245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569174" y="1984093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39" h="29210">
                <a:moveTo>
                  <a:pt x="0" y="28767"/>
                </a:moveTo>
                <a:lnTo>
                  <a:pt x="1494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590673" y="19710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590775" y="1969864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614"/>
                </a:moveTo>
                <a:lnTo>
                  <a:pt x="25276" y="614"/>
                </a:lnTo>
              </a:path>
            </a:pathLst>
          </a:custGeom>
          <a:ln w="837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612478" y="1965871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4" h="4444">
                <a:moveTo>
                  <a:pt x="0" y="3992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636127" y="1947853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0" y="12591"/>
                </a:moveTo>
                <a:lnTo>
                  <a:pt x="1965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655782" y="1947341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-3573" y="255"/>
                </a:moveTo>
                <a:lnTo>
                  <a:pt x="13606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679738" y="1935670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60">
                <a:moveTo>
                  <a:pt x="0" y="9828"/>
                </a:moveTo>
                <a:lnTo>
                  <a:pt x="193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699087" y="1934441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-3573" y="614"/>
                </a:moveTo>
                <a:lnTo>
                  <a:pt x="15243" y="614"/>
                </a:lnTo>
              </a:path>
            </a:pathLst>
          </a:custGeom>
          <a:ln w="837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724885" y="1928709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10">
                <a:moveTo>
                  <a:pt x="0" y="3685"/>
                </a:moveTo>
                <a:lnTo>
                  <a:pt x="175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742390" y="1928709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10032" y="116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761740" y="19511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52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763992" y="1953688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0"/>
                </a:moveTo>
                <a:lnTo>
                  <a:pt x="21702" y="161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785695" y="196986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866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802791" y="1971194"/>
            <a:ext cx="5080" cy="635"/>
          </a:xfrm>
          <a:custGeom>
            <a:avLst/>
            <a:gdLst/>
            <a:ahLst/>
            <a:cxnLst/>
            <a:rect l="l" t="t" r="r" b="b"/>
            <a:pathLst>
              <a:path w="5080" h="635">
                <a:moveTo>
                  <a:pt x="0" y="0"/>
                </a:moveTo>
                <a:lnTo>
                  <a:pt x="4504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807296" y="1971604"/>
            <a:ext cx="22225" cy="4445"/>
          </a:xfrm>
          <a:custGeom>
            <a:avLst/>
            <a:gdLst/>
            <a:ahLst/>
            <a:cxnLst/>
            <a:rect l="l" t="t" r="r" b="b"/>
            <a:pathLst>
              <a:path w="22225" h="4444">
                <a:moveTo>
                  <a:pt x="0" y="0"/>
                </a:moveTo>
                <a:lnTo>
                  <a:pt x="21703" y="409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828999" y="1975699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653" y="11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849781" y="197907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9" y="-3573"/>
                </a:moveTo>
                <a:lnTo>
                  <a:pt x="409" y="3677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850600" y="1979180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0"/>
                </a:moveTo>
                <a:lnTo>
                  <a:pt x="21702" y="64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872303" y="1978771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68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889605" y="19646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197"/>
                </a:moveTo>
                <a:lnTo>
                  <a:pt x="42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893905" y="1964642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870"/>
                </a:moveTo>
                <a:lnTo>
                  <a:pt x="25174" y="870"/>
                </a:lnTo>
              </a:path>
            </a:pathLst>
          </a:custGeom>
          <a:ln w="888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915505" y="196177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607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927279" y="193679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0" y="13514"/>
                </a:moveTo>
                <a:lnTo>
                  <a:pt x="992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937208" y="1932906"/>
            <a:ext cx="16510" cy="4445"/>
          </a:xfrm>
          <a:custGeom>
            <a:avLst/>
            <a:gdLst/>
            <a:ahLst/>
            <a:cxnLst/>
            <a:rect l="l" t="t" r="r" b="b"/>
            <a:pathLst>
              <a:path w="16510" h="4444">
                <a:moveTo>
                  <a:pt x="0" y="3889"/>
                </a:moveTo>
                <a:lnTo>
                  <a:pt x="161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966692" y="1935158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0"/>
                </a:moveTo>
                <a:lnTo>
                  <a:pt x="13820" y="62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980513" y="1941403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80" h="4444">
                <a:moveTo>
                  <a:pt x="0" y="0"/>
                </a:moveTo>
                <a:lnTo>
                  <a:pt x="17607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006516" y="1907312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028834" y="187926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0" y="16584"/>
                </a:moveTo>
                <a:lnTo>
                  <a:pt x="1658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045418" y="187926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599" y="49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066404" y="189123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716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067121" y="1866873"/>
            <a:ext cx="21590" cy="24765"/>
          </a:xfrm>
          <a:custGeom>
            <a:avLst/>
            <a:gdLst/>
            <a:ahLst/>
            <a:cxnLst/>
            <a:rect l="l" t="t" r="r" b="b"/>
            <a:pathLst>
              <a:path w="21589" h="24764">
                <a:moveTo>
                  <a:pt x="0" y="24672"/>
                </a:moveTo>
                <a:lnTo>
                  <a:pt x="212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098959" y="1846807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0" y="10442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110425" y="1846807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0"/>
                </a:moveTo>
                <a:lnTo>
                  <a:pt x="9521" y="150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127522" y="187393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03" y="70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132026" y="1881001"/>
            <a:ext cx="9525" cy="23495"/>
          </a:xfrm>
          <a:custGeom>
            <a:avLst/>
            <a:gdLst/>
            <a:ahLst/>
            <a:cxnLst/>
            <a:rect l="l" t="t" r="r" b="b"/>
            <a:pathLst>
              <a:path w="9525" h="23494">
                <a:moveTo>
                  <a:pt x="0" y="0"/>
                </a:moveTo>
                <a:lnTo>
                  <a:pt x="8906" y="233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146052" y="1917652"/>
            <a:ext cx="8255" cy="20320"/>
          </a:xfrm>
          <a:custGeom>
            <a:avLst/>
            <a:gdLst/>
            <a:ahLst/>
            <a:cxnLst/>
            <a:rect l="l" t="t" r="r" b="b"/>
            <a:pathLst>
              <a:path w="8255" h="20319">
                <a:moveTo>
                  <a:pt x="0" y="0"/>
                </a:moveTo>
                <a:lnTo>
                  <a:pt x="7678" y="202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153730" y="1929323"/>
            <a:ext cx="8255" cy="8890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0" y="8598"/>
                </a:moveTo>
                <a:lnTo>
                  <a:pt x="798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171440" y="19147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095"/>
                </a:moveTo>
                <a:lnTo>
                  <a:pt x="389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175330" y="1892057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60">
                <a:moveTo>
                  <a:pt x="0" y="22727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200002" y="1887041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5">
                <a:moveTo>
                  <a:pt x="0" y="0"/>
                </a:moveTo>
                <a:lnTo>
                  <a:pt x="18632" y="195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218635" y="1906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559" y="57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226927" y="1925433"/>
            <a:ext cx="13335" cy="30480"/>
          </a:xfrm>
          <a:custGeom>
            <a:avLst/>
            <a:gdLst/>
            <a:ahLst/>
            <a:cxnLst/>
            <a:rect l="l" t="t" r="r" b="b"/>
            <a:pathLst>
              <a:path w="13335" h="30480">
                <a:moveTo>
                  <a:pt x="0" y="0"/>
                </a:moveTo>
                <a:lnTo>
                  <a:pt x="13309" y="299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240235" y="19552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4"/>
                </a:moveTo>
                <a:lnTo>
                  <a:pt x="5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253852" y="1946112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480"/>
                </a:moveTo>
                <a:lnTo>
                  <a:pt x="80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80029" y="1121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83951" y="1125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996447" y="10696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000370" y="10735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104759" y="1250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108682" y="12547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126360" y="10818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130283" y="10858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148063" y="11015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151986" y="1105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169664" y="1253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173587" y="12577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191368" y="12079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195290" y="1211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212968" y="12648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216891" y="12687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234672" y="13252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238594" y="13291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256273" y="121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260195" y="12205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277976" y="10795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281899" y="10834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299577" y="1185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303499" y="1189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321178" y="12316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325100" y="1235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342881" y="12583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346804" y="1262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364482" y="12079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368405" y="1211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386185" y="12003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390108" y="12042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407786" y="1282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411709" y="1286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429489" y="1467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433412" y="1471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451090" y="1514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455013" y="1518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472794" y="148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476716" y="149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494395" y="1434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498317" y="1438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516098" y="14489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520021" y="1452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537699" y="13937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541621" y="13976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559402" y="14710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563324" y="14749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581003" y="14599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584926" y="14638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602707" y="15354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606629" y="1539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624307" y="15186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628230" y="1522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645908" y="1497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649831" y="1501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667612" y="1514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671534" y="1518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689212" y="15882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693135" y="1592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710916" y="1785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714838" y="1789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732517" y="1879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736439" y="1883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754220" y="19629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758143" y="19668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775821" y="1863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779744" y="1867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797525" y="18415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801447" y="1845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819125" y="18949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823047" y="1898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840828" y="1879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844751" y="1883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862430" y="18740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866352" y="18780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884133" y="1828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888056" y="1832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905733" y="18020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909656" y="18059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927335" y="1811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931257" y="1815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949038" y="17887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952961" y="1792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970639" y="17765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974561" y="17804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992342" y="1826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996264" y="1830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013943" y="1781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017866" y="1785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035645" y="18862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039569" y="18901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057248" y="17776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061169" y="17815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078950" y="17689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082873" y="17728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100552" y="17694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104474" y="17733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122254" y="18182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126177" y="1822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143856" y="1861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147778" y="1865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165558" y="1863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69481" y="1867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187160" y="18456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191082" y="1849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208863" y="18530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212786" y="18570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230463" y="18658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234387" y="18698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252066" y="18676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255987" y="1871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273768" y="18606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277691" y="18645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295368" y="19060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299292" y="1909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317072" y="19088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320995" y="1912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338673" y="18862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342596" y="18901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360377" y="1869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364299" y="1873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381977" y="1932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385900" y="1936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403680" y="19199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407604" y="19238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425282" y="190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429204" y="1913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446985" y="19727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450907" y="19766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468586" y="1910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472509" y="1913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490290" y="1910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494212" y="1913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511890" y="19501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515812" y="19540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533593" y="19866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537516" y="19906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55195" y="1998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559117" y="2002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576795" y="19571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580718" y="19610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598498" y="1955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602421" y="19598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620100" y="19477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624022" y="1951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641803" y="1933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645726" y="1937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663403" y="1932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667326" y="1936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685108" y="19216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689029" y="19256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706708" y="19193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710630" y="19232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728411" y="1914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732334" y="1918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750013" y="19397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753935" y="19436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771716" y="1955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775637" y="19598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793316" y="19576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797239" y="19615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815020" y="19617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818942" y="19656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836621" y="19651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840544" y="19691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858324" y="19716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862246" y="19755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879925" y="1950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883847" y="1954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901526" y="19524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905449" y="19563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923230" y="19228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927152" y="1926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944830" y="19175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948752" y="1921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966534" y="19274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70455" y="19313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88134" y="1932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92057" y="1936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3009838" y="188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3013760" y="1890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3031439" y="18652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035360" y="1869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053141" y="18775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057064" y="18814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074743" y="18525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078665" y="1856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096446" y="18328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100369" y="18367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18046" y="18670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121969" y="1870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39750" y="1923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143672" y="1927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161351" y="19008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165274" y="19047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182951" y="1869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186875" y="1873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204655" y="18926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208577" y="18965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226256" y="19414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230178" y="1945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247959" y="1932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251882" y="1936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94008" y="1130175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599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839974" y="1117787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885940" y="1105502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599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931906" y="1093115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701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977872" y="1080830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017900" y="1092398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7915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043494" y="1132530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7915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069087" y="1172661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8017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094783" y="1212895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8017" y="280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119148" y="121412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1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125188" y="116682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131228" y="111952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137268" y="1081342"/>
            <a:ext cx="3175" cy="24130"/>
          </a:xfrm>
          <a:custGeom>
            <a:avLst/>
            <a:gdLst/>
            <a:ahLst/>
            <a:cxnLst/>
            <a:rect l="l" t="t" r="r" b="b"/>
            <a:pathLst>
              <a:path w="3175" h="24130">
                <a:moveTo>
                  <a:pt x="1535" y="-3573"/>
                </a:moveTo>
                <a:lnTo>
                  <a:pt x="1535" y="27631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140340" y="1081342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0" y="0"/>
                </a:moveTo>
                <a:lnTo>
                  <a:pt x="6040" y="67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155901" y="109874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0" y="0"/>
                </a:moveTo>
                <a:lnTo>
                  <a:pt x="6142" y="69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162043" y="1105707"/>
            <a:ext cx="3810" cy="24130"/>
          </a:xfrm>
          <a:custGeom>
            <a:avLst/>
            <a:gdLst/>
            <a:ahLst/>
            <a:cxnLst/>
            <a:rect l="l" t="t" r="r" b="b"/>
            <a:pathLst>
              <a:path w="3809" h="24130">
                <a:moveTo>
                  <a:pt x="0" y="0"/>
                </a:moveTo>
                <a:lnTo>
                  <a:pt x="3275" y="238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167162" y="114368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173611" y="119088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179958" y="1238079"/>
            <a:ext cx="3810" cy="27940"/>
          </a:xfrm>
          <a:custGeom>
            <a:avLst/>
            <a:gdLst/>
            <a:ahLst/>
            <a:cxnLst/>
            <a:rect l="l" t="t" r="r" b="b"/>
            <a:pathLst>
              <a:path w="3809" h="27940">
                <a:moveTo>
                  <a:pt x="0" y="0"/>
                </a:moveTo>
                <a:lnTo>
                  <a:pt x="3685" y="273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183644" y="1259988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5">
                <a:moveTo>
                  <a:pt x="0" y="542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190503" y="1215250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326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206576" y="12105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316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219884" y="125630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0" y="0"/>
                </a:moveTo>
                <a:lnTo>
                  <a:pt x="7063" y="2426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226948" y="128056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866" y="74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234933" y="1301348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0" y="0"/>
                </a:moveTo>
                <a:lnTo>
                  <a:pt x="12080" y="311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250392" y="129459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1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259094" y="124770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267693" y="1220164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13513"/>
                </a:moveTo>
                <a:lnTo>
                  <a:pt x="25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270252" y="1200815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19348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275371" y="1153722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282537" y="110662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289703" y="107786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40">
                <a:moveTo>
                  <a:pt x="0" y="1463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291956" y="1077861"/>
            <a:ext cx="3810" cy="18415"/>
          </a:xfrm>
          <a:custGeom>
            <a:avLst/>
            <a:gdLst/>
            <a:ahLst/>
            <a:cxnLst/>
            <a:rect l="l" t="t" r="r" b="b"/>
            <a:pathLst>
              <a:path w="3809" h="18415">
                <a:moveTo>
                  <a:pt x="0" y="0"/>
                </a:moveTo>
                <a:lnTo>
                  <a:pt x="3685" y="182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298405" y="1110007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307824" y="1156690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0" y="0"/>
                </a:moveTo>
                <a:lnTo>
                  <a:pt x="5732" y="2856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313557" y="118525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0"/>
                </a:moveTo>
                <a:lnTo>
                  <a:pt x="1842" y="38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321542" y="1201941"/>
            <a:ext cx="13970" cy="29209"/>
          </a:xfrm>
          <a:custGeom>
            <a:avLst/>
            <a:gdLst/>
            <a:ahLst/>
            <a:cxnLst/>
            <a:rect l="l" t="t" r="r" b="b"/>
            <a:pathLst>
              <a:path w="13969" h="29209">
                <a:moveTo>
                  <a:pt x="0" y="0"/>
                </a:moveTo>
                <a:lnTo>
                  <a:pt x="13615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335157" y="123060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3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345088" y="1243096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0" y="0"/>
                </a:moveTo>
                <a:lnTo>
                  <a:pt x="11773" y="147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356861" y="1244529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13308"/>
                </a:moveTo>
                <a:lnTo>
                  <a:pt x="58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368531" y="1209107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59" h="22859">
                <a:moveTo>
                  <a:pt x="0" y="22420"/>
                </a:moveTo>
                <a:lnTo>
                  <a:pt x="99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378462" y="1205933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0" y="3173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400062" y="1200917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400165" y="120091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292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412040" y="124688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394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422790" y="129326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428215" y="134066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433743" y="138795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439272" y="143525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447974" y="148173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19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469165" y="1492484"/>
            <a:ext cx="17780" cy="22225"/>
          </a:xfrm>
          <a:custGeom>
            <a:avLst/>
            <a:gdLst/>
            <a:ahLst/>
            <a:cxnLst/>
            <a:rect l="l" t="t" r="r" b="b"/>
            <a:pathLst>
              <a:path w="17780" h="22225">
                <a:moveTo>
                  <a:pt x="0" y="21703"/>
                </a:moveTo>
                <a:lnTo>
                  <a:pt x="1760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486774" y="1487468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5016"/>
                </a:moveTo>
                <a:lnTo>
                  <a:pt x="20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494246" y="1443343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516872" y="1445391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0" y="0"/>
                </a:moveTo>
                <a:lnTo>
                  <a:pt x="13205" y="88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530077" y="1437815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09">
                <a:moveTo>
                  <a:pt x="0" y="16380"/>
                </a:moveTo>
                <a:lnTo>
                  <a:pt x="63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541544" y="1398400"/>
            <a:ext cx="10160" cy="26670"/>
          </a:xfrm>
          <a:custGeom>
            <a:avLst/>
            <a:gdLst/>
            <a:ahLst/>
            <a:cxnLst/>
            <a:rect l="l" t="t" r="r" b="b"/>
            <a:pathLst>
              <a:path w="10159" h="26669">
                <a:moveTo>
                  <a:pt x="0" y="26105"/>
                </a:moveTo>
                <a:lnTo>
                  <a:pt x="101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551679" y="139840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0" y="0"/>
                </a:moveTo>
                <a:lnTo>
                  <a:pt x="1535" y="51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557206" y="141723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316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570515" y="146300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59">
                <a:moveTo>
                  <a:pt x="0" y="0"/>
                </a:moveTo>
                <a:lnTo>
                  <a:pt x="2866" y="97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573382" y="1459519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0" y="13206"/>
                </a:moveTo>
                <a:lnTo>
                  <a:pt x="189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598258" y="146822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930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612284" y="1513778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4" h="14605">
                <a:moveTo>
                  <a:pt x="0" y="0"/>
                </a:moveTo>
                <a:lnTo>
                  <a:pt x="4402" y="141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616686" y="1517873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0" y="10032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642996" y="1489617"/>
            <a:ext cx="17145" cy="19050"/>
          </a:xfrm>
          <a:custGeom>
            <a:avLst/>
            <a:gdLst/>
            <a:ahLst/>
            <a:cxnLst/>
            <a:rect l="l" t="t" r="r" b="b"/>
            <a:pathLst>
              <a:path w="17144" h="19050">
                <a:moveTo>
                  <a:pt x="0" y="19042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659888" y="1489617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371" y="296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680465" y="14979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1126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681591" y="1498319"/>
            <a:ext cx="8890" cy="31115"/>
          </a:xfrm>
          <a:custGeom>
            <a:avLst/>
            <a:gdLst/>
            <a:ahLst/>
            <a:cxnLst/>
            <a:rect l="l" t="t" r="r" b="b"/>
            <a:pathLst>
              <a:path w="8889" h="31115">
                <a:moveTo>
                  <a:pt x="0" y="0"/>
                </a:moveTo>
                <a:lnTo>
                  <a:pt x="8598" y="310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693978" y="15431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9" y="321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704625" y="158943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2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709642" y="163673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714658" y="168413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39" y="-3573"/>
                </a:moveTo>
                <a:lnTo>
                  <a:pt x="1739" y="36742"/>
                </a:lnTo>
              </a:path>
            </a:pathLst>
          </a:custGeom>
          <a:ln w="1062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719674" y="17314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724690" y="17788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724895" y="1781185"/>
            <a:ext cx="6985" cy="30480"/>
          </a:xfrm>
          <a:custGeom>
            <a:avLst/>
            <a:gdLst/>
            <a:ahLst/>
            <a:cxnLst/>
            <a:rect l="l" t="t" r="r" b="b"/>
            <a:pathLst>
              <a:path w="6985" h="30480">
                <a:moveTo>
                  <a:pt x="0" y="0"/>
                </a:moveTo>
                <a:lnTo>
                  <a:pt x="6449" y="303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734314" y="1825513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859" y="3265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744142" y="1872094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0" y="0"/>
                </a:moveTo>
                <a:lnTo>
                  <a:pt x="2354" y="112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746497" y="1883356"/>
            <a:ext cx="5715" cy="21590"/>
          </a:xfrm>
          <a:custGeom>
            <a:avLst/>
            <a:gdLst/>
            <a:ahLst/>
            <a:cxnLst/>
            <a:rect l="l" t="t" r="r" b="b"/>
            <a:pathLst>
              <a:path w="5714" h="21589">
                <a:moveTo>
                  <a:pt x="0" y="0"/>
                </a:moveTo>
                <a:lnTo>
                  <a:pt x="5630" y="210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755812" y="191826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599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768097" y="19642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2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768200" y="1932497"/>
            <a:ext cx="7620" cy="32384"/>
          </a:xfrm>
          <a:custGeom>
            <a:avLst/>
            <a:gdLst/>
            <a:ahLst/>
            <a:cxnLst/>
            <a:rect l="l" t="t" r="r" b="b"/>
            <a:pathLst>
              <a:path w="7619" h="32385">
                <a:moveTo>
                  <a:pt x="0" y="3214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778540" y="188601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2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788879" y="186830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788"/>
                </a:moveTo>
                <a:lnTo>
                  <a:pt x="9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789800" y="1847012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5" h="21589">
                <a:moveTo>
                  <a:pt x="0" y="21294"/>
                </a:moveTo>
                <a:lnTo>
                  <a:pt x="20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816213" y="1856943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693" y="3091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835869" y="1882844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3103"/>
                </a:moveTo>
                <a:lnTo>
                  <a:pt x="189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854808" y="1879875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969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877228" y="184424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30405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896986" y="18287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45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898112" y="1804731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0" y="24058"/>
                </a:moveTo>
                <a:lnTo>
                  <a:pt x="190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928824" y="1805857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12490" y="60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941314" y="1797052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0" y="14845"/>
                </a:moveTo>
                <a:lnTo>
                  <a:pt x="125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963222" y="1773608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695"/>
                </a:moveTo>
                <a:lnTo>
                  <a:pt x="213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984618" y="1773608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0"/>
                </a:moveTo>
                <a:lnTo>
                  <a:pt x="3480" y="778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993832" y="1794493"/>
            <a:ext cx="12700" cy="28575"/>
          </a:xfrm>
          <a:custGeom>
            <a:avLst/>
            <a:gdLst/>
            <a:ahLst/>
            <a:cxnLst/>
            <a:rect l="l" t="t" r="r" b="b"/>
            <a:pathLst>
              <a:path w="12700" h="28575">
                <a:moveTo>
                  <a:pt x="0" y="0"/>
                </a:moveTo>
                <a:lnTo>
                  <a:pt x="12490" y="284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006322" y="182090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9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013079" y="177749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30405"/>
                </a:moveTo>
                <a:lnTo>
                  <a:pt x="1361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030175" y="178579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654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039696" y="183247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755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049216" y="187915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09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049625" y="1850083"/>
            <a:ext cx="6350" cy="31115"/>
          </a:xfrm>
          <a:custGeom>
            <a:avLst/>
            <a:gdLst/>
            <a:ahLst/>
            <a:cxnLst/>
            <a:rect l="l" t="t" r="r" b="b"/>
            <a:pathLst>
              <a:path w="6350" h="31114">
                <a:moveTo>
                  <a:pt x="0" y="30917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058225" y="180340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067132" y="1767773"/>
            <a:ext cx="4445" cy="22225"/>
          </a:xfrm>
          <a:custGeom>
            <a:avLst/>
            <a:gdLst/>
            <a:ahLst/>
            <a:cxnLst/>
            <a:rect l="l" t="t" r="r" b="b"/>
            <a:pathLst>
              <a:path w="4444" h="22225">
                <a:moveTo>
                  <a:pt x="0" y="21601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071227" y="176286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4913"/>
                </a:moveTo>
                <a:lnTo>
                  <a:pt x="102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094465" y="1754976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19" h="2539">
                <a:moveTo>
                  <a:pt x="-3573" y="1126"/>
                </a:moveTo>
                <a:lnTo>
                  <a:pt x="23638" y="1126"/>
                </a:lnTo>
              </a:path>
            </a:pathLst>
          </a:custGeom>
          <a:ln w="9399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114531" y="1754976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0"/>
                </a:moveTo>
                <a:lnTo>
                  <a:pt x="5425" y="120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125792" y="178005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4" h="23494">
                <a:moveTo>
                  <a:pt x="0" y="0"/>
                </a:moveTo>
                <a:lnTo>
                  <a:pt x="10442" y="231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136234" y="180319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685" y="70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146676" y="1822851"/>
            <a:ext cx="11430" cy="21590"/>
          </a:xfrm>
          <a:custGeom>
            <a:avLst/>
            <a:gdLst/>
            <a:ahLst/>
            <a:cxnLst/>
            <a:rect l="l" t="t" r="r" b="b"/>
            <a:pathLst>
              <a:path w="11430" h="21589">
                <a:moveTo>
                  <a:pt x="0" y="0"/>
                </a:moveTo>
                <a:lnTo>
                  <a:pt x="11159" y="209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157835" y="1843838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181381" y="1831656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19" h="11430">
                <a:moveTo>
                  <a:pt x="0" y="11158"/>
                </a:moveTo>
                <a:lnTo>
                  <a:pt x="1975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201140" y="1831656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0" y="0"/>
                </a:moveTo>
                <a:lnTo>
                  <a:pt x="10543" y="17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225607" y="1836468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18836" y="85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244443" y="1845067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-3573" y="153"/>
                </a:moveTo>
                <a:lnTo>
                  <a:pt x="16166" y="153"/>
                </a:lnTo>
              </a:path>
            </a:pathLst>
          </a:custGeom>
          <a:ln w="745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271266" y="1842098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2661"/>
                </a:moveTo>
                <a:lnTo>
                  <a:pt x="1648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287748" y="1842098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39">
                <a:moveTo>
                  <a:pt x="0" y="0"/>
                </a:moveTo>
                <a:lnTo>
                  <a:pt x="6961" y="151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300647" y="1870251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0" y="0"/>
                </a:moveTo>
                <a:lnTo>
                  <a:pt x="8701" y="189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309348" y="1889191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-3573" y="819"/>
                </a:moveTo>
                <a:lnTo>
                  <a:pt x="15961" y="819"/>
                </a:lnTo>
              </a:path>
            </a:pathLst>
          </a:custGeom>
          <a:ln w="878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334738" y="1873528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4" h="15875">
                <a:moveTo>
                  <a:pt x="0" y="15356"/>
                </a:moveTo>
                <a:lnTo>
                  <a:pt x="17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352653" y="186646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064"/>
                </a:moveTo>
                <a:lnTo>
                  <a:pt x="675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369238" y="185090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21"/>
                </a:moveTo>
                <a:lnTo>
                  <a:pt x="511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374357" y="1850903"/>
            <a:ext cx="8890" cy="24765"/>
          </a:xfrm>
          <a:custGeom>
            <a:avLst/>
            <a:gdLst/>
            <a:ahLst/>
            <a:cxnLst/>
            <a:rect l="l" t="t" r="r" b="b"/>
            <a:pathLst>
              <a:path w="8889" h="24764">
                <a:moveTo>
                  <a:pt x="0" y="0"/>
                </a:moveTo>
                <a:lnTo>
                  <a:pt x="8291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387255" y="1888986"/>
            <a:ext cx="8890" cy="26034"/>
          </a:xfrm>
          <a:custGeom>
            <a:avLst/>
            <a:gdLst/>
            <a:ahLst/>
            <a:cxnLst/>
            <a:rect l="l" t="t" r="r" b="b"/>
            <a:pathLst>
              <a:path w="8889" h="26035">
                <a:moveTo>
                  <a:pt x="0" y="0"/>
                </a:moveTo>
                <a:lnTo>
                  <a:pt x="8702" y="257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395957" y="191171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71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413565" y="190198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0" y="2457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417660" y="1892057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930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439262" y="189205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34" y="46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445301" y="191017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442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460146" y="19554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460965" y="1928197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4">
                <a:moveTo>
                  <a:pt x="0" y="29483"/>
                </a:moveTo>
                <a:lnTo>
                  <a:pt x="97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475194" y="1892672"/>
            <a:ext cx="7620" cy="22225"/>
          </a:xfrm>
          <a:custGeom>
            <a:avLst/>
            <a:gdLst/>
            <a:ahLst/>
            <a:cxnLst/>
            <a:rect l="l" t="t" r="r" b="b"/>
            <a:pathLst>
              <a:path w="7619" h="22225">
                <a:moveTo>
                  <a:pt x="0" y="22010"/>
                </a:moveTo>
                <a:lnTo>
                  <a:pt x="73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482565" y="1892365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-3573" y="153"/>
                </a:moveTo>
                <a:lnTo>
                  <a:pt x="13709" y="153"/>
                </a:lnTo>
              </a:path>
            </a:pathLst>
          </a:custGeom>
          <a:ln w="745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505498" y="189441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253" y="296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527406" y="1936693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10" h="29210">
                <a:moveTo>
                  <a:pt x="0" y="0"/>
                </a:moveTo>
                <a:lnTo>
                  <a:pt x="16276" y="291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553101" y="1975699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10" h="8255">
                <a:moveTo>
                  <a:pt x="0" y="0"/>
                </a:moveTo>
                <a:lnTo>
                  <a:pt x="16073" y="81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569174" y="1970171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0" y="13717"/>
                </a:moveTo>
                <a:lnTo>
                  <a:pt x="675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582278" y="1940277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0" y="17096"/>
                </a:moveTo>
                <a:lnTo>
                  <a:pt x="84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590775" y="193915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-3573" y="563"/>
                </a:moveTo>
                <a:lnTo>
                  <a:pt x="17803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18518" y="1927480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7984"/>
                </a:moveTo>
                <a:lnTo>
                  <a:pt x="155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634079" y="1917754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9726"/>
                </a:moveTo>
                <a:lnTo>
                  <a:pt x="125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658444" y="1906596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582"/>
                </a:moveTo>
                <a:lnTo>
                  <a:pt x="189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677383" y="1901988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4607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704102" y="1890931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4" h="6350">
                <a:moveTo>
                  <a:pt x="0" y="6245"/>
                </a:moveTo>
                <a:lnTo>
                  <a:pt x="165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720688" y="1885096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0" y="5835"/>
                </a:moveTo>
                <a:lnTo>
                  <a:pt x="145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746793" y="1887143"/>
            <a:ext cx="17780" cy="19685"/>
          </a:xfrm>
          <a:custGeom>
            <a:avLst/>
            <a:gdLst/>
            <a:ahLst/>
            <a:cxnLst/>
            <a:rect l="l" t="t" r="r" b="b"/>
            <a:pathLst>
              <a:path w="17780" h="19685">
                <a:moveTo>
                  <a:pt x="0" y="0"/>
                </a:moveTo>
                <a:lnTo>
                  <a:pt x="17199" y="194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763992" y="190659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39" y="42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781498" y="191929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0"/>
                </a:moveTo>
                <a:lnTo>
                  <a:pt x="4197" y="29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785695" y="1922259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-3573" y="307"/>
                </a:moveTo>
                <a:lnTo>
                  <a:pt x="25174" y="307"/>
                </a:lnTo>
              </a:path>
            </a:pathLst>
          </a:custGeom>
          <a:ln w="776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807296" y="192287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552" y="10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827873" y="192614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126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828999" y="1926354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174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850600" y="1927480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0"/>
                </a:moveTo>
                <a:lnTo>
                  <a:pt x="10237" y="27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873941" y="190894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19" h="22860">
                <a:moveTo>
                  <a:pt x="0" y="22523"/>
                </a:moveTo>
                <a:lnTo>
                  <a:pt x="1996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893905" y="190894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1586" y="-3573"/>
                </a:moveTo>
                <a:lnTo>
                  <a:pt x="1586" y="3573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911410" y="1909359"/>
            <a:ext cx="4445" cy="635"/>
          </a:xfrm>
          <a:custGeom>
            <a:avLst/>
            <a:gdLst/>
            <a:ahLst/>
            <a:cxnLst/>
            <a:rect l="l" t="t" r="r" b="b"/>
            <a:pathLst>
              <a:path w="4444" h="635">
                <a:moveTo>
                  <a:pt x="0" y="0"/>
                </a:moveTo>
                <a:lnTo>
                  <a:pt x="4095" y="1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915505" y="1884993"/>
            <a:ext cx="16510" cy="24765"/>
          </a:xfrm>
          <a:custGeom>
            <a:avLst/>
            <a:gdLst/>
            <a:ahLst/>
            <a:cxnLst/>
            <a:rect l="l" t="t" r="r" b="b"/>
            <a:pathLst>
              <a:path w="16510" h="24764">
                <a:moveTo>
                  <a:pt x="0" y="24467"/>
                </a:moveTo>
                <a:lnTo>
                  <a:pt x="160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940996" y="1870559"/>
            <a:ext cx="18415" cy="5080"/>
          </a:xfrm>
          <a:custGeom>
            <a:avLst/>
            <a:gdLst/>
            <a:ahLst/>
            <a:cxnLst/>
            <a:rect l="l" t="t" r="r" b="b"/>
            <a:pathLst>
              <a:path w="18414" h="5080">
                <a:moveTo>
                  <a:pt x="0" y="4811"/>
                </a:moveTo>
                <a:lnTo>
                  <a:pt x="178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958810" y="187055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0"/>
                </a:moveTo>
                <a:lnTo>
                  <a:pt x="13000" y="73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984608" y="1883766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10">
                <a:moveTo>
                  <a:pt x="0" y="0"/>
                </a:moveTo>
                <a:lnTo>
                  <a:pt x="17505" y="36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002113" y="1873630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0" y="13820"/>
                </a:moveTo>
                <a:lnTo>
                  <a:pt x="69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015422" y="1843838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0" y="16995"/>
                </a:moveTo>
                <a:lnTo>
                  <a:pt x="83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023817" y="1833601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0" y="10237"/>
                </a:moveTo>
                <a:lnTo>
                  <a:pt x="1003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043882" y="18218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045418" y="1821828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5">
                <a:moveTo>
                  <a:pt x="0" y="0"/>
                </a:moveTo>
                <a:lnTo>
                  <a:pt x="21702" y="1279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067121" y="182971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914"/>
                </a:moveTo>
                <a:lnTo>
                  <a:pt x="34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078894" y="180442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0" y="13717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088722" y="1792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11466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110732" y="1783949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0"/>
                </a:moveTo>
                <a:lnTo>
                  <a:pt x="16585" y="289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3133766" y="182561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387" y="309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3151375" y="1869842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354" y="59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153730" y="1854998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80" h="20955">
                <a:moveTo>
                  <a:pt x="0" y="20782"/>
                </a:moveTo>
                <a:lnTo>
                  <a:pt x="1719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180142" y="1824694"/>
            <a:ext cx="17145" cy="19685"/>
          </a:xfrm>
          <a:custGeom>
            <a:avLst/>
            <a:gdLst/>
            <a:ahLst/>
            <a:cxnLst/>
            <a:rect l="l" t="t" r="r" b="b"/>
            <a:pathLst>
              <a:path w="17144" h="19685">
                <a:moveTo>
                  <a:pt x="0" y="19451"/>
                </a:moveTo>
                <a:lnTo>
                  <a:pt x="167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196931" y="182469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425" y="53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3212492" y="18400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142" y="61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3218635" y="1846193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0"/>
                </a:moveTo>
                <a:lnTo>
                  <a:pt x="9622" y="227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3233786" y="1882128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39">
                <a:moveTo>
                  <a:pt x="0" y="0"/>
                </a:moveTo>
                <a:lnTo>
                  <a:pt x="6449" y="151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3240235" y="189103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0" y="6245"/>
                </a:moveTo>
                <a:lnTo>
                  <a:pt x="1566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80029" y="11247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83951" y="11287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996447" y="1066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000370" y="1070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104759" y="1236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108682" y="1240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126360" y="10673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130283" y="10712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148063" y="10917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151986" y="10956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169664" y="1251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173587" y="12553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191368" y="11921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195290" y="1196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212968" y="12665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216891" y="12705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234672" y="13228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238594" y="1326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256273" y="12061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260195" y="12101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277976" y="1063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281899" y="1067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299577" y="11712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303499" y="11751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321178" y="121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325100" y="12205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342881" y="1243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346804" y="12477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364482" y="1195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368405" y="1199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386185" y="11869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390108" y="11908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407786" y="1270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411709" y="1274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429489" y="1457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433412" y="1461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451090" y="15052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455013" y="15091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472794" y="1478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476716" y="1482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494395" y="1425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498317" y="1429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516098" y="14402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520021" y="1444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537699" y="13844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541621" y="13883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559402" y="1458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563324" y="1462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581003" y="14436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584926" y="14476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602707" y="15139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606629" y="15178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624307" y="15000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628230" y="15039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645908" y="14756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649831" y="14795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667612" y="14843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671534" y="14882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689212" y="1562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693135" y="1566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710916" y="17672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714838" y="1771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732517" y="18693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736439" y="18732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754220" y="1950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758143" y="1954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775821" y="18543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779744" y="18582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797525" y="18315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801447" y="18355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819125" y="18839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823047" y="1887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840828" y="1868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844751" y="1872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862430" y="1862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866352" y="18663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884133" y="18148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888056" y="18187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905733" y="17874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909656" y="17913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927335" y="17979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931257" y="1801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949038" y="17724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952961" y="1776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970639" y="17596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974561" y="17635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992342" y="18089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996264" y="18128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013943" y="17607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017866" y="17646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035645" y="18670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039569" y="1870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057248" y="17537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061169" y="17577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078950" y="1743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082873" y="1747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100552" y="17409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104474" y="17449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122254" y="17892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126177" y="1793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143856" y="1829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147778" y="18337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165558" y="1829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169481" y="18337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187160" y="1817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191082" y="1821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208863" y="1821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212786" y="18250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230463" y="18310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234387" y="1835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252066" y="18315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255987" y="18355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2273768" y="1828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277691" y="1832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2295368" y="18752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2299292" y="18791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2317072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2320995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2338673" y="18595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2342596" y="18634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2360377" y="18369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2364299" y="18408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2381977" y="19008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2385900" y="19047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2403680" y="1888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2407604" y="18919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2425282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2429204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2446985" y="1943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2450907" y="19476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468586" y="18786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472509" y="18826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490290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494212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511890" y="19199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515812" y="19238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533593" y="19588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537516" y="1962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555195" y="19699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559117" y="19738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576795" y="19262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580718" y="19302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598498" y="19245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602421" y="1928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620100" y="19134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624022" y="19174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641803" y="18967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645726" y="19006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663403" y="18926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667326" y="18965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685108" y="1885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689029" y="1888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706708" y="1876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710630" y="1880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728411" y="18682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732334" y="1872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750013" y="18926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753935" y="18965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771716" y="19082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775637" y="19122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793316" y="19088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797239" y="1912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815020" y="1912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818942" y="1916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836621" y="19134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840544" y="19174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858324" y="19193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862246" y="19232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879925" y="18949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883847" y="1898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901526" y="1895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905449" y="18994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923230" y="1862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927152" y="18663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944830" y="1856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948752" y="18605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966534" y="1868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970455" y="1872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988134" y="18734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992057" y="18773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3009838" y="1829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3013760" y="18337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3031439" y="1807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3035360" y="1811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3053141" y="182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3057064" y="182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3074743" y="17904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3078665" y="17943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3096446" y="17694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3100369" y="17733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3118046" y="18072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3121969" y="18111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3139750" y="18618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3143672" y="18657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3161351" y="18356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3165274" y="18396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3182951" y="1810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3186875" y="1814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3204655" y="18322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3208577" y="18361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3226256" y="18832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3230178" y="1887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3247959" y="1874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3251882" y="1878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508374" y="1725082"/>
            <a:ext cx="1753870" cy="225425"/>
          </a:xfrm>
          <a:custGeom>
            <a:avLst/>
            <a:gdLst/>
            <a:ahLst/>
            <a:cxnLst/>
            <a:rect l="l" t="t" r="r" b="b"/>
            <a:pathLst>
              <a:path w="1753870" h="225425">
                <a:moveTo>
                  <a:pt x="0" y="111897"/>
                </a:moveTo>
                <a:lnTo>
                  <a:pt x="21702" y="128687"/>
                </a:lnTo>
                <a:lnTo>
                  <a:pt x="65007" y="114353"/>
                </a:lnTo>
                <a:lnTo>
                  <a:pt x="129912" y="7064"/>
                </a:lnTo>
                <a:lnTo>
                  <a:pt x="173217" y="79546"/>
                </a:lnTo>
                <a:lnTo>
                  <a:pt x="216520" y="82413"/>
                </a:lnTo>
                <a:lnTo>
                  <a:pt x="259825" y="110054"/>
                </a:lnTo>
                <a:lnTo>
                  <a:pt x="303129" y="111590"/>
                </a:lnTo>
                <a:lnTo>
                  <a:pt x="346433" y="114251"/>
                </a:lnTo>
                <a:lnTo>
                  <a:pt x="389737" y="122134"/>
                </a:lnTo>
                <a:lnTo>
                  <a:pt x="432939" y="121827"/>
                </a:lnTo>
                <a:lnTo>
                  <a:pt x="476243" y="104526"/>
                </a:lnTo>
                <a:lnTo>
                  <a:pt x="519548" y="79546"/>
                </a:lnTo>
                <a:lnTo>
                  <a:pt x="562852" y="60402"/>
                </a:lnTo>
                <a:lnTo>
                  <a:pt x="606156" y="57842"/>
                </a:lnTo>
                <a:lnTo>
                  <a:pt x="649460" y="71663"/>
                </a:lnTo>
                <a:lnTo>
                  <a:pt x="692765" y="60811"/>
                </a:lnTo>
                <a:lnTo>
                  <a:pt x="736068" y="52519"/>
                </a:lnTo>
                <a:lnTo>
                  <a:pt x="779373" y="63677"/>
                </a:lnTo>
                <a:lnTo>
                  <a:pt x="822677" y="124182"/>
                </a:lnTo>
                <a:lnTo>
                  <a:pt x="865982" y="181103"/>
                </a:lnTo>
                <a:lnTo>
                  <a:pt x="909285" y="198097"/>
                </a:lnTo>
                <a:lnTo>
                  <a:pt x="952590" y="203831"/>
                </a:lnTo>
                <a:lnTo>
                  <a:pt x="995894" y="203728"/>
                </a:lnTo>
                <a:lnTo>
                  <a:pt x="1039198" y="204445"/>
                </a:lnTo>
                <a:lnTo>
                  <a:pt x="1082400" y="165746"/>
                </a:lnTo>
                <a:lnTo>
                  <a:pt x="1125705" y="164722"/>
                </a:lnTo>
                <a:lnTo>
                  <a:pt x="1169008" y="156124"/>
                </a:lnTo>
                <a:lnTo>
                  <a:pt x="1212313" y="191955"/>
                </a:lnTo>
                <a:lnTo>
                  <a:pt x="1255617" y="198814"/>
                </a:lnTo>
                <a:lnTo>
                  <a:pt x="1298921" y="225330"/>
                </a:lnTo>
                <a:lnTo>
                  <a:pt x="1342225" y="211508"/>
                </a:lnTo>
                <a:lnTo>
                  <a:pt x="1363928" y="166053"/>
                </a:lnTo>
                <a:lnTo>
                  <a:pt x="1385530" y="139640"/>
                </a:lnTo>
                <a:lnTo>
                  <a:pt x="1407130" y="133294"/>
                </a:lnTo>
                <a:lnTo>
                  <a:pt x="1428833" y="123568"/>
                </a:lnTo>
                <a:lnTo>
                  <a:pt x="1450435" y="116606"/>
                </a:lnTo>
                <a:lnTo>
                  <a:pt x="1472138" y="117937"/>
                </a:lnTo>
                <a:lnTo>
                  <a:pt x="1493738" y="149674"/>
                </a:lnTo>
                <a:lnTo>
                  <a:pt x="1515442" y="140869"/>
                </a:lnTo>
                <a:lnTo>
                  <a:pt x="1537043" y="126639"/>
                </a:lnTo>
                <a:lnTo>
                  <a:pt x="1558746" y="113739"/>
                </a:lnTo>
                <a:lnTo>
                  <a:pt x="1580348" y="89271"/>
                </a:lnTo>
                <a:lnTo>
                  <a:pt x="1602050" y="49857"/>
                </a:lnTo>
                <a:lnTo>
                  <a:pt x="1623651" y="50164"/>
                </a:lnTo>
                <a:lnTo>
                  <a:pt x="1645355" y="70844"/>
                </a:lnTo>
                <a:lnTo>
                  <a:pt x="1666956" y="67158"/>
                </a:lnTo>
                <a:lnTo>
                  <a:pt x="1688556" y="0"/>
                </a:lnTo>
                <a:lnTo>
                  <a:pt x="1710260" y="85382"/>
                </a:lnTo>
                <a:lnTo>
                  <a:pt x="1731861" y="72891"/>
                </a:lnTo>
                <a:lnTo>
                  <a:pt x="1753564" y="35013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492372" y="18209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496295" y="182489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514076" y="18377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517998" y="18416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557380" y="18234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561302" y="18273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1622285" y="17161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626207" y="17200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665589" y="17886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669512" y="179254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708894" y="179149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712815" y="17954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752197" y="18191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756120" y="18230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795502" y="18206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799424" y="18245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6" y="24160"/>
                </a:lnTo>
                <a:lnTo>
                  <a:pt x="4298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8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838806" y="18233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842728" y="18272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882109" y="18312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886033" y="183513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925312" y="18309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929234" y="183483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6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968617" y="18136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972538" y="18175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011920" y="17886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015843" y="179254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055224" y="176948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059147" y="177340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6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6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098529" y="176692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102451" y="17708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141832" y="17807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145756" y="17846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185137" y="176989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189060" y="17738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6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6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228441" y="17615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232364" y="176552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271746" y="17727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275668" y="177668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315050" y="183326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318973" y="183718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358354" y="189018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362277" y="189410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401658" y="19071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405581" y="191110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444962" y="191291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448885" y="191683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488267" y="19128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492189" y="19167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531571" y="19135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6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535493" y="191744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574773" y="187482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578695" y="187874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618077" y="187380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621999" y="18777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6" y="24159"/>
                </a:lnTo>
                <a:lnTo>
                  <a:pt x="4298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8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661382" y="186520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665303" y="18691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704685" y="19010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708608" y="190495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747990" y="190789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751912" y="19118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791294" y="193440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795216" y="193833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834597" y="19205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838521" y="19245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856301" y="18751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860224" y="18790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877902" y="184872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881824" y="185264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60"/>
                </a:lnTo>
                <a:lnTo>
                  <a:pt x="8596" y="24160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899502" y="18423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8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8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903426" y="184629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921206" y="18326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8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8" y="32006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925129" y="18365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942808" y="182568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946729" y="18296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964510" y="18270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968433" y="18309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986112" y="18587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990034" y="186267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3007815" y="184994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3011737" y="185387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3029415" y="183571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3033338" y="183964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3051119" y="182281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3055041" y="182674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3072720" y="179835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3076643" y="180227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3094423" y="17589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3098346" y="176286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3116024" y="17592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3119946" y="176316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3137727" y="17799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3141650" y="17838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3159328" y="17762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3163251" y="17801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3180929" y="170908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3184851" y="171300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202632" y="179446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206556" y="17983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224233" y="1781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228156" y="17858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245937" y="17440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249859" y="1748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980513" y="1721704"/>
            <a:ext cx="389890" cy="140970"/>
          </a:xfrm>
          <a:custGeom>
            <a:avLst/>
            <a:gdLst/>
            <a:ahLst/>
            <a:cxnLst/>
            <a:rect l="l" t="t" r="r" b="b"/>
            <a:pathLst>
              <a:path w="389889" h="140969">
                <a:moveTo>
                  <a:pt x="0" y="95516"/>
                </a:moveTo>
                <a:lnTo>
                  <a:pt x="21600" y="140766"/>
                </a:lnTo>
                <a:lnTo>
                  <a:pt x="43304" y="138618"/>
                </a:lnTo>
                <a:lnTo>
                  <a:pt x="64905" y="125001"/>
                </a:lnTo>
                <a:lnTo>
                  <a:pt x="86608" y="109645"/>
                </a:lnTo>
                <a:lnTo>
                  <a:pt x="108209" y="85177"/>
                </a:lnTo>
                <a:lnTo>
                  <a:pt x="129912" y="45352"/>
                </a:lnTo>
                <a:lnTo>
                  <a:pt x="151513" y="46990"/>
                </a:lnTo>
                <a:lnTo>
                  <a:pt x="173217" y="69410"/>
                </a:lnTo>
                <a:lnTo>
                  <a:pt x="194817" y="66033"/>
                </a:lnTo>
                <a:lnTo>
                  <a:pt x="216418" y="0"/>
                </a:lnTo>
                <a:lnTo>
                  <a:pt x="238122" y="85791"/>
                </a:lnTo>
                <a:lnTo>
                  <a:pt x="259722" y="73198"/>
                </a:lnTo>
                <a:lnTo>
                  <a:pt x="281425" y="35729"/>
                </a:lnTo>
                <a:lnTo>
                  <a:pt x="303027" y="56204"/>
                </a:lnTo>
                <a:lnTo>
                  <a:pt x="324730" y="74325"/>
                </a:lnTo>
                <a:lnTo>
                  <a:pt x="346330" y="53440"/>
                </a:lnTo>
                <a:lnTo>
                  <a:pt x="368034" y="54873"/>
                </a:lnTo>
                <a:lnTo>
                  <a:pt x="389635" y="25798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964244" y="1703490"/>
            <a:ext cx="422172" cy="1698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41593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5111" y="24165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5111" y="23438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5111" y="227125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5111" y="219867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5111" y="212608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5111" y="205350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5111" y="198092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725111" y="190833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25111" y="183575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25111" y="17630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25111" y="169048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25111" y="161789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25111" y="154531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25111" y="147272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25111" y="140014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25111" y="132755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25111" y="125497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25111" y="118228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725111" y="11097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25111" y="103711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25111" y="96453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25111" y="89194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25111" y="81936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25111" y="74677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25111" y="67419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08526" y="24165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08526" y="227125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08526" y="212608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08526" y="19809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08526" y="183575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708526" y="16904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708526" y="154531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708526" y="14001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708526" y="125497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708526" y="11097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708526" y="9645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708526" y="8193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708526" y="67419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 txBox="1"/>
          <p:nvPr/>
        </p:nvSpPr>
        <p:spPr>
          <a:xfrm>
            <a:off x="447259" y="1134802"/>
            <a:ext cx="108585" cy="821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1% income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741593" y="246884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118739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551781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984720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417660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850702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3283642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3500163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902320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335260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768200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201242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634182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3067121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3500163" y="2468844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 txBox="1"/>
          <p:nvPr/>
        </p:nvSpPr>
        <p:spPr>
          <a:xfrm>
            <a:off x="518345" y="564728"/>
            <a:ext cx="3086735" cy="2047239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R="2905125" algn="r">
              <a:lnSpc>
                <a:spcPct val="100000"/>
              </a:lnSpc>
              <a:spcBef>
                <a:spcPts val="459"/>
              </a:spcBef>
            </a:pPr>
            <a:r>
              <a:rPr sz="650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27.5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0"/>
              </a:spcBef>
            </a:pPr>
            <a:r>
              <a:rPr sz="650" dirty="0">
                <a:latin typeface="Arial"/>
                <a:cs typeface="Arial"/>
              </a:rPr>
              <a:t>25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22.5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0"/>
              </a:spcBef>
            </a:pPr>
            <a:r>
              <a:rPr sz="650" dirty="0">
                <a:latin typeface="Arial"/>
                <a:cs typeface="Arial"/>
              </a:rPr>
              <a:t>17.5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15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12.5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7.5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0"/>
              </a:spcBef>
            </a:pPr>
            <a:r>
              <a:rPr sz="650" dirty="0">
                <a:latin typeface="Arial"/>
                <a:cs typeface="Arial"/>
              </a:rPr>
              <a:t>2.5</a:t>
            </a:r>
            <a:endParaRPr sz="650">
              <a:latin typeface="Arial"/>
              <a:cs typeface="Arial"/>
            </a:endParaRPr>
          </a:p>
          <a:p>
            <a:pPr marR="2905125" algn="r">
              <a:lnSpc>
                <a:spcPct val="100000"/>
              </a:lnSpc>
              <a:spcBef>
                <a:spcPts val="365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291465">
              <a:lnSpc>
                <a:spcPct val="100000"/>
              </a:lnSpc>
              <a:spcBef>
                <a:spcPts val="275"/>
              </a:spcBef>
              <a:tabLst>
                <a:tab pos="724535" algn="l"/>
                <a:tab pos="1157605" algn="l"/>
                <a:tab pos="1590675" algn="l"/>
                <a:tab pos="2023745" algn="l"/>
                <a:tab pos="2456180" algn="l"/>
                <a:tab pos="2889250" algn="l"/>
              </a:tabLst>
            </a:pPr>
            <a:r>
              <a:rPr sz="650" dirty="0">
                <a:latin typeface="Arial"/>
                <a:cs typeface="Arial"/>
              </a:rPr>
              <a:t>1905	1925	1945	1965	1985	2005	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507771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555374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572061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619768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636455" y="273174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4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572312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576234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886452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934056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950743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998449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015136" y="273174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4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950993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954916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585155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632759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680363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728069" y="2731746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649696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653619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280479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328083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375686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423393" y="2731746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345123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349046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655885" y="2731746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718506" y="27157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722428" y="27196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037842" y="2731746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103668" y="2717107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 txBox="1"/>
          <p:nvPr/>
        </p:nvSpPr>
        <p:spPr>
          <a:xfrm>
            <a:off x="474425" y="2657039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232410">
              <a:lnSpc>
                <a:spcPct val="100000"/>
              </a:lnSpc>
              <a:spcBef>
                <a:spcPts val="285"/>
              </a:spcBef>
              <a:tabLst>
                <a:tab pos="610870" algn="l"/>
                <a:tab pos="1309370" algn="l"/>
                <a:tab pos="2004695" algn="l"/>
                <a:tab pos="2379980" algn="l"/>
                <a:tab pos="2762250" algn="l"/>
              </a:tabLst>
            </a:pPr>
            <a:r>
              <a:rPr sz="500" spc="10" dirty="0">
                <a:latin typeface="Arial"/>
                <a:cs typeface="Arial"/>
              </a:rPr>
              <a:t>US	US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	</a:t>
            </a:r>
            <a:r>
              <a:rPr sz="500" spc="10" dirty="0">
                <a:latin typeface="Arial"/>
                <a:cs typeface="Arial"/>
              </a:rPr>
              <a:t>FR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	</a:t>
            </a:r>
            <a:r>
              <a:rPr sz="500" spc="10" dirty="0">
                <a:latin typeface="Arial"/>
                <a:cs typeface="Arial"/>
              </a:rPr>
              <a:t>FR	</a:t>
            </a:r>
            <a:r>
              <a:rPr sz="500" spc="15" dirty="0">
                <a:latin typeface="Arial"/>
                <a:cs typeface="Arial"/>
              </a:rPr>
              <a:t>CH	CH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(IWP)</a:t>
            </a:r>
            <a:endParaRPr sz="500">
              <a:latin typeface="Arial"/>
              <a:cs typeface="Arial"/>
            </a:endParaRPr>
          </a:p>
        </p:txBody>
      </p:sp>
      <p:sp>
        <p:nvSpPr>
          <p:cNvPr id="2332" name="object 2332"/>
          <p:cNvSpPr txBox="1"/>
          <p:nvPr/>
        </p:nvSpPr>
        <p:spPr>
          <a:xfrm>
            <a:off x="3696373" y="587052"/>
            <a:ext cx="1782445" cy="1834348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216535" marR="81280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217170" algn="l"/>
              </a:tabLst>
            </a:pPr>
            <a:r>
              <a:rPr lang="fr-CH" sz="900" spc="-5" dirty="0">
                <a:latin typeface="Arial"/>
                <a:cs typeface="Arial"/>
              </a:rPr>
              <a:t>Mesures des inégalités avec focalisation sur les revenus les plus élevés</a:t>
            </a:r>
            <a:endParaRPr lang="fr-CH" sz="900" dirty="0">
              <a:latin typeface="Arial"/>
              <a:cs typeface="Arial"/>
            </a:endParaRPr>
          </a:p>
          <a:p>
            <a:pPr marL="216535" marR="198755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211454" algn="l"/>
              </a:tabLst>
            </a:pPr>
            <a:r>
              <a:rPr lang="fr-CH" sz="900" spc="-5" dirty="0">
                <a:latin typeface="Arial"/>
                <a:cs typeface="Arial"/>
              </a:rPr>
              <a:t>Quelle est la taille de la part de gâteau qui revient à ce groupe de population ?</a:t>
            </a:r>
            <a:endParaRPr lang="fr-CH" sz="900" dirty="0">
              <a:latin typeface="Arial"/>
              <a:cs typeface="Arial"/>
            </a:endParaRPr>
          </a:p>
          <a:p>
            <a:pPr marL="216535" marR="173990" indent="-128270">
              <a:lnSpc>
                <a:spcPct val="101499"/>
              </a:lnSpc>
              <a:spcBef>
                <a:spcPts val="400"/>
              </a:spcBef>
              <a:buFont typeface="Lucida Sans Unicode"/>
              <a:buChar char="•"/>
              <a:tabLst>
                <a:tab pos="217170" algn="l"/>
              </a:tabLst>
            </a:pPr>
            <a:r>
              <a:rPr lang="fr-CH" sz="900" spc="-5" dirty="0">
                <a:latin typeface="Arial"/>
                <a:cs typeface="Arial"/>
              </a:rPr>
              <a:t>Inégalité des revenus en Suisse modérée en comparaison internationale</a:t>
            </a:r>
            <a:endParaRPr lang="fr-CH" sz="900" dirty="0">
              <a:latin typeface="Arial"/>
              <a:cs typeface="Arial"/>
            </a:endParaRPr>
          </a:p>
          <a:p>
            <a:pPr marL="212725" marR="163830" indent="-124460">
              <a:lnSpc>
                <a:spcPct val="101499"/>
              </a:lnSpc>
              <a:spcBef>
                <a:spcPts val="400"/>
              </a:spcBef>
              <a:buFont typeface="Lucida Sans Unicode"/>
              <a:buChar char="•"/>
              <a:tabLst>
                <a:tab pos="217170" algn="l"/>
              </a:tabLst>
            </a:pPr>
            <a:r>
              <a:rPr lang="fr-CH" sz="900" spc="-5" dirty="0">
                <a:latin typeface="Arial"/>
                <a:cs typeface="Arial"/>
              </a:rPr>
              <a:t>N </a:t>
            </a:r>
            <a:r>
              <a:rPr lang="fr-CH" sz="900" dirty="0">
                <a:latin typeface="Lucida Sans Unicode"/>
                <a:cs typeface="Lucida Sans Unicode"/>
              </a:rPr>
              <a:t>≈ </a:t>
            </a:r>
            <a:r>
              <a:rPr lang="fr-CH" sz="900" spc="-5" dirty="0">
                <a:latin typeface="Arial"/>
                <a:cs typeface="Arial"/>
              </a:rPr>
              <a:t>50 000</a:t>
            </a:r>
            <a:r>
              <a:rPr lang="fr-CH" sz="900" spc="-85" dirty="0">
                <a:latin typeface="Arial"/>
                <a:cs typeface="Arial"/>
              </a:rPr>
              <a:t> </a:t>
            </a:r>
            <a:r>
              <a:rPr lang="fr-CH" sz="900" spc="-5" dirty="0">
                <a:latin typeface="Arial"/>
                <a:cs typeface="Arial"/>
              </a:rPr>
              <a:t>contribuables (Suisse)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 txBox="1"/>
          <p:nvPr/>
        </p:nvSpPr>
        <p:spPr>
          <a:xfrm>
            <a:off x="2266045" y="2894296"/>
            <a:ext cx="3166113" cy="25071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i="1" spc="-5" dirty="0">
                <a:latin typeface="Arial"/>
                <a:cs typeface="Arial"/>
              </a:rPr>
              <a:t>Sources </a:t>
            </a:r>
            <a:r>
              <a:rPr sz="800" i="1" spc="-5" dirty="0">
                <a:latin typeface="Arial"/>
                <a:cs typeface="Arial"/>
              </a:rPr>
              <a:t>:  </a:t>
            </a:r>
            <a:r>
              <a:rPr sz="800" spc="-5" dirty="0">
                <a:latin typeface="Arial"/>
                <a:cs typeface="Arial"/>
              </a:rPr>
              <a:t>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</a:t>
            </a:r>
            <a:r>
              <a:rPr lang="fr-CH" sz="800" spc="-5" dirty="0">
                <a:latin typeface="Arial"/>
                <a:cs typeface="Arial"/>
              </a:rPr>
              <a:t> </a:t>
            </a:r>
            <a:r>
              <a:rPr sz="800" spc="-5" dirty="0">
                <a:latin typeface="Arial"/>
                <a:cs typeface="Arial"/>
              </a:rPr>
              <a:t>; IWP Luzern (2023)</a:t>
            </a:r>
            <a:r>
              <a:rPr lang="fr-CH" sz="800" spc="-5" dirty="0">
                <a:latin typeface="Arial"/>
                <a:cs typeface="Arial"/>
              </a:rPr>
              <a:t> </a:t>
            </a:r>
            <a:r>
              <a:rPr sz="800" spc="-5" dirty="0">
                <a:latin typeface="Arial"/>
                <a:cs typeface="Arial"/>
              </a:rPr>
              <a:t>;</a:t>
            </a:r>
            <a:r>
              <a:rPr sz="800" spc="-100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WID.world</a:t>
            </a:r>
            <a:endParaRPr sz="800" dirty="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  <a:spcBef>
                <a:spcPts val="295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3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2290" y="84604"/>
            <a:ext cx="360741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1200" spc="-5" dirty="0">
                <a:latin typeface="Arial"/>
                <a:cs typeface="Arial"/>
              </a:rPr>
              <a:t>Répartition par âge des différents chocs patrimoniaux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3180" y="418368"/>
            <a:ext cx="1111885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Arial"/>
                <a:cs typeface="Arial"/>
              </a:rPr>
              <a:t>A.</a:t>
            </a:r>
            <a:r>
              <a:rPr sz="1000" spc="-65" dirty="0">
                <a:latin typeface="Arial"/>
                <a:cs typeface="Arial"/>
              </a:rPr>
              <a:t> </a:t>
            </a:r>
            <a:r>
              <a:rPr lang="fr-CH" sz="1000" spc="-65" dirty="0">
                <a:latin typeface="Arial"/>
                <a:cs typeface="Arial"/>
              </a:rPr>
              <a:t>pers. ayant gagné au loto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16914" y="1228679"/>
            <a:ext cx="1907009" cy="13291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36326" y="605408"/>
            <a:ext cx="0" cy="2012950"/>
          </a:xfrm>
          <a:custGeom>
            <a:avLst/>
            <a:gdLst/>
            <a:ahLst/>
            <a:cxnLst/>
            <a:rect l="l" t="t" r="r" b="b"/>
            <a:pathLst>
              <a:path h="2012950">
                <a:moveTo>
                  <a:pt x="0" y="2012393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80792" y="2529464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>
                <a:moveTo>
                  <a:pt x="55533" y="0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72318" y="2478039"/>
            <a:ext cx="180975" cy="102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10"/>
              </a:lnSpc>
            </a:pPr>
            <a:r>
              <a:rPr sz="1100" dirty="0">
                <a:latin typeface="Arial"/>
                <a:cs typeface="Arial"/>
              </a:rPr>
              <a:t>0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0792" y="1611476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>
                <a:moveTo>
                  <a:pt x="55533" y="0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80792" y="693487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>
                <a:moveTo>
                  <a:pt x="55533" y="0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72318" y="584098"/>
            <a:ext cx="180975" cy="219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10"/>
              </a:lnSpc>
            </a:pPr>
            <a:r>
              <a:rPr sz="1100" spc="-5" dirty="0">
                <a:latin typeface="Arial"/>
                <a:cs typeface="Arial"/>
              </a:rPr>
              <a:t> 04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53024" y="1413143"/>
            <a:ext cx="400685" cy="3968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1310"/>
              </a:lnSpc>
            </a:pPr>
            <a:r>
              <a:rPr sz="1100" spc="-5" dirty="0">
                <a:latin typeface="Arial"/>
                <a:cs typeface="Arial"/>
              </a:rPr>
              <a:t>Share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405"/>
              </a:spcBef>
            </a:pPr>
            <a:r>
              <a:rPr sz="1100" spc="-5" dirty="0">
                <a:latin typeface="Arial"/>
                <a:cs typeface="Arial"/>
              </a:rPr>
              <a:t> </a:t>
            </a:r>
            <a:r>
              <a:rPr sz="1100" spc="-10" dirty="0">
                <a:latin typeface="Arial"/>
                <a:cs typeface="Arial"/>
              </a:rPr>
              <a:t>02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24664" y="2617801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533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91665" y="2617801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533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58924" y="2617801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533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25926" y="2617801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533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93185" y="2617801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533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881145" y="432160"/>
            <a:ext cx="788520" cy="1660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latin typeface="Arial"/>
                <a:cs typeface="Arial"/>
              </a:rPr>
              <a:t>B.</a:t>
            </a:r>
            <a:r>
              <a:rPr sz="1000" spc="-65" dirty="0">
                <a:latin typeface="Arial"/>
                <a:cs typeface="Arial"/>
              </a:rPr>
              <a:t> </a:t>
            </a:r>
            <a:r>
              <a:rPr lang="fr-CH" sz="1000" spc="-5" dirty="0">
                <a:latin typeface="Arial"/>
                <a:cs typeface="Arial"/>
              </a:rPr>
              <a:t>héritiers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79988" y="584031"/>
            <a:ext cx="2520315" cy="2477770"/>
          </a:xfrm>
          <a:custGeom>
            <a:avLst/>
            <a:gdLst/>
            <a:ahLst/>
            <a:cxnLst/>
            <a:rect l="l" t="t" r="r" b="b"/>
            <a:pathLst>
              <a:path w="2520315" h="2477770">
                <a:moveTo>
                  <a:pt x="0" y="2477364"/>
                </a:moveTo>
                <a:lnTo>
                  <a:pt x="2520078" y="2477364"/>
                </a:lnTo>
                <a:lnTo>
                  <a:pt x="2520078" y="0"/>
                </a:lnTo>
                <a:lnTo>
                  <a:pt x="0" y="0"/>
                </a:lnTo>
                <a:lnTo>
                  <a:pt x="0" y="24773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44434" y="585419"/>
            <a:ext cx="2057400" cy="2012950"/>
          </a:xfrm>
          <a:custGeom>
            <a:avLst/>
            <a:gdLst/>
            <a:ahLst/>
            <a:cxnLst/>
            <a:rect l="l" t="t" r="r" b="b"/>
            <a:pathLst>
              <a:path w="2057400" h="2012950">
                <a:moveTo>
                  <a:pt x="0" y="2012393"/>
                </a:moveTo>
                <a:lnTo>
                  <a:pt x="2056820" y="2012393"/>
                </a:lnTo>
                <a:lnTo>
                  <a:pt x="2056820" y="0"/>
                </a:lnTo>
                <a:lnTo>
                  <a:pt x="0" y="0"/>
                </a:lnTo>
                <a:lnTo>
                  <a:pt x="0" y="20123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48442" y="589428"/>
            <a:ext cx="2049145" cy="2004695"/>
          </a:xfrm>
          <a:custGeom>
            <a:avLst/>
            <a:gdLst/>
            <a:ahLst/>
            <a:cxnLst/>
            <a:rect l="l" t="t" r="r" b="b"/>
            <a:pathLst>
              <a:path w="2049145" h="2004695">
                <a:moveTo>
                  <a:pt x="0" y="2004378"/>
                </a:moveTo>
                <a:lnTo>
                  <a:pt x="2048805" y="2004378"/>
                </a:lnTo>
                <a:lnTo>
                  <a:pt x="2048805" y="0"/>
                </a:lnTo>
                <a:lnTo>
                  <a:pt x="0" y="0"/>
                </a:lnTo>
                <a:lnTo>
                  <a:pt x="0" y="2004378"/>
                </a:lnTo>
                <a:close/>
              </a:path>
            </a:pathLst>
          </a:custGeom>
          <a:ln w="801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25022" y="1043122"/>
            <a:ext cx="1918891" cy="14821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44434" y="585420"/>
            <a:ext cx="0" cy="2012950"/>
          </a:xfrm>
          <a:custGeom>
            <a:avLst/>
            <a:gdLst/>
            <a:ahLst/>
            <a:cxnLst/>
            <a:rect l="l" t="t" r="r" b="b"/>
            <a:pathLst>
              <a:path h="2012950">
                <a:moveTo>
                  <a:pt x="0" y="2012393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88900" y="2509734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55533" y="0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080426" y="2458308"/>
            <a:ext cx="180975" cy="102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10"/>
              </a:lnSpc>
            </a:pPr>
            <a:r>
              <a:rPr sz="1100" dirty="0">
                <a:latin typeface="Arial"/>
                <a:cs typeface="Arial"/>
              </a:rPr>
              <a:t>0</a:t>
            </a:r>
            <a:endParaRPr sz="11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288900" y="1591746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55533" y="0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88900" y="673499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55533" y="0"/>
                </a:moveTo>
                <a:lnTo>
                  <a:pt x="0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080426" y="564110"/>
            <a:ext cx="180975" cy="219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10"/>
              </a:lnSpc>
            </a:pPr>
            <a:r>
              <a:rPr sz="1100" spc="-5" dirty="0">
                <a:latin typeface="Arial"/>
                <a:cs typeface="Arial"/>
              </a:rPr>
              <a:t> 04</a:t>
            </a:r>
            <a:endParaRPr sz="11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873013" y="1393414"/>
            <a:ext cx="388620" cy="3968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1310"/>
              </a:lnSpc>
            </a:pPr>
            <a:r>
              <a:rPr sz="1100" spc="-5" dirty="0">
                <a:latin typeface="Arial"/>
                <a:cs typeface="Arial"/>
              </a:rPr>
              <a:t>Share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10"/>
              </a:spcBef>
            </a:pPr>
            <a:r>
              <a:rPr sz="1100" spc="-5" dirty="0">
                <a:latin typeface="Arial"/>
                <a:cs typeface="Arial"/>
              </a:rPr>
              <a:t> </a:t>
            </a:r>
            <a:r>
              <a:rPr sz="1100" spc="-10" dirty="0">
                <a:latin typeface="Arial"/>
                <a:cs typeface="Arial"/>
              </a:rPr>
              <a:t>02</a:t>
            </a:r>
            <a:endParaRPr sz="110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432513" y="2597813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792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02872" y="2597813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792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72973" y="2597813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792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43074" y="2597813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792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13174" y="2597813"/>
            <a:ext cx="0" cy="55880"/>
          </a:xfrm>
          <a:custGeom>
            <a:avLst/>
            <a:gdLst/>
            <a:ahLst/>
            <a:cxnLst/>
            <a:rect l="l" t="t" r="r" b="b"/>
            <a:pathLst>
              <a:path h="55880">
                <a:moveTo>
                  <a:pt x="0" y="0"/>
                </a:moveTo>
                <a:lnTo>
                  <a:pt x="0" y="55792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836326" y="2617801"/>
          <a:ext cx="4563102" cy="461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19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8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37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38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13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29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32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70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62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64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257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232195">
                <a:tc>
                  <a:txBody>
                    <a:bodyPr/>
                    <a:lstStyle/>
                    <a:p>
                      <a:pPr marL="1079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15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35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55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75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5621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/>
                          <a:cs typeface="Arial"/>
                        </a:rPr>
                        <a:t>95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15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35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55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75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/>
                          <a:cs typeface="Arial"/>
                        </a:rPr>
                        <a:t>95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Age</a:t>
                      </a:r>
                      <a:endParaRPr sz="1100" dirty="0">
                        <a:latin typeface="Arial"/>
                        <a:cs typeface="Arial"/>
                      </a:endParaRPr>
                    </a:p>
                  </a:txBody>
                  <a:tcPr marL="0" marR="0" marT="279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spc="-10" dirty="0">
                          <a:latin typeface="Arial"/>
                          <a:cs typeface="Arial"/>
                        </a:rPr>
                        <a:t>Age</a:t>
                      </a:r>
                      <a:endParaRPr sz="1100">
                        <a:latin typeface="Arial"/>
                        <a:cs typeface="Arial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5" name="object 3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37</a:t>
            </a:r>
          </a:p>
        </p:txBody>
      </p:sp>
    </p:spTree>
  </p:cSld>
  <p:clrMapOvr>
    <a:masterClrMapping/>
  </p:clrMapOvr>
  <p:transition>
    <p:cut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3644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Variations de revenus après un héritage ou un gain à la loterie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1572822" y="503361"/>
            <a:ext cx="0" cy="2053589"/>
          </a:xfrm>
          <a:custGeom>
            <a:avLst/>
            <a:gdLst/>
            <a:ahLst/>
            <a:cxnLst/>
            <a:rect l="l" t="t" r="r" b="b"/>
            <a:pathLst>
              <a:path h="2053589">
                <a:moveTo>
                  <a:pt x="0" y="0"/>
                </a:moveTo>
                <a:lnTo>
                  <a:pt x="0" y="2053292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83535" y="10133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288" y="0"/>
                </a:lnTo>
              </a:path>
            </a:pathLst>
          </a:custGeom>
          <a:ln w="7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60522" y="1013375"/>
            <a:ext cx="2977515" cy="0"/>
          </a:xfrm>
          <a:custGeom>
            <a:avLst/>
            <a:gdLst/>
            <a:ahLst/>
            <a:cxnLst/>
            <a:rect l="l" t="t" r="r" b="b"/>
            <a:pathLst>
              <a:path w="2977515">
                <a:moveTo>
                  <a:pt x="0" y="0"/>
                </a:moveTo>
                <a:lnTo>
                  <a:pt x="2977251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34823" y="794545"/>
            <a:ext cx="2952115" cy="1447800"/>
          </a:xfrm>
          <a:custGeom>
            <a:avLst/>
            <a:gdLst/>
            <a:ahLst/>
            <a:cxnLst/>
            <a:rect l="l" t="t" r="r" b="b"/>
            <a:pathLst>
              <a:path w="2952115" h="1447800">
                <a:moveTo>
                  <a:pt x="737998" y="218829"/>
                </a:moveTo>
                <a:lnTo>
                  <a:pt x="1106942" y="500528"/>
                </a:lnTo>
                <a:lnTo>
                  <a:pt x="1475996" y="898260"/>
                </a:lnTo>
                <a:lnTo>
                  <a:pt x="1844940" y="1306911"/>
                </a:lnTo>
                <a:lnTo>
                  <a:pt x="2213885" y="1361287"/>
                </a:lnTo>
                <a:lnTo>
                  <a:pt x="2582939" y="1447319"/>
                </a:lnTo>
                <a:lnTo>
                  <a:pt x="2951883" y="1424598"/>
                </a:lnTo>
                <a:lnTo>
                  <a:pt x="2951883" y="946349"/>
                </a:lnTo>
                <a:lnTo>
                  <a:pt x="2582939" y="946349"/>
                </a:lnTo>
                <a:lnTo>
                  <a:pt x="2213885" y="902451"/>
                </a:lnTo>
                <a:lnTo>
                  <a:pt x="1844940" y="893076"/>
                </a:lnTo>
                <a:lnTo>
                  <a:pt x="1475996" y="543213"/>
                </a:lnTo>
                <a:lnTo>
                  <a:pt x="1106942" y="225337"/>
                </a:lnTo>
                <a:lnTo>
                  <a:pt x="737998" y="218829"/>
                </a:lnTo>
                <a:close/>
              </a:path>
              <a:path w="2952115" h="1447800">
                <a:moveTo>
                  <a:pt x="2951883" y="886237"/>
                </a:moveTo>
                <a:lnTo>
                  <a:pt x="2582939" y="946349"/>
                </a:lnTo>
                <a:lnTo>
                  <a:pt x="2951883" y="946349"/>
                </a:lnTo>
                <a:lnTo>
                  <a:pt x="2951883" y="886237"/>
                </a:lnTo>
                <a:close/>
              </a:path>
              <a:path w="2952115" h="1447800">
                <a:moveTo>
                  <a:pt x="0" y="0"/>
                </a:moveTo>
                <a:lnTo>
                  <a:pt x="0" y="363980"/>
                </a:lnTo>
                <a:lnTo>
                  <a:pt x="369054" y="431041"/>
                </a:lnTo>
                <a:lnTo>
                  <a:pt x="737998" y="218829"/>
                </a:lnTo>
                <a:lnTo>
                  <a:pt x="369054" y="142393"/>
                </a:lnTo>
                <a:lnTo>
                  <a:pt x="0" y="0"/>
                </a:lnTo>
                <a:close/>
              </a:path>
            </a:pathLst>
          </a:custGeom>
          <a:solidFill>
            <a:srgbClr val="A4B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72822" y="1013375"/>
            <a:ext cx="2214245" cy="1228725"/>
          </a:xfrm>
          <a:custGeom>
            <a:avLst/>
            <a:gdLst/>
            <a:ahLst/>
            <a:cxnLst/>
            <a:rect l="l" t="t" r="r" b="b"/>
            <a:pathLst>
              <a:path w="2214245" h="1228725">
                <a:moveTo>
                  <a:pt x="2213885" y="1205768"/>
                </a:moveTo>
                <a:lnTo>
                  <a:pt x="1844940" y="1228490"/>
                </a:lnTo>
                <a:lnTo>
                  <a:pt x="1475886" y="1142458"/>
                </a:lnTo>
                <a:lnTo>
                  <a:pt x="1106942" y="1088081"/>
                </a:lnTo>
                <a:lnTo>
                  <a:pt x="737998" y="679430"/>
                </a:lnTo>
                <a:lnTo>
                  <a:pt x="368944" y="281698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34823" y="794545"/>
            <a:ext cx="738505" cy="431165"/>
          </a:xfrm>
          <a:custGeom>
            <a:avLst/>
            <a:gdLst/>
            <a:ahLst/>
            <a:cxnLst/>
            <a:rect l="l" t="t" r="r" b="b"/>
            <a:pathLst>
              <a:path w="738505" h="431165">
                <a:moveTo>
                  <a:pt x="737998" y="218829"/>
                </a:moveTo>
                <a:lnTo>
                  <a:pt x="369054" y="431041"/>
                </a:lnTo>
                <a:lnTo>
                  <a:pt x="0" y="363980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34823" y="976646"/>
            <a:ext cx="2952115" cy="1015365"/>
          </a:xfrm>
          <a:custGeom>
            <a:avLst/>
            <a:gdLst/>
            <a:ahLst/>
            <a:cxnLst/>
            <a:rect l="l" t="t" r="r" b="b"/>
            <a:pathLst>
              <a:path w="2952115" h="1015364">
                <a:moveTo>
                  <a:pt x="0" y="0"/>
                </a:moveTo>
                <a:lnTo>
                  <a:pt x="368944" y="104672"/>
                </a:lnTo>
                <a:lnTo>
                  <a:pt x="737888" y="36728"/>
                </a:lnTo>
                <a:lnTo>
                  <a:pt x="1106942" y="180887"/>
                </a:lnTo>
                <a:lnTo>
                  <a:pt x="1475886" y="538691"/>
                </a:lnTo>
                <a:lnTo>
                  <a:pt x="1844941" y="918003"/>
                </a:lnTo>
                <a:lnTo>
                  <a:pt x="2213885" y="949879"/>
                </a:lnTo>
                <a:lnTo>
                  <a:pt x="2582829" y="1014844"/>
                </a:lnTo>
                <a:lnTo>
                  <a:pt x="2951883" y="973372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11330" y="95315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15180" y="95700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80274" y="105782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84124" y="106167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49218" y="98988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53068" y="99373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18272" y="113404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22123" y="113789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287216" y="149184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91067" y="149569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656271" y="187115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660121" y="187500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25215" y="190303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29065" y="190688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94159" y="196799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98009" y="19718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63213" y="192652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67064" y="193037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83535" y="464646"/>
            <a:ext cx="0" cy="2092325"/>
          </a:xfrm>
          <a:custGeom>
            <a:avLst/>
            <a:gdLst/>
            <a:ahLst/>
            <a:cxnLst/>
            <a:rect l="l" t="t" r="r" b="b"/>
            <a:pathLst>
              <a:path h="2092325">
                <a:moveTo>
                  <a:pt x="0" y="2092006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47909" y="250536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67021" y="2385119"/>
            <a:ext cx="165100" cy="2406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-.06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47909" y="200803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67021" y="1887790"/>
            <a:ext cx="165100" cy="2406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-.04</a:t>
            </a:r>
            <a:endParaRPr sz="9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47909" y="151070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67021" y="1390459"/>
            <a:ext cx="165100" cy="2406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-.02</a:t>
            </a:r>
            <a:endParaRPr sz="9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47909" y="101337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567021" y="965976"/>
            <a:ext cx="165100" cy="952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47909" y="51604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67021" y="416878"/>
            <a:ext cx="165100" cy="19875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.02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90876" y="676109"/>
            <a:ext cx="165100" cy="16700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5" dirty="0">
                <a:latin typeface="Arial"/>
                <a:cs typeface="Arial"/>
              </a:rPr>
              <a:t>Coefficient </a:t>
            </a:r>
            <a:r>
              <a:rPr sz="950" spc="10" dirty="0">
                <a:latin typeface="Arial"/>
                <a:cs typeface="Arial"/>
              </a:rPr>
              <a:t>relative to t=-1</a:t>
            </a:r>
            <a:r>
              <a:rPr sz="950" spc="-25" dirty="0">
                <a:latin typeface="Arial"/>
                <a:cs typeface="Arial"/>
              </a:rPr>
              <a:t> </a:t>
            </a:r>
            <a:r>
              <a:rPr sz="950" spc="15" dirty="0">
                <a:latin typeface="Arial"/>
                <a:cs typeface="Arial"/>
              </a:rPr>
              <a:t>(%)</a:t>
            </a:r>
            <a:endParaRPr sz="9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83535" y="2556653"/>
            <a:ext cx="3054985" cy="0"/>
          </a:xfrm>
          <a:custGeom>
            <a:avLst/>
            <a:gdLst/>
            <a:ahLst/>
            <a:cxnLst/>
            <a:rect l="l" t="t" r="r" b="b"/>
            <a:pathLst>
              <a:path w="3054985">
                <a:moveTo>
                  <a:pt x="0" y="0"/>
                </a:moveTo>
                <a:lnTo>
                  <a:pt x="305457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482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766673" y="2560056"/>
            <a:ext cx="1365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Arial"/>
                <a:cs typeface="Arial"/>
              </a:rPr>
              <a:t>-3</a:t>
            </a:r>
            <a:endParaRPr sz="9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20387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135728" y="2560056"/>
            <a:ext cx="1365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Arial"/>
                <a:cs typeface="Arial"/>
              </a:rPr>
              <a:t>-2</a:t>
            </a:r>
            <a:endParaRPr sz="9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572822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941766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10820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679764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48708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1776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3370383" y="2560056"/>
            <a:ext cx="9525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78670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3739327" y="2560056"/>
            <a:ext cx="9525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248631" y="2533607"/>
            <a:ext cx="2121535" cy="37782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R="10160" algn="ctr">
              <a:lnSpc>
                <a:spcPct val="100000"/>
              </a:lnSpc>
              <a:spcBef>
                <a:spcPts val="340"/>
              </a:spcBef>
              <a:tabLst>
                <a:tab pos="389255" algn="l"/>
                <a:tab pos="758190" algn="l"/>
                <a:tab pos="1127125" algn="l"/>
                <a:tab pos="1496060" algn="l"/>
              </a:tabLst>
            </a:pPr>
            <a:r>
              <a:rPr sz="950" spc="10" dirty="0">
                <a:latin typeface="Arial"/>
                <a:cs typeface="Arial"/>
              </a:rPr>
              <a:t>-1	</a:t>
            </a:r>
            <a:r>
              <a:rPr sz="950" spc="15" dirty="0">
                <a:latin typeface="Arial"/>
                <a:cs typeface="Arial"/>
              </a:rPr>
              <a:t>0	1	2	3</a:t>
            </a:r>
            <a:endParaRPr sz="95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45"/>
              </a:spcBef>
            </a:pPr>
            <a:r>
              <a:rPr sz="950" spc="10" dirty="0">
                <a:latin typeface="Arial"/>
                <a:cs typeface="Arial"/>
              </a:rPr>
              <a:t>Event time: </a:t>
            </a:r>
            <a:r>
              <a:rPr sz="950" spc="15" dirty="0">
                <a:latin typeface="Arial"/>
                <a:cs typeface="Arial"/>
              </a:rPr>
              <a:t>years </a:t>
            </a:r>
            <a:r>
              <a:rPr sz="950" spc="10" dirty="0">
                <a:latin typeface="Arial"/>
                <a:cs typeface="Arial"/>
              </a:rPr>
              <a:t>from wealth</a:t>
            </a:r>
            <a:r>
              <a:rPr sz="950" spc="-55" dirty="0">
                <a:latin typeface="Arial"/>
                <a:cs typeface="Arial"/>
              </a:rPr>
              <a:t> </a:t>
            </a:r>
            <a:r>
              <a:rPr sz="950" spc="5" dirty="0">
                <a:latin typeface="Arial"/>
                <a:cs typeface="Arial"/>
              </a:rPr>
              <a:t>transfer</a:t>
            </a:r>
            <a:endParaRPr sz="950" dirty="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38</a:t>
            </a:r>
          </a:p>
        </p:txBody>
      </p:sp>
    </p:spTree>
  </p:cSld>
  <p:clrMapOvr>
    <a:masterClrMapping/>
  </p:clrMapOvr>
  <p:transition>
    <p:cut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8825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Variations de revenus après un héritage ou un gain à la loterie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359994" y="577900"/>
            <a:ext cx="5039995" cy="0"/>
          </a:xfrm>
          <a:custGeom>
            <a:avLst/>
            <a:gdLst/>
            <a:ahLst/>
            <a:cxnLst/>
            <a:rect l="l" t="t" r="r" b="b"/>
            <a:pathLst>
              <a:path w="5039995">
                <a:moveTo>
                  <a:pt x="0" y="0"/>
                </a:moveTo>
                <a:lnTo>
                  <a:pt x="5039995" y="0"/>
                </a:lnTo>
              </a:path>
            </a:pathLst>
          </a:custGeom>
          <a:ln w="110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323221" y="594316"/>
            <a:ext cx="123317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-5" dirty="0">
                <a:latin typeface="Arial"/>
                <a:cs typeface="Arial"/>
              </a:rPr>
              <a:t>Source of wealth</a:t>
            </a:r>
            <a:r>
              <a:rPr sz="900" spc="-5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shock: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59994" y="729342"/>
          <a:ext cx="5038722" cy="194435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84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26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53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21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05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All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165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Inheritance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165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Lottery</a:t>
                      </a:r>
                      <a:r>
                        <a:rPr sz="900" spc="-3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win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165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92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Earnings</a:t>
                      </a:r>
                      <a:r>
                        <a:rPr sz="9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elasticity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02895" marR="323850" indent="-47625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sz="900" dirty="0">
                          <a:latin typeface="Arial"/>
                          <a:cs typeface="Arial"/>
                        </a:rPr>
                        <a:t>-0.047*** 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(0.005)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07034" marR="351790" indent="-47625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sz="900" dirty="0">
                          <a:latin typeface="Arial"/>
                          <a:cs typeface="Arial"/>
                        </a:rPr>
                        <a:t>-0.046*** 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(0.005)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00685" marR="115570" indent="-47625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sz="900" dirty="0">
                          <a:latin typeface="Arial"/>
                          <a:cs typeface="Arial"/>
                        </a:rPr>
                        <a:t>-0.082*** 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(0.031)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8768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Obs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1,266,430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1,219,122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47,308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9172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N of</a:t>
                      </a:r>
                      <a:r>
                        <a:rPr sz="9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recipients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140,490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135,150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5,340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9172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10" dirty="0">
                          <a:latin typeface="Arial"/>
                          <a:cs typeface="Arial"/>
                        </a:rPr>
                        <a:t>Average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earnings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43,517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43,500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44,029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9179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10" dirty="0">
                          <a:latin typeface="Arial"/>
                          <a:cs typeface="Arial"/>
                        </a:rPr>
                        <a:t>Wealth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(actualized)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349,798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349,703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352,662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8768"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10" dirty="0">
                          <a:latin typeface="Arial"/>
                          <a:cs typeface="Arial"/>
                        </a:rPr>
                        <a:t>Wealth </a:t>
                      </a:r>
                      <a:r>
                        <a:rPr sz="900" spc="-5" dirty="0">
                          <a:latin typeface="Arial"/>
                          <a:cs typeface="Arial"/>
                        </a:rPr>
                        <a:t>(nominal)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128,854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129,038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123,261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8768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Immediate effect of 1,000</a:t>
                      </a:r>
                      <a:r>
                        <a:rPr sz="900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10" dirty="0">
                          <a:latin typeface="Arial"/>
                          <a:cs typeface="Arial"/>
                        </a:rPr>
                        <a:t>CHF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-6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-6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-10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7366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703"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Cumulative effect of 1,000</a:t>
                      </a:r>
                      <a:r>
                        <a:rPr sz="900" spc="-2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10" dirty="0">
                          <a:latin typeface="Arial"/>
                          <a:cs typeface="Arial"/>
                        </a:rPr>
                        <a:t>CHF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-45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-43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98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00" spc="-5" dirty="0">
                          <a:latin typeface="Arial"/>
                          <a:cs typeface="Arial"/>
                        </a:rPr>
                        <a:t>-148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47294" y="2732345"/>
            <a:ext cx="5065395" cy="329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115">
              <a:lnSpc>
                <a:spcPct val="110700"/>
              </a:lnSpc>
              <a:spcBef>
                <a:spcPts val="100"/>
              </a:spcBef>
            </a:pPr>
            <a:r>
              <a:rPr sz="900" i="1" spc="-15" dirty="0">
                <a:latin typeface="Arial"/>
                <a:cs typeface="Arial"/>
              </a:rPr>
              <a:t>Note</a:t>
            </a:r>
            <a:r>
              <a:rPr sz="900" spc="-15" dirty="0">
                <a:latin typeface="Arial"/>
                <a:cs typeface="Arial"/>
              </a:rPr>
              <a:t>: </a:t>
            </a:r>
            <a:r>
              <a:rPr sz="900" spc="-5" dirty="0">
                <a:latin typeface="Arial"/>
                <a:cs typeface="Arial"/>
              </a:rPr>
              <a:t>Cumulative effect corresponds </a:t>
            </a:r>
            <a:r>
              <a:rPr sz="900" spc="-10" dirty="0">
                <a:latin typeface="Arial"/>
                <a:cs typeface="Arial"/>
              </a:rPr>
              <a:t>to </a:t>
            </a:r>
            <a:r>
              <a:rPr sz="900" spc="-5" dirty="0">
                <a:latin typeface="Arial"/>
                <a:cs typeface="Arial"/>
              </a:rPr>
              <a:t>the associated cumulative earnings loss, computed </a:t>
            </a:r>
            <a:r>
              <a:rPr sz="900" spc="-10" dirty="0">
                <a:latin typeface="Arial"/>
                <a:cs typeface="Arial"/>
              </a:rPr>
              <a:t>by  multiplying the immediate impact </a:t>
            </a:r>
            <a:r>
              <a:rPr sz="900" spc="-15" dirty="0">
                <a:latin typeface="Arial"/>
                <a:cs typeface="Arial"/>
              </a:rPr>
              <a:t>by </a:t>
            </a:r>
            <a:r>
              <a:rPr sz="900" spc="-10" dirty="0">
                <a:latin typeface="Arial"/>
                <a:cs typeface="Arial"/>
              </a:rPr>
              <a:t>the </a:t>
            </a:r>
            <a:r>
              <a:rPr sz="900" spc="-15" dirty="0">
                <a:latin typeface="Arial"/>
                <a:cs typeface="Arial"/>
              </a:rPr>
              <a:t>average </a:t>
            </a:r>
            <a:r>
              <a:rPr sz="900" spc="-10" dirty="0">
                <a:latin typeface="Arial"/>
                <a:cs typeface="Arial"/>
              </a:rPr>
              <a:t>number of </a:t>
            </a:r>
            <a:r>
              <a:rPr sz="900" spc="-15" dirty="0">
                <a:latin typeface="Arial"/>
                <a:cs typeface="Arial"/>
              </a:rPr>
              <a:t>years </a:t>
            </a:r>
            <a:r>
              <a:rPr sz="900" spc="-10" dirty="0">
                <a:latin typeface="Arial"/>
                <a:cs typeface="Arial"/>
              </a:rPr>
              <a:t>remaining </a:t>
            </a:r>
            <a:r>
              <a:rPr sz="900" spc="-5" dirty="0">
                <a:latin typeface="Arial"/>
                <a:cs typeface="Arial"/>
              </a:rPr>
              <a:t>until </a:t>
            </a:r>
            <a:r>
              <a:rPr sz="900" spc="-10" dirty="0">
                <a:latin typeface="Arial"/>
                <a:cs typeface="Arial"/>
              </a:rPr>
              <a:t>statutory</a:t>
            </a:r>
            <a:r>
              <a:rPr sz="900" spc="185" dirty="0">
                <a:latin typeface="Arial"/>
                <a:cs typeface="Arial"/>
              </a:rPr>
              <a:t> </a:t>
            </a:r>
            <a:r>
              <a:rPr sz="900" spc="-10" dirty="0">
                <a:latin typeface="Arial"/>
                <a:cs typeface="Arial"/>
              </a:rPr>
              <a:t>retirement.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39</a:t>
            </a:r>
          </a:p>
        </p:txBody>
      </p:sp>
    </p:spTree>
  </p:cSld>
  <p:clrMapOvr>
    <a:masterClrMapping/>
  </p:clrMapOvr>
  <p:transition>
    <p:cut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84604"/>
            <a:ext cx="42120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1200" spc="-15" dirty="0">
                <a:latin typeface="Arial"/>
                <a:cs typeface="Arial"/>
              </a:rPr>
              <a:t>Les femmes réagissent de manière particulièrement forte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7349" y="503361"/>
            <a:ext cx="0" cy="2053589"/>
          </a:xfrm>
          <a:custGeom>
            <a:avLst/>
            <a:gdLst/>
            <a:ahLst/>
            <a:cxnLst/>
            <a:rect l="l" t="t" r="r" b="b"/>
            <a:pathLst>
              <a:path h="2053589">
                <a:moveTo>
                  <a:pt x="0" y="0"/>
                </a:moveTo>
                <a:lnTo>
                  <a:pt x="0" y="2053292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57349" y="464646"/>
            <a:ext cx="0" cy="13335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-3850" y="6562"/>
                </a:moveTo>
                <a:lnTo>
                  <a:pt x="3850" y="6562"/>
                </a:lnTo>
              </a:path>
            </a:pathLst>
          </a:custGeom>
          <a:ln w="131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83535" y="22974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288" y="0"/>
                </a:lnTo>
              </a:path>
            </a:pathLst>
          </a:custGeom>
          <a:ln w="7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60522" y="2297455"/>
            <a:ext cx="2977515" cy="0"/>
          </a:xfrm>
          <a:custGeom>
            <a:avLst/>
            <a:gdLst/>
            <a:ahLst/>
            <a:cxnLst/>
            <a:rect l="l" t="t" r="r" b="b"/>
            <a:pathLst>
              <a:path w="2977515">
                <a:moveTo>
                  <a:pt x="0" y="0"/>
                </a:moveTo>
                <a:lnTo>
                  <a:pt x="2977251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34823" y="1175512"/>
            <a:ext cx="2952115" cy="1317625"/>
          </a:xfrm>
          <a:custGeom>
            <a:avLst/>
            <a:gdLst/>
            <a:ahLst/>
            <a:cxnLst/>
            <a:rect l="l" t="t" r="r" b="b"/>
            <a:pathLst>
              <a:path w="2952115" h="1317625">
                <a:moveTo>
                  <a:pt x="2951883" y="893848"/>
                </a:moveTo>
                <a:lnTo>
                  <a:pt x="1475996" y="893848"/>
                </a:lnTo>
                <a:lnTo>
                  <a:pt x="1844940" y="952526"/>
                </a:lnTo>
                <a:lnTo>
                  <a:pt x="2213885" y="1317499"/>
                </a:lnTo>
                <a:lnTo>
                  <a:pt x="2582939" y="1114332"/>
                </a:lnTo>
                <a:lnTo>
                  <a:pt x="2951883" y="1114332"/>
                </a:lnTo>
                <a:lnTo>
                  <a:pt x="2951883" y="893848"/>
                </a:lnTo>
                <a:close/>
              </a:path>
              <a:path w="2952115" h="1317625">
                <a:moveTo>
                  <a:pt x="2951883" y="1114332"/>
                </a:moveTo>
                <a:lnTo>
                  <a:pt x="2582939" y="1114332"/>
                </a:lnTo>
                <a:lnTo>
                  <a:pt x="2951883" y="1214482"/>
                </a:lnTo>
                <a:lnTo>
                  <a:pt x="2951883" y="1114332"/>
                </a:lnTo>
                <a:close/>
              </a:path>
              <a:path w="2952115" h="1317625">
                <a:moveTo>
                  <a:pt x="1844940" y="224454"/>
                </a:moveTo>
                <a:lnTo>
                  <a:pt x="1475996" y="369605"/>
                </a:lnTo>
                <a:lnTo>
                  <a:pt x="1106942" y="896385"/>
                </a:lnTo>
                <a:lnTo>
                  <a:pt x="737998" y="1121942"/>
                </a:lnTo>
                <a:lnTo>
                  <a:pt x="1106942" y="1172789"/>
                </a:lnTo>
                <a:lnTo>
                  <a:pt x="1475996" y="893848"/>
                </a:lnTo>
                <a:lnTo>
                  <a:pt x="2951883" y="893848"/>
                </a:lnTo>
                <a:lnTo>
                  <a:pt x="2951883" y="363649"/>
                </a:lnTo>
                <a:lnTo>
                  <a:pt x="2213885" y="363649"/>
                </a:lnTo>
                <a:lnTo>
                  <a:pt x="1844940" y="224454"/>
                </a:lnTo>
                <a:close/>
              </a:path>
              <a:path w="2952115" h="1317625">
                <a:moveTo>
                  <a:pt x="0" y="840133"/>
                </a:moveTo>
                <a:lnTo>
                  <a:pt x="0" y="1146980"/>
                </a:lnTo>
                <a:lnTo>
                  <a:pt x="737998" y="1121942"/>
                </a:lnTo>
                <a:lnTo>
                  <a:pt x="369054" y="867156"/>
                </a:lnTo>
                <a:lnTo>
                  <a:pt x="0" y="840133"/>
                </a:lnTo>
                <a:close/>
              </a:path>
              <a:path w="2952115" h="1317625">
                <a:moveTo>
                  <a:pt x="2951883" y="0"/>
                </a:moveTo>
                <a:lnTo>
                  <a:pt x="2582939" y="19522"/>
                </a:lnTo>
                <a:lnTo>
                  <a:pt x="2213885" y="363649"/>
                </a:lnTo>
                <a:lnTo>
                  <a:pt x="2951883" y="363649"/>
                </a:lnTo>
                <a:lnTo>
                  <a:pt x="2951883" y="0"/>
                </a:lnTo>
                <a:close/>
              </a:path>
            </a:pathLst>
          </a:custGeom>
          <a:solidFill>
            <a:srgbClr val="A4B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417763" y="2289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10820" y="2069360"/>
            <a:ext cx="738505" cy="424180"/>
          </a:xfrm>
          <a:custGeom>
            <a:avLst/>
            <a:gdLst/>
            <a:ahLst/>
            <a:cxnLst/>
            <a:rect l="l" t="t" r="r" b="b"/>
            <a:pathLst>
              <a:path w="738505" h="424180">
                <a:moveTo>
                  <a:pt x="737888" y="423651"/>
                </a:moveTo>
                <a:lnTo>
                  <a:pt x="368943" y="58678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310820" y="2069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17763" y="2289844"/>
            <a:ext cx="369570" cy="100330"/>
          </a:xfrm>
          <a:custGeom>
            <a:avLst/>
            <a:gdLst/>
            <a:ahLst/>
            <a:cxnLst/>
            <a:rect l="l" t="t" r="r" b="b"/>
            <a:pathLst>
              <a:path w="369570" h="100330">
                <a:moveTo>
                  <a:pt x="368943" y="100149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417763" y="2289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41766" y="1545117"/>
            <a:ext cx="369570" cy="527050"/>
          </a:xfrm>
          <a:custGeom>
            <a:avLst/>
            <a:gdLst/>
            <a:ahLst/>
            <a:cxnLst/>
            <a:rect l="l" t="t" r="r" b="b"/>
            <a:pathLst>
              <a:path w="369569" h="527050">
                <a:moveTo>
                  <a:pt x="0" y="526779"/>
                </a:moveTo>
                <a:lnTo>
                  <a:pt x="0" y="526779"/>
                </a:lnTo>
                <a:lnTo>
                  <a:pt x="369054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10820" y="2069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72822" y="2297455"/>
            <a:ext cx="369570" cy="51435"/>
          </a:xfrm>
          <a:custGeom>
            <a:avLst/>
            <a:gdLst/>
            <a:ahLst/>
            <a:cxnLst/>
            <a:rect l="l" t="t" r="r" b="b"/>
            <a:pathLst>
              <a:path w="369569" h="51435">
                <a:moveTo>
                  <a:pt x="368944" y="50847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34823" y="2015645"/>
            <a:ext cx="738505" cy="307340"/>
          </a:xfrm>
          <a:custGeom>
            <a:avLst/>
            <a:gdLst/>
            <a:ahLst/>
            <a:cxnLst/>
            <a:rect l="l" t="t" r="r" b="b"/>
            <a:pathLst>
              <a:path w="738505" h="307339">
                <a:moveTo>
                  <a:pt x="737998" y="281809"/>
                </a:moveTo>
                <a:lnTo>
                  <a:pt x="369054" y="293941"/>
                </a:lnTo>
                <a:lnTo>
                  <a:pt x="0" y="306846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48708" y="1195034"/>
            <a:ext cx="369570" cy="344170"/>
          </a:xfrm>
          <a:custGeom>
            <a:avLst/>
            <a:gdLst/>
            <a:ahLst/>
            <a:cxnLst/>
            <a:rect l="l" t="t" r="r" b="b"/>
            <a:pathLst>
              <a:path w="369570" h="344169">
                <a:moveTo>
                  <a:pt x="0" y="344127"/>
                </a:moveTo>
                <a:lnTo>
                  <a:pt x="0" y="344127"/>
                </a:lnTo>
                <a:lnTo>
                  <a:pt x="369054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34823" y="1742439"/>
            <a:ext cx="2952115" cy="555625"/>
          </a:xfrm>
          <a:custGeom>
            <a:avLst/>
            <a:gdLst/>
            <a:ahLst/>
            <a:cxnLst/>
            <a:rect l="l" t="t" r="r" b="b"/>
            <a:pathLst>
              <a:path w="2952115" h="555625">
                <a:moveTo>
                  <a:pt x="0" y="426739"/>
                </a:moveTo>
                <a:lnTo>
                  <a:pt x="368944" y="433688"/>
                </a:lnTo>
                <a:lnTo>
                  <a:pt x="737888" y="555015"/>
                </a:lnTo>
                <a:lnTo>
                  <a:pt x="1106942" y="467770"/>
                </a:lnTo>
                <a:lnTo>
                  <a:pt x="1475886" y="64854"/>
                </a:lnTo>
                <a:lnTo>
                  <a:pt x="1844941" y="21618"/>
                </a:lnTo>
                <a:lnTo>
                  <a:pt x="2213885" y="273757"/>
                </a:lnTo>
                <a:lnTo>
                  <a:pt x="2582829" y="0"/>
                </a:lnTo>
                <a:lnTo>
                  <a:pt x="2951883" y="40368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11330" y="214568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15180" y="21495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80274" y="21526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84124" y="215648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49218" y="227396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53068" y="227781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918272" y="218671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22123" y="219056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87216" y="178380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91067" y="17876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656271" y="174056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60121" y="174441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25215" y="199270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29065" y="199655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94159" y="171894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98009" y="172279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63213" y="175931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67064" y="176316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34823" y="516045"/>
            <a:ext cx="2952115" cy="1989455"/>
          </a:xfrm>
          <a:custGeom>
            <a:avLst/>
            <a:gdLst/>
            <a:ahLst/>
            <a:cxnLst/>
            <a:rect l="l" t="t" r="r" b="b"/>
            <a:pathLst>
              <a:path w="2952115" h="1989455">
                <a:moveTo>
                  <a:pt x="369054" y="1777770"/>
                </a:moveTo>
                <a:lnTo>
                  <a:pt x="0" y="1818249"/>
                </a:lnTo>
                <a:lnTo>
                  <a:pt x="0" y="1989319"/>
                </a:lnTo>
                <a:lnTo>
                  <a:pt x="369054" y="1917626"/>
                </a:lnTo>
                <a:lnTo>
                  <a:pt x="737998" y="1781409"/>
                </a:lnTo>
                <a:lnTo>
                  <a:pt x="369054" y="1777770"/>
                </a:lnTo>
                <a:close/>
              </a:path>
              <a:path w="2952115" h="1989455">
                <a:moveTo>
                  <a:pt x="2951883" y="0"/>
                </a:moveTo>
                <a:lnTo>
                  <a:pt x="2582939" y="289199"/>
                </a:lnTo>
                <a:lnTo>
                  <a:pt x="2213885" y="309935"/>
                </a:lnTo>
                <a:lnTo>
                  <a:pt x="1844940" y="901348"/>
                </a:lnTo>
                <a:lnTo>
                  <a:pt x="1475996" y="1134296"/>
                </a:lnTo>
                <a:lnTo>
                  <a:pt x="1106942" y="1488570"/>
                </a:lnTo>
                <a:lnTo>
                  <a:pt x="737998" y="1781409"/>
                </a:lnTo>
                <a:lnTo>
                  <a:pt x="1106942" y="1725820"/>
                </a:lnTo>
                <a:lnTo>
                  <a:pt x="1475996" y="1488019"/>
                </a:lnTo>
                <a:lnTo>
                  <a:pt x="1844940" y="1399119"/>
                </a:lnTo>
                <a:lnTo>
                  <a:pt x="2213885" y="989696"/>
                </a:lnTo>
                <a:lnTo>
                  <a:pt x="2899338" y="989696"/>
                </a:lnTo>
                <a:lnTo>
                  <a:pt x="2951883" y="969181"/>
                </a:lnTo>
                <a:lnTo>
                  <a:pt x="2951883" y="0"/>
                </a:lnTo>
                <a:close/>
              </a:path>
              <a:path w="2952115" h="1989455">
                <a:moveTo>
                  <a:pt x="2899338" y="989696"/>
                </a:moveTo>
                <a:lnTo>
                  <a:pt x="2213885" y="989696"/>
                </a:lnTo>
                <a:lnTo>
                  <a:pt x="2582939" y="1113229"/>
                </a:lnTo>
                <a:lnTo>
                  <a:pt x="2899338" y="989696"/>
                </a:lnTo>
                <a:close/>
              </a:path>
            </a:pathLst>
          </a:custGeom>
          <a:solidFill>
            <a:srgbClr val="E59A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34823" y="2297455"/>
            <a:ext cx="738505" cy="208279"/>
          </a:xfrm>
          <a:custGeom>
            <a:avLst/>
            <a:gdLst/>
            <a:ahLst/>
            <a:cxnLst/>
            <a:rect l="l" t="t" r="r" b="b"/>
            <a:pathLst>
              <a:path w="738505" h="208280">
                <a:moveTo>
                  <a:pt x="737998" y="0"/>
                </a:moveTo>
                <a:lnTo>
                  <a:pt x="369054" y="136217"/>
                </a:lnTo>
                <a:lnTo>
                  <a:pt x="0" y="207910"/>
                </a:lnTo>
                <a:lnTo>
                  <a:pt x="0" y="36839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41766" y="1650341"/>
            <a:ext cx="369570" cy="354330"/>
          </a:xfrm>
          <a:custGeom>
            <a:avLst/>
            <a:gdLst/>
            <a:ahLst/>
            <a:cxnLst/>
            <a:rect l="l" t="t" r="r" b="b"/>
            <a:pathLst>
              <a:path w="369569" h="354330">
                <a:moveTo>
                  <a:pt x="0" y="354274"/>
                </a:moveTo>
                <a:lnTo>
                  <a:pt x="0" y="354274"/>
                </a:lnTo>
                <a:lnTo>
                  <a:pt x="369054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679764" y="825980"/>
            <a:ext cx="369570" cy="591820"/>
          </a:xfrm>
          <a:custGeom>
            <a:avLst/>
            <a:gdLst/>
            <a:ahLst/>
            <a:cxnLst/>
            <a:rect l="l" t="t" r="r" b="b"/>
            <a:pathLst>
              <a:path w="369569" h="591819">
                <a:moveTo>
                  <a:pt x="0" y="591413"/>
                </a:moveTo>
                <a:lnTo>
                  <a:pt x="0" y="591413"/>
                </a:lnTo>
                <a:lnTo>
                  <a:pt x="368944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734162" y="1485226"/>
            <a:ext cx="52705" cy="20955"/>
          </a:xfrm>
          <a:custGeom>
            <a:avLst/>
            <a:gdLst/>
            <a:ahLst/>
            <a:cxnLst/>
            <a:rect l="l" t="t" r="r" b="b"/>
            <a:pathLst>
              <a:path w="52704" h="20955">
                <a:moveTo>
                  <a:pt x="52544" y="0"/>
                </a:moveTo>
                <a:lnTo>
                  <a:pt x="0" y="20515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48708" y="1505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72822" y="1915165"/>
            <a:ext cx="1107440" cy="382905"/>
          </a:xfrm>
          <a:custGeom>
            <a:avLst/>
            <a:gdLst/>
            <a:ahLst/>
            <a:cxnLst/>
            <a:rect l="l" t="t" r="r" b="b"/>
            <a:pathLst>
              <a:path w="1107439" h="382905">
                <a:moveTo>
                  <a:pt x="1106942" y="0"/>
                </a:moveTo>
                <a:lnTo>
                  <a:pt x="737998" y="88899"/>
                </a:lnTo>
                <a:lnTo>
                  <a:pt x="368944" y="326700"/>
                </a:lnTo>
                <a:lnTo>
                  <a:pt x="0" y="38229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48708" y="1505741"/>
            <a:ext cx="685800" cy="123825"/>
          </a:xfrm>
          <a:custGeom>
            <a:avLst/>
            <a:gdLst/>
            <a:ahLst/>
            <a:cxnLst/>
            <a:rect l="l" t="t" r="r" b="b"/>
            <a:pathLst>
              <a:path w="685800" h="123825">
                <a:moveTo>
                  <a:pt x="685453" y="0"/>
                </a:moveTo>
                <a:lnTo>
                  <a:pt x="369054" y="123532"/>
                </a:lnTo>
                <a:lnTo>
                  <a:pt x="0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048708" y="1505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34823" y="2412164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910928" y="2400582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987144" y="2389001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62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063249" y="2377420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139354" y="236594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19">
                <a:moveTo>
                  <a:pt x="0" y="761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15459" y="2352603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15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91233" y="2339037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67007" y="2325360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42891" y="2311793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40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18666" y="2298116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92675" y="2266240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838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662383" y="2233262"/>
            <a:ext cx="46355" cy="22225"/>
          </a:xfrm>
          <a:custGeom>
            <a:avLst/>
            <a:gdLst/>
            <a:ahLst/>
            <a:cxnLst/>
            <a:rect l="l" t="t" r="r" b="b"/>
            <a:pathLst>
              <a:path w="46355" h="22225">
                <a:moveTo>
                  <a:pt x="0" y="21949"/>
                </a:moveTo>
                <a:lnTo>
                  <a:pt x="46324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31980" y="2200393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949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801688" y="2167525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949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871286" y="2134656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949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940994" y="212329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330"/>
                </a:moveTo>
                <a:lnTo>
                  <a:pt x="77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941766" y="2091750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69" h="31750">
                <a:moveTo>
                  <a:pt x="0" y="31544"/>
                </a:moveTo>
                <a:lnTo>
                  <a:pt x="3926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01105" y="204355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09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61217" y="1995461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0" y="31986"/>
                </a:moveTo>
                <a:lnTo>
                  <a:pt x="3992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121219" y="194726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09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81221" y="189906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09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41333" y="185075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20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01334" y="182725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500"/>
                </a:moveTo>
                <a:lnTo>
                  <a:pt x="937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10710" y="1811596"/>
            <a:ext cx="36195" cy="15875"/>
          </a:xfrm>
          <a:custGeom>
            <a:avLst/>
            <a:gdLst/>
            <a:ahLst/>
            <a:cxnLst/>
            <a:rect l="l" t="t" r="r" b="b"/>
            <a:pathLst>
              <a:path w="36194" h="15875">
                <a:moveTo>
                  <a:pt x="0" y="15662"/>
                </a:moveTo>
                <a:lnTo>
                  <a:pt x="3606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70380" y="1780712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62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440971" y="1749939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51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11561" y="1719166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51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82151" y="1688394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51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652631" y="1666334"/>
            <a:ext cx="27305" cy="12065"/>
          </a:xfrm>
          <a:custGeom>
            <a:avLst/>
            <a:gdLst/>
            <a:ahLst/>
            <a:cxnLst/>
            <a:rect l="l" t="t" r="r" b="b"/>
            <a:pathLst>
              <a:path w="27305" h="12064">
                <a:moveTo>
                  <a:pt x="0" y="11801"/>
                </a:moveTo>
                <a:lnTo>
                  <a:pt x="27133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679764" y="1648797"/>
            <a:ext cx="13335" cy="17780"/>
          </a:xfrm>
          <a:custGeom>
            <a:avLst/>
            <a:gdLst/>
            <a:ahLst/>
            <a:cxnLst/>
            <a:rect l="l" t="t" r="r" b="b"/>
            <a:pathLst>
              <a:path w="13335" h="17780">
                <a:moveTo>
                  <a:pt x="0" y="17537"/>
                </a:moveTo>
                <a:lnTo>
                  <a:pt x="12904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707890" y="1586810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10">
                <a:moveTo>
                  <a:pt x="0" y="41361"/>
                </a:moveTo>
                <a:lnTo>
                  <a:pt x="3055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753663" y="1524823"/>
            <a:ext cx="30480" cy="41275"/>
          </a:xfrm>
          <a:custGeom>
            <a:avLst/>
            <a:gdLst/>
            <a:ahLst/>
            <a:cxnLst/>
            <a:rect l="l" t="t" r="r" b="b"/>
            <a:pathLst>
              <a:path w="30480" h="41275">
                <a:moveTo>
                  <a:pt x="0" y="4125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799326" y="1462726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09">
                <a:moveTo>
                  <a:pt x="0" y="41361"/>
                </a:moveTo>
                <a:lnTo>
                  <a:pt x="3055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845099" y="1400738"/>
            <a:ext cx="30480" cy="41910"/>
          </a:xfrm>
          <a:custGeom>
            <a:avLst/>
            <a:gdLst/>
            <a:ahLst/>
            <a:cxnLst/>
            <a:rect l="l" t="t" r="r" b="b"/>
            <a:pathLst>
              <a:path w="30480" h="41909">
                <a:moveTo>
                  <a:pt x="0" y="4136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890763" y="1338751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09">
                <a:moveTo>
                  <a:pt x="0" y="41361"/>
                </a:moveTo>
                <a:lnTo>
                  <a:pt x="3055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936536" y="1276764"/>
            <a:ext cx="30480" cy="41275"/>
          </a:xfrm>
          <a:custGeom>
            <a:avLst/>
            <a:gdLst/>
            <a:ahLst/>
            <a:cxnLst/>
            <a:rect l="l" t="t" r="r" b="b"/>
            <a:pathLst>
              <a:path w="30480" h="41275">
                <a:moveTo>
                  <a:pt x="0" y="4125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982309" y="1214777"/>
            <a:ext cx="30480" cy="41275"/>
          </a:xfrm>
          <a:custGeom>
            <a:avLst/>
            <a:gdLst/>
            <a:ahLst/>
            <a:cxnLst/>
            <a:rect l="l" t="t" r="r" b="b"/>
            <a:pathLst>
              <a:path w="30480" h="41275">
                <a:moveTo>
                  <a:pt x="0" y="4125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027972" y="1165916"/>
            <a:ext cx="20955" cy="28575"/>
          </a:xfrm>
          <a:custGeom>
            <a:avLst/>
            <a:gdLst/>
            <a:ahLst/>
            <a:cxnLst/>
            <a:rect l="l" t="t" r="r" b="b"/>
            <a:pathLst>
              <a:path w="20955" h="28575">
                <a:moveTo>
                  <a:pt x="0" y="28125"/>
                </a:moveTo>
                <a:lnTo>
                  <a:pt x="207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048708" y="116591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-3850" y="1158"/>
                </a:moveTo>
                <a:lnTo>
                  <a:pt x="20063" y="1158"/>
                </a:lnTo>
              </a:path>
            </a:pathLst>
          </a:custGeom>
          <a:ln w="10016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90290" y="1171762"/>
            <a:ext cx="51435" cy="7620"/>
          </a:xfrm>
          <a:custGeom>
            <a:avLst/>
            <a:gdLst/>
            <a:ahLst/>
            <a:cxnLst/>
            <a:rect l="l" t="t" r="r" b="b"/>
            <a:pathLst>
              <a:path w="51435" h="7619">
                <a:moveTo>
                  <a:pt x="0" y="0"/>
                </a:moveTo>
                <a:lnTo>
                  <a:pt x="50847" y="705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66506" y="1182350"/>
            <a:ext cx="51435" cy="7620"/>
          </a:xfrm>
          <a:custGeom>
            <a:avLst/>
            <a:gdLst/>
            <a:ahLst/>
            <a:cxnLst/>
            <a:rect l="l" t="t" r="r" b="b"/>
            <a:pathLst>
              <a:path w="51435" h="7619">
                <a:moveTo>
                  <a:pt x="0" y="0"/>
                </a:moveTo>
                <a:lnTo>
                  <a:pt x="50847" y="705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242831" y="119293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19">
                <a:moveTo>
                  <a:pt x="0" y="0"/>
                </a:moveTo>
                <a:lnTo>
                  <a:pt x="50736" y="716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319047" y="1203637"/>
            <a:ext cx="51435" cy="7620"/>
          </a:xfrm>
          <a:custGeom>
            <a:avLst/>
            <a:gdLst/>
            <a:ahLst/>
            <a:cxnLst/>
            <a:rect l="l" t="t" r="r" b="b"/>
            <a:pathLst>
              <a:path w="51435" h="7619">
                <a:moveTo>
                  <a:pt x="0" y="0"/>
                </a:moveTo>
                <a:lnTo>
                  <a:pt x="50847" y="705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395262" y="1214226"/>
            <a:ext cx="22860" cy="3175"/>
          </a:xfrm>
          <a:custGeom>
            <a:avLst/>
            <a:gdLst/>
            <a:ahLst/>
            <a:cxnLst/>
            <a:rect l="l" t="t" r="r" b="b"/>
            <a:pathLst>
              <a:path w="22860" h="3175">
                <a:moveTo>
                  <a:pt x="0" y="0"/>
                </a:moveTo>
                <a:lnTo>
                  <a:pt x="22390" y="3088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417652" y="1202755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5">
                <a:moveTo>
                  <a:pt x="0" y="14559"/>
                </a:moveTo>
                <a:lnTo>
                  <a:pt x="2470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64529" y="1163820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22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530927" y="1124885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33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97326" y="1085840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33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663725" y="1046905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33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730235" y="1007860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22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11330" y="239639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15180" y="240024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80274" y="234036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84124" y="234421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549218" y="227396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553068" y="227781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918272" y="209980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922123" y="210365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87216" y="180376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91067" y="18076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656271" y="164284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660121" y="164669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025215" y="114242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029065" y="114627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394159" y="119382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398009" y="119767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763213" y="97719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767064" y="9810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83535" y="464646"/>
            <a:ext cx="0" cy="2092325"/>
          </a:xfrm>
          <a:custGeom>
            <a:avLst/>
            <a:gdLst/>
            <a:ahLst/>
            <a:cxnLst/>
            <a:rect l="l" t="t" r="r" b="b"/>
            <a:pathLst>
              <a:path h="2092325">
                <a:moveTo>
                  <a:pt x="0" y="2092006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47909" y="229745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567021" y="2250056"/>
            <a:ext cx="165100" cy="952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47909" y="1735821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567021" y="1602060"/>
            <a:ext cx="165100" cy="267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.005</a:t>
            </a:r>
            <a:endParaRPr sz="9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47909" y="1174188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>
            <a:off x="567021" y="1075021"/>
            <a:ext cx="165100" cy="19875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.01</a:t>
            </a:r>
            <a:endParaRPr sz="9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47909" y="612444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567021" y="478683"/>
            <a:ext cx="165100" cy="267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.015</a:t>
            </a:r>
            <a:endParaRPr sz="95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390876" y="676109"/>
            <a:ext cx="165100" cy="16700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5" dirty="0">
                <a:latin typeface="Arial"/>
                <a:cs typeface="Arial"/>
              </a:rPr>
              <a:t>Coefficient </a:t>
            </a:r>
            <a:r>
              <a:rPr sz="950" spc="10" dirty="0">
                <a:latin typeface="Arial"/>
                <a:cs typeface="Arial"/>
              </a:rPr>
              <a:t>relative to t=-1</a:t>
            </a:r>
            <a:r>
              <a:rPr sz="950" spc="-25" dirty="0">
                <a:latin typeface="Arial"/>
                <a:cs typeface="Arial"/>
              </a:rPr>
              <a:t> </a:t>
            </a:r>
            <a:r>
              <a:rPr sz="950" spc="15" dirty="0">
                <a:latin typeface="Arial"/>
                <a:cs typeface="Arial"/>
              </a:rPr>
              <a:t>(%)</a:t>
            </a:r>
            <a:endParaRPr sz="950">
              <a:latin typeface="Arial"/>
              <a:cs typeface="Arial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83535" y="2556653"/>
            <a:ext cx="3054985" cy="0"/>
          </a:xfrm>
          <a:custGeom>
            <a:avLst/>
            <a:gdLst/>
            <a:ahLst/>
            <a:cxnLst/>
            <a:rect l="l" t="t" r="r" b="b"/>
            <a:pathLst>
              <a:path w="3054985">
                <a:moveTo>
                  <a:pt x="0" y="0"/>
                </a:moveTo>
                <a:lnTo>
                  <a:pt x="305457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3482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766673" y="2560056"/>
            <a:ext cx="1365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Arial"/>
                <a:cs typeface="Arial"/>
              </a:rPr>
              <a:t>-3</a:t>
            </a:r>
            <a:endParaRPr sz="9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1941766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78670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3739327" y="2560056"/>
            <a:ext cx="9525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248631" y="2533607"/>
            <a:ext cx="2121535" cy="37782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657860">
              <a:lnSpc>
                <a:spcPct val="100000"/>
              </a:lnSpc>
              <a:spcBef>
                <a:spcPts val="340"/>
              </a:spcBef>
            </a:pPr>
            <a:r>
              <a:rPr sz="950" spc="15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sz="950" spc="10" dirty="0">
                <a:latin typeface="Arial"/>
                <a:cs typeface="Arial"/>
              </a:rPr>
              <a:t>Event time: </a:t>
            </a:r>
            <a:r>
              <a:rPr sz="950" spc="15" dirty="0">
                <a:latin typeface="Arial"/>
                <a:cs typeface="Arial"/>
              </a:rPr>
              <a:t>years </a:t>
            </a:r>
            <a:r>
              <a:rPr sz="950" spc="10" dirty="0">
                <a:latin typeface="Arial"/>
                <a:cs typeface="Arial"/>
              </a:rPr>
              <a:t>from wealth</a:t>
            </a:r>
            <a:r>
              <a:rPr sz="950" spc="-55" dirty="0">
                <a:latin typeface="Arial"/>
                <a:cs typeface="Arial"/>
              </a:rPr>
              <a:t> </a:t>
            </a:r>
            <a:r>
              <a:rPr sz="950" spc="5" dirty="0">
                <a:latin typeface="Arial"/>
                <a:cs typeface="Arial"/>
              </a:rPr>
              <a:t>transfer</a:t>
            </a:r>
            <a:endParaRPr sz="950">
              <a:latin typeface="Arial"/>
              <a:cs typeface="Arial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14308" y="495530"/>
            <a:ext cx="824865" cy="309245"/>
          </a:xfrm>
          <a:custGeom>
            <a:avLst/>
            <a:gdLst/>
            <a:ahLst/>
            <a:cxnLst/>
            <a:rect l="l" t="t" r="r" b="b"/>
            <a:pathLst>
              <a:path w="824864" h="309245">
                <a:moveTo>
                  <a:pt x="0" y="308721"/>
                </a:moveTo>
                <a:lnTo>
                  <a:pt x="824471" y="308721"/>
                </a:lnTo>
                <a:lnTo>
                  <a:pt x="824471" y="0"/>
                </a:lnTo>
                <a:lnTo>
                  <a:pt x="0" y="0"/>
                </a:lnTo>
                <a:lnTo>
                  <a:pt x="0" y="30872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16875" y="498096"/>
            <a:ext cx="819785" cy="304165"/>
          </a:xfrm>
          <a:custGeom>
            <a:avLst/>
            <a:gdLst/>
            <a:ahLst/>
            <a:cxnLst/>
            <a:rect l="l" t="t" r="r" b="b"/>
            <a:pathLst>
              <a:path w="819785" h="304165">
                <a:moveTo>
                  <a:pt x="0" y="303588"/>
                </a:moveTo>
                <a:lnTo>
                  <a:pt x="819337" y="303588"/>
                </a:lnTo>
                <a:lnTo>
                  <a:pt x="819337" y="0"/>
                </a:lnTo>
                <a:lnTo>
                  <a:pt x="0" y="0"/>
                </a:lnTo>
                <a:lnTo>
                  <a:pt x="0" y="303588"/>
                </a:lnTo>
                <a:close/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52802" y="58299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3759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996188" y="55950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000038" y="56335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852802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28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929789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39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006776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39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083764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39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160862" y="716675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69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996188" y="69318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000038" y="69703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1227245" y="490528"/>
            <a:ext cx="363220" cy="293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7000"/>
              </a:lnSpc>
              <a:spcBef>
                <a:spcPts val="95"/>
              </a:spcBef>
            </a:pPr>
            <a:r>
              <a:rPr sz="750" spc="10" dirty="0">
                <a:latin typeface="Arial"/>
                <a:cs typeface="Arial"/>
              </a:rPr>
              <a:t>Men  Women</a:t>
            </a:r>
            <a:endParaRPr sz="750">
              <a:latin typeface="Arial"/>
              <a:cs typeface="Arial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40</a:t>
            </a:r>
          </a:p>
        </p:txBody>
      </p:sp>
    </p:spTree>
  </p:cSld>
  <p:clrMapOvr>
    <a:masterClrMapping/>
  </p:clrMapOvr>
  <p:transition>
    <p:cut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94068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Variation du revenu par tranche d’âge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834823" y="1321986"/>
            <a:ext cx="2592705" cy="0"/>
          </a:xfrm>
          <a:custGeom>
            <a:avLst/>
            <a:gdLst/>
            <a:ahLst/>
            <a:cxnLst/>
            <a:rect l="l" t="t" r="r" b="b"/>
            <a:pathLst>
              <a:path w="2592704">
                <a:moveTo>
                  <a:pt x="0" y="0"/>
                </a:moveTo>
                <a:lnTo>
                  <a:pt x="2592314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452727" y="1321986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191" y="0"/>
                </a:lnTo>
              </a:path>
            </a:pathLst>
          </a:custGeom>
          <a:ln w="7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37390" y="518612"/>
            <a:ext cx="2617470" cy="1984375"/>
          </a:xfrm>
          <a:custGeom>
            <a:avLst/>
            <a:gdLst/>
            <a:ahLst/>
            <a:cxnLst/>
            <a:rect l="l" t="t" r="r" b="b"/>
            <a:pathLst>
              <a:path w="2617470" h="1984375">
                <a:moveTo>
                  <a:pt x="0" y="1984186"/>
                </a:moveTo>
                <a:lnTo>
                  <a:pt x="2616961" y="1984186"/>
                </a:lnTo>
                <a:lnTo>
                  <a:pt x="2616961" y="0"/>
                </a:lnTo>
                <a:lnTo>
                  <a:pt x="0" y="0"/>
                </a:lnTo>
                <a:lnTo>
                  <a:pt x="0" y="1984186"/>
                </a:lnTo>
                <a:close/>
              </a:path>
            </a:pathLst>
          </a:custGeom>
          <a:ln w="513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65663" y="529060"/>
            <a:ext cx="0" cy="1976755"/>
          </a:xfrm>
          <a:custGeom>
            <a:avLst/>
            <a:gdLst/>
            <a:ahLst/>
            <a:cxnLst/>
            <a:rect l="l" t="t" r="r" b="b"/>
            <a:pathLst>
              <a:path h="1976755">
                <a:moveTo>
                  <a:pt x="0" y="0"/>
                </a:moveTo>
                <a:lnTo>
                  <a:pt x="0" y="1976304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6222" y="1020323"/>
            <a:ext cx="0" cy="709295"/>
          </a:xfrm>
          <a:custGeom>
            <a:avLst/>
            <a:gdLst/>
            <a:ahLst/>
            <a:cxnLst/>
            <a:rect l="l" t="t" r="r" b="b"/>
            <a:pathLst>
              <a:path h="709294">
                <a:moveTo>
                  <a:pt x="0" y="0"/>
                </a:moveTo>
                <a:lnTo>
                  <a:pt x="0" y="708769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6222" y="1729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6222" y="10203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66156" y="1307206"/>
            <a:ext cx="0" cy="466725"/>
          </a:xfrm>
          <a:custGeom>
            <a:avLst/>
            <a:gdLst/>
            <a:ahLst/>
            <a:cxnLst/>
            <a:rect l="l" t="t" r="r" b="b"/>
            <a:pathLst>
              <a:path h="466725">
                <a:moveTo>
                  <a:pt x="0" y="0"/>
                </a:moveTo>
                <a:lnTo>
                  <a:pt x="0" y="466226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166156" y="17734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66156" y="13072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46090" y="1242131"/>
            <a:ext cx="0" cy="384810"/>
          </a:xfrm>
          <a:custGeom>
            <a:avLst/>
            <a:gdLst/>
            <a:ahLst/>
            <a:cxnLst/>
            <a:rect l="l" t="t" r="r" b="b"/>
            <a:pathLst>
              <a:path h="384810">
                <a:moveTo>
                  <a:pt x="0" y="0"/>
                </a:moveTo>
                <a:lnTo>
                  <a:pt x="0" y="384275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46090" y="16264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46090" y="1242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26024" y="130246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29788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26024" y="16322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26024" y="13024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05959" y="1626296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751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005959" y="19310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05959" y="1626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85893" y="1854060"/>
            <a:ext cx="0" cy="319405"/>
          </a:xfrm>
          <a:custGeom>
            <a:avLst/>
            <a:gdLst/>
            <a:ahLst/>
            <a:cxnLst/>
            <a:rect l="l" t="t" r="r" b="b"/>
            <a:pathLst>
              <a:path h="319405">
                <a:moveTo>
                  <a:pt x="0" y="0"/>
                </a:moveTo>
                <a:lnTo>
                  <a:pt x="0" y="318869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85893" y="2172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285893" y="18540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65827" y="1695011"/>
            <a:ext cx="0" cy="501650"/>
          </a:xfrm>
          <a:custGeom>
            <a:avLst/>
            <a:gdLst/>
            <a:ahLst/>
            <a:cxnLst/>
            <a:rect l="l" t="t" r="r" b="b"/>
            <a:pathLst>
              <a:path h="501650">
                <a:moveTo>
                  <a:pt x="0" y="0"/>
                </a:moveTo>
                <a:lnTo>
                  <a:pt x="0" y="501521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65827" y="2196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65827" y="1695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45761" y="903739"/>
            <a:ext cx="0" cy="626745"/>
          </a:xfrm>
          <a:custGeom>
            <a:avLst/>
            <a:gdLst/>
            <a:ahLst/>
            <a:cxnLst/>
            <a:rect l="l" t="t" r="r" b="b"/>
            <a:pathLst>
              <a:path h="626744">
                <a:moveTo>
                  <a:pt x="0" y="0"/>
                </a:moveTo>
                <a:lnTo>
                  <a:pt x="0" y="626708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845761" y="1530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845761" y="903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125696" y="1324854"/>
            <a:ext cx="0" cy="383540"/>
          </a:xfrm>
          <a:custGeom>
            <a:avLst/>
            <a:gdLst/>
            <a:ahLst/>
            <a:cxnLst/>
            <a:rect l="l" t="t" r="r" b="b"/>
            <a:pathLst>
              <a:path h="383539">
                <a:moveTo>
                  <a:pt x="0" y="0"/>
                </a:moveTo>
                <a:lnTo>
                  <a:pt x="0" y="383393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125696" y="17082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25696" y="1324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05630" y="1599604"/>
            <a:ext cx="0" cy="158750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607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05630" y="17582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05630" y="15996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62618" y="135121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66468" y="135506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42552" y="151688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46402" y="152073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22487" y="141088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26337" y="14147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02421" y="144386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06271" y="14477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982355" y="17552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986205" y="175908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262289" y="199005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266139" y="1993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42223" y="19223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46074" y="192618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822158" y="119360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26008" y="11974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102092" y="149305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105942" y="1496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382026" y="165541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385877" y="165926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86111" y="1058155"/>
            <a:ext cx="2352040" cy="1301750"/>
          </a:xfrm>
          <a:custGeom>
            <a:avLst/>
            <a:gdLst/>
            <a:ahLst/>
            <a:cxnLst/>
            <a:rect l="l" t="t" r="r" b="b"/>
            <a:pathLst>
              <a:path w="2352040" h="1301750">
                <a:moveTo>
                  <a:pt x="0" y="1301175"/>
                </a:moveTo>
                <a:lnTo>
                  <a:pt x="56030" y="1292241"/>
                </a:lnTo>
                <a:lnTo>
                  <a:pt x="111951" y="1266101"/>
                </a:lnTo>
                <a:lnTo>
                  <a:pt x="167982" y="1269520"/>
                </a:lnTo>
                <a:lnTo>
                  <a:pt x="224013" y="1080140"/>
                </a:lnTo>
                <a:lnTo>
                  <a:pt x="279934" y="1146428"/>
                </a:lnTo>
                <a:lnTo>
                  <a:pt x="335965" y="1159444"/>
                </a:lnTo>
                <a:lnTo>
                  <a:pt x="391885" y="1211063"/>
                </a:lnTo>
                <a:lnTo>
                  <a:pt x="447916" y="1154590"/>
                </a:lnTo>
                <a:lnTo>
                  <a:pt x="503947" y="1096243"/>
                </a:lnTo>
                <a:lnTo>
                  <a:pt x="559868" y="1040543"/>
                </a:lnTo>
                <a:lnTo>
                  <a:pt x="615899" y="1043852"/>
                </a:lnTo>
                <a:lnTo>
                  <a:pt x="671820" y="1051573"/>
                </a:lnTo>
                <a:lnTo>
                  <a:pt x="727851" y="1061500"/>
                </a:lnTo>
                <a:lnTo>
                  <a:pt x="783882" y="910172"/>
                </a:lnTo>
                <a:lnTo>
                  <a:pt x="839802" y="970284"/>
                </a:lnTo>
                <a:lnTo>
                  <a:pt x="895833" y="769102"/>
                </a:lnTo>
                <a:lnTo>
                  <a:pt x="951754" y="807265"/>
                </a:lnTo>
                <a:lnTo>
                  <a:pt x="1007785" y="551155"/>
                </a:lnTo>
                <a:lnTo>
                  <a:pt x="1063816" y="622848"/>
                </a:lnTo>
                <a:lnTo>
                  <a:pt x="1119737" y="713071"/>
                </a:lnTo>
                <a:lnTo>
                  <a:pt x="1175767" y="641929"/>
                </a:lnTo>
                <a:lnTo>
                  <a:pt x="1231798" y="510014"/>
                </a:lnTo>
                <a:lnTo>
                  <a:pt x="1287719" y="301773"/>
                </a:lnTo>
                <a:lnTo>
                  <a:pt x="1343750" y="224234"/>
                </a:lnTo>
                <a:lnTo>
                  <a:pt x="1399671" y="242322"/>
                </a:lnTo>
                <a:lnTo>
                  <a:pt x="1455702" y="296809"/>
                </a:lnTo>
                <a:lnTo>
                  <a:pt x="1511733" y="153643"/>
                </a:lnTo>
                <a:lnTo>
                  <a:pt x="1567653" y="137540"/>
                </a:lnTo>
                <a:lnTo>
                  <a:pt x="1623684" y="0"/>
                </a:lnTo>
                <a:lnTo>
                  <a:pt x="1679605" y="173718"/>
                </a:lnTo>
                <a:lnTo>
                  <a:pt x="1735636" y="219601"/>
                </a:lnTo>
                <a:lnTo>
                  <a:pt x="1791667" y="209013"/>
                </a:lnTo>
                <a:lnTo>
                  <a:pt x="1847588" y="129709"/>
                </a:lnTo>
                <a:lnTo>
                  <a:pt x="1903619" y="362877"/>
                </a:lnTo>
                <a:lnTo>
                  <a:pt x="1959539" y="316773"/>
                </a:lnTo>
                <a:lnTo>
                  <a:pt x="2015570" y="527661"/>
                </a:lnTo>
                <a:lnTo>
                  <a:pt x="2071601" y="531632"/>
                </a:lnTo>
                <a:lnTo>
                  <a:pt x="2127522" y="699284"/>
                </a:lnTo>
                <a:lnTo>
                  <a:pt x="2183553" y="808368"/>
                </a:lnTo>
                <a:lnTo>
                  <a:pt x="2239474" y="849398"/>
                </a:lnTo>
                <a:lnTo>
                  <a:pt x="2295505" y="906201"/>
                </a:lnTo>
                <a:lnTo>
                  <a:pt x="2351535" y="1011535"/>
                </a:lnTo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56918" y="516045"/>
            <a:ext cx="0" cy="1989455"/>
          </a:xfrm>
          <a:custGeom>
            <a:avLst/>
            <a:gdLst/>
            <a:ahLst/>
            <a:cxnLst/>
            <a:rect l="l" t="t" r="r" b="b"/>
            <a:pathLst>
              <a:path h="1989455">
                <a:moveTo>
                  <a:pt x="0" y="198932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56918" y="2453966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3472138" y="2406568"/>
            <a:ext cx="165100" cy="952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456918" y="198233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3472138" y="1865597"/>
            <a:ext cx="165100" cy="233679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250</a:t>
            </a:r>
            <a:endParaRPr sz="9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456918" y="151070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3472138" y="1393966"/>
            <a:ext cx="165100" cy="233679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500</a:t>
            </a:r>
            <a:endParaRPr sz="9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456918" y="1039074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3472138" y="922336"/>
            <a:ext cx="165100" cy="233679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750</a:t>
            </a:r>
            <a:endParaRPr sz="9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456918" y="567333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3472138" y="415915"/>
            <a:ext cx="165100" cy="30289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1000</a:t>
            </a:r>
            <a:endParaRPr sz="9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605929" y="410395"/>
            <a:ext cx="165100" cy="220091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15" dirty="0">
                <a:latin typeface="Arial"/>
                <a:cs typeface="Arial"/>
              </a:rPr>
              <a:t>Sum </a:t>
            </a:r>
            <a:r>
              <a:rPr sz="950" spc="10" dirty="0">
                <a:latin typeface="Arial"/>
                <a:cs typeface="Arial"/>
              </a:rPr>
              <a:t>of wealth </a:t>
            </a:r>
            <a:r>
              <a:rPr sz="950" spc="15" dirty="0">
                <a:latin typeface="Arial"/>
                <a:cs typeface="Arial"/>
              </a:rPr>
              <a:t>shocks (1,000,000</a:t>
            </a:r>
            <a:r>
              <a:rPr sz="950" spc="-70" dirty="0">
                <a:latin typeface="Arial"/>
                <a:cs typeface="Arial"/>
              </a:rPr>
              <a:t> </a:t>
            </a:r>
            <a:r>
              <a:rPr sz="950" spc="10" dirty="0">
                <a:latin typeface="Arial"/>
                <a:cs typeface="Arial"/>
              </a:rPr>
              <a:t>CHF)</a:t>
            </a:r>
            <a:endParaRPr sz="9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34823" y="516045"/>
            <a:ext cx="0" cy="1989455"/>
          </a:xfrm>
          <a:custGeom>
            <a:avLst/>
            <a:gdLst/>
            <a:ahLst/>
            <a:cxnLst/>
            <a:rect l="l" t="t" r="r" b="b"/>
            <a:pathLst>
              <a:path h="1989455">
                <a:moveTo>
                  <a:pt x="0" y="198932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99197" y="2453966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618309" y="2333721"/>
            <a:ext cx="165100" cy="2406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-.15</a:t>
            </a:r>
            <a:endParaRPr sz="9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99197" y="2076640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618309" y="1991092"/>
            <a:ext cx="165100" cy="1714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-.1</a:t>
            </a:r>
            <a:endParaRPr sz="9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99197" y="1699313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618309" y="1579068"/>
            <a:ext cx="165100" cy="2406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-.05</a:t>
            </a:r>
            <a:endParaRPr sz="9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99197" y="1321986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618309" y="1274588"/>
            <a:ext cx="165100" cy="952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99197" y="944660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618309" y="845493"/>
            <a:ext cx="165100" cy="19875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.05</a:t>
            </a:r>
            <a:endParaRPr sz="9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99197" y="567333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618309" y="502761"/>
            <a:ext cx="165100" cy="129539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.1</a:t>
            </a:r>
            <a:endParaRPr sz="9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42275" y="682462"/>
            <a:ext cx="165100" cy="1656714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5" dirty="0">
                <a:latin typeface="Arial"/>
                <a:cs typeface="Arial"/>
              </a:rPr>
              <a:t>Recipient's </a:t>
            </a:r>
            <a:r>
              <a:rPr sz="950" spc="10" dirty="0">
                <a:latin typeface="Arial"/>
                <a:cs typeface="Arial"/>
              </a:rPr>
              <a:t>earnings</a:t>
            </a:r>
            <a:r>
              <a:rPr sz="950" spc="-10" dirty="0">
                <a:latin typeface="Arial"/>
                <a:cs typeface="Arial"/>
              </a:rPr>
              <a:t> </a:t>
            </a:r>
            <a:r>
              <a:rPr sz="950" spc="5" dirty="0">
                <a:latin typeface="Arial"/>
                <a:cs typeface="Arial"/>
              </a:rPr>
              <a:t>elasticity</a:t>
            </a:r>
            <a:endParaRPr sz="9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34823" y="2505365"/>
            <a:ext cx="2622550" cy="0"/>
          </a:xfrm>
          <a:custGeom>
            <a:avLst/>
            <a:gdLst/>
            <a:ahLst/>
            <a:cxnLst/>
            <a:rect l="l" t="t" r="r" b="b"/>
            <a:pathLst>
              <a:path w="2622550">
                <a:moveTo>
                  <a:pt x="0" y="0"/>
                </a:moveTo>
                <a:lnTo>
                  <a:pt x="2622094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86222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66156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46090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726024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05959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285893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65827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45761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25696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405630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804163" y="2482319"/>
            <a:ext cx="2683510" cy="37782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40"/>
              </a:spcBef>
              <a:tabLst>
                <a:tab pos="279400" algn="l"/>
                <a:tab pos="559435" algn="l"/>
                <a:tab pos="839469" algn="l"/>
                <a:tab pos="1119505" algn="l"/>
                <a:tab pos="1399540" algn="l"/>
                <a:tab pos="1678939" algn="l"/>
                <a:tab pos="1958975" algn="l"/>
              </a:tabLst>
            </a:pPr>
            <a:r>
              <a:rPr sz="950" spc="15" dirty="0">
                <a:latin typeface="Arial"/>
                <a:cs typeface="Arial"/>
              </a:rPr>
              <a:t>30	35	40	45	50	55	60	65 </a:t>
            </a:r>
            <a:r>
              <a:rPr sz="950" spc="10" dirty="0">
                <a:latin typeface="Arial"/>
                <a:cs typeface="Arial"/>
              </a:rPr>
              <a:t>≥70</a:t>
            </a:r>
            <a:r>
              <a:rPr sz="950" spc="229" dirty="0">
                <a:latin typeface="Arial"/>
                <a:cs typeface="Arial"/>
              </a:rPr>
              <a:t> </a:t>
            </a:r>
            <a:r>
              <a:rPr sz="950" spc="5" dirty="0">
                <a:latin typeface="Arial"/>
                <a:cs typeface="Arial"/>
              </a:rPr>
              <a:t>All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45"/>
              </a:spcBef>
            </a:pPr>
            <a:r>
              <a:rPr sz="950" spc="5" dirty="0">
                <a:latin typeface="Arial"/>
                <a:cs typeface="Arial"/>
              </a:rPr>
              <a:t>Recipient's</a:t>
            </a:r>
            <a:r>
              <a:rPr sz="950" dirty="0">
                <a:latin typeface="Arial"/>
                <a:cs typeface="Arial"/>
              </a:rPr>
              <a:t> </a:t>
            </a:r>
            <a:r>
              <a:rPr sz="950" spc="10" dirty="0">
                <a:latin typeface="Arial"/>
                <a:cs typeface="Arial"/>
              </a:rPr>
              <a:t>age</a:t>
            </a:r>
            <a:endParaRPr sz="9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68273" y="549385"/>
            <a:ext cx="2083435" cy="304165"/>
          </a:xfrm>
          <a:custGeom>
            <a:avLst/>
            <a:gdLst/>
            <a:ahLst/>
            <a:cxnLst/>
            <a:rect l="l" t="t" r="r" b="b"/>
            <a:pathLst>
              <a:path w="2083435" h="304165">
                <a:moveTo>
                  <a:pt x="0" y="303588"/>
                </a:moveTo>
                <a:lnTo>
                  <a:pt x="2083122" y="303588"/>
                </a:lnTo>
                <a:lnTo>
                  <a:pt x="2083122" y="0"/>
                </a:lnTo>
                <a:lnTo>
                  <a:pt x="0" y="0"/>
                </a:lnTo>
                <a:lnTo>
                  <a:pt x="0" y="303588"/>
                </a:lnTo>
                <a:close/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047476" y="61090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051326" y="6147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04200" y="76807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3648" y="0"/>
                </a:lnTo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1278643" y="541927"/>
            <a:ext cx="1598930" cy="293370"/>
          </a:xfrm>
          <a:prstGeom prst="rect">
            <a:avLst/>
          </a:prstGeom>
        </p:spPr>
        <p:txBody>
          <a:bodyPr vert="horz" wrap="square" lIns="0" tIns="311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sz="750" spc="5" dirty="0">
                <a:latin typeface="Arial"/>
                <a:cs typeface="Arial"/>
              </a:rPr>
              <a:t>Earnings </a:t>
            </a:r>
            <a:r>
              <a:rPr sz="750" dirty="0">
                <a:latin typeface="Arial"/>
                <a:cs typeface="Arial"/>
              </a:rPr>
              <a:t>elasticity </a:t>
            </a:r>
            <a:r>
              <a:rPr sz="750" spc="5" dirty="0">
                <a:latin typeface="Arial"/>
                <a:cs typeface="Arial"/>
              </a:rPr>
              <a:t>(left</a:t>
            </a:r>
            <a:r>
              <a:rPr sz="750" dirty="0">
                <a:latin typeface="Arial"/>
                <a:cs typeface="Arial"/>
              </a:rPr>
              <a:t> axis)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750" spc="5" dirty="0">
                <a:latin typeface="Arial"/>
                <a:cs typeface="Arial"/>
              </a:rPr>
              <a:t>Wealth </a:t>
            </a:r>
            <a:r>
              <a:rPr sz="750" spc="10" dirty="0">
                <a:latin typeface="Arial"/>
                <a:cs typeface="Arial"/>
              </a:rPr>
              <a:t>shock </a:t>
            </a:r>
            <a:r>
              <a:rPr sz="750" dirty="0">
                <a:latin typeface="Arial"/>
                <a:cs typeface="Arial"/>
              </a:rPr>
              <a:t>distribution </a:t>
            </a:r>
            <a:r>
              <a:rPr sz="750" spc="5" dirty="0">
                <a:latin typeface="Arial"/>
                <a:cs typeface="Arial"/>
              </a:rPr>
              <a:t>(right</a:t>
            </a:r>
            <a:r>
              <a:rPr sz="750" spc="10" dirty="0">
                <a:latin typeface="Arial"/>
                <a:cs typeface="Arial"/>
              </a:rPr>
              <a:t> </a:t>
            </a:r>
            <a:r>
              <a:rPr sz="750" dirty="0">
                <a:latin typeface="Arial"/>
                <a:cs typeface="Arial"/>
              </a:rPr>
              <a:t>axis)</a:t>
            </a:r>
            <a:endParaRPr sz="7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41</a:t>
            </a:r>
          </a:p>
        </p:txBody>
      </p:sp>
    </p:spTree>
  </p:cSld>
  <p:clrMapOvr>
    <a:masterClrMapping/>
  </p:clrMapOvr>
  <p:transition>
    <p:cut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3" y="84604"/>
            <a:ext cx="4059603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Les retraites anticipées augmentent après les héritages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1757349" y="602407"/>
            <a:ext cx="0" cy="1954530"/>
          </a:xfrm>
          <a:custGeom>
            <a:avLst/>
            <a:gdLst/>
            <a:ahLst/>
            <a:cxnLst/>
            <a:rect l="l" t="t" r="r" b="b"/>
            <a:pathLst>
              <a:path h="1954530">
                <a:moveTo>
                  <a:pt x="0" y="0"/>
                </a:moveTo>
                <a:lnTo>
                  <a:pt x="0" y="1954245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83535" y="2410730"/>
            <a:ext cx="3054350" cy="0"/>
          </a:xfrm>
          <a:custGeom>
            <a:avLst/>
            <a:gdLst/>
            <a:ahLst/>
            <a:cxnLst/>
            <a:rect l="l" t="t" r="r" b="b"/>
            <a:pathLst>
              <a:path w="3054350">
                <a:moveTo>
                  <a:pt x="0" y="0"/>
                </a:moveTo>
                <a:lnTo>
                  <a:pt x="3054239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34823" y="1054405"/>
            <a:ext cx="2952115" cy="1450975"/>
          </a:xfrm>
          <a:custGeom>
            <a:avLst/>
            <a:gdLst/>
            <a:ahLst/>
            <a:cxnLst/>
            <a:rect l="l" t="t" r="r" b="b"/>
            <a:pathLst>
              <a:path w="2952115" h="1450975">
                <a:moveTo>
                  <a:pt x="369054" y="1251431"/>
                </a:moveTo>
                <a:lnTo>
                  <a:pt x="0" y="1269630"/>
                </a:lnTo>
                <a:lnTo>
                  <a:pt x="0" y="1450959"/>
                </a:lnTo>
                <a:lnTo>
                  <a:pt x="369054" y="1405847"/>
                </a:lnTo>
                <a:lnTo>
                  <a:pt x="737998" y="1356324"/>
                </a:lnTo>
                <a:lnTo>
                  <a:pt x="369054" y="1251431"/>
                </a:lnTo>
                <a:close/>
              </a:path>
              <a:path w="2952115" h="1450975">
                <a:moveTo>
                  <a:pt x="2951883" y="0"/>
                </a:moveTo>
                <a:lnTo>
                  <a:pt x="2582939" y="113275"/>
                </a:lnTo>
                <a:lnTo>
                  <a:pt x="2213885" y="258426"/>
                </a:lnTo>
                <a:lnTo>
                  <a:pt x="1844940" y="485087"/>
                </a:lnTo>
                <a:lnTo>
                  <a:pt x="1475996" y="682188"/>
                </a:lnTo>
                <a:lnTo>
                  <a:pt x="1106942" y="1119737"/>
                </a:lnTo>
                <a:lnTo>
                  <a:pt x="737998" y="1356324"/>
                </a:lnTo>
                <a:lnTo>
                  <a:pt x="1106942" y="1310330"/>
                </a:lnTo>
                <a:lnTo>
                  <a:pt x="1475996" y="1009550"/>
                </a:lnTo>
                <a:lnTo>
                  <a:pt x="1844940" y="944143"/>
                </a:lnTo>
                <a:lnTo>
                  <a:pt x="2213885" y="871347"/>
                </a:lnTo>
                <a:lnTo>
                  <a:pt x="2582939" y="838258"/>
                </a:lnTo>
                <a:lnTo>
                  <a:pt x="2951883" y="832081"/>
                </a:lnTo>
                <a:lnTo>
                  <a:pt x="2951883" y="0"/>
                </a:lnTo>
                <a:close/>
              </a:path>
            </a:pathLst>
          </a:custGeom>
          <a:solidFill>
            <a:srgbClr val="A4B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34823" y="2324036"/>
            <a:ext cx="738505" cy="181610"/>
          </a:xfrm>
          <a:custGeom>
            <a:avLst/>
            <a:gdLst/>
            <a:ahLst/>
            <a:cxnLst/>
            <a:rect l="l" t="t" r="r" b="b"/>
            <a:pathLst>
              <a:path w="738505" h="181610">
                <a:moveTo>
                  <a:pt x="737998" y="86693"/>
                </a:moveTo>
                <a:lnTo>
                  <a:pt x="369054" y="136217"/>
                </a:lnTo>
                <a:lnTo>
                  <a:pt x="0" y="181328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41766" y="1736594"/>
            <a:ext cx="369570" cy="438150"/>
          </a:xfrm>
          <a:custGeom>
            <a:avLst/>
            <a:gdLst/>
            <a:ahLst/>
            <a:cxnLst/>
            <a:rect l="l" t="t" r="r" b="b"/>
            <a:pathLst>
              <a:path w="369569" h="438150">
                <a:moveTo>
                  <a:pt x="0" y="437548"/>
                </a:moveTo>
                <a:lnTo>
                  <a:pt x="0" y="437548"/>
                </a:lnTo>
                <a:lnTo>
                  <a:pt x="369054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10820" y="1886487"/>
            <a:ext cx="1476375" cy="177800"/>
          </a:xfrm>
          <a:custGeom>
            <a:avLst/>
            <a:gdLst/>
            <a:ahLst/>
            <a:cxnLst/>
            <a:rect l="l" t="t" r="r" b="b"/>
            <a:pathLst>
              <a:path w="1476375" h="177800">
                <a:moveTo>
                  <a:pt x="1475886" y="0"/>
                </a:moveTo>
                <a:lnTo>
                  <a:pt x="1106942" y="6176"/>
                </a:lnTo>
                <a:lnTo>
                  <a:pt x="737888" y="39265"/>
                </a:lnTo>
                <a:lnTo>
                  <a:pt x="368944" y="112061"/>
                </a:lnTo>
                <a:lnTo>
                  <a:pt x="0" y="177468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72822" y="2364736"/>
            <a:ext cx="369570" cy="46355"/>
          </a:xfrm>
          <a:custGeom>
            <a:avLst/>
            <a:gdLst/>
            <a:ahLst/>
            <a:cxnLst/>
            <a:rect l="l" t="t" r="r" b="b"/>
            <a:pathLst>
              <a:path w="369569" h="46355">
                <a:moveTo>
                  <a:pt x="368944" y="0"/>
                </a:moveTo>
                <a:lnTo>
                  <a:pt x="0" y="45993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34823" y="1470557"/>
            <a:ext cx="2952115" cy="944880"/>
          </a:xfrm>
          <a:custGeom>
            <a:avLst/>
            <a:gdLst/>
            <a:ahLst/>
            <a:cxnLst/>
            <a:rect l="l" t="t" r="r" b="b"/>
            <a:pathLst>
              <a:path w="2952115" h="944880">
                <a:moveTo>
                  <a:pt x="0" y="944254"/>
                </a:moveTo>
                <a:lnTo>
                  <a:pt x="368944" y="912488"/>
                </a:lnTo>
                <a:lnTo>
                  <a:pt x="737888" y="940173"/>
                </a:lnTo>
                <a:lnTo>
                  <a:pt x="1106942" y="798992"/>
                </a:lnTo>
                <a:lnTo>
                  <a:pt x="1475886" y="429717"/>
                </a:lnTo>
                <a:lnTo>
                  <a:pt x="1844941" y="298464"/>
                </a:lnTo>
                <a:lnTo>
                  <a:pt x="2213885" y="148790"/>
                </a:lnTo>
                <a:lnTo>
                  <a:pt x="2582829" y="59670"/>
                </a:lnTo>
                <a:lnTo>
                  <a:pt x="2951883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11330" y="239131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15180" y="239516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80274" y="235955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84124" y="236340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49218" y="238723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53068" y="239108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18272" y="224605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922123" y="224990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87216" y="187678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91067" y="188063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656271" y="174552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60121" y="174937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25215" y="159585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29065" y="159970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94159" y="15067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98009" y="151058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763213" y="144706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767064" y="145091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83535" y="602407"/>
            <a:ext cx="0" cy="1954530"/>
          </a:xfrm>
          <a:custGeom>
            <a:avLst/>
            <a:gdLst/>
            <a:ahLst/>
            <a:cxnLst/>
            <a:rect l="l" t="t" r="r" b="b"/>
            <a:pathLst>
              <a:path h="1954530">
                <a:moveTo>
                  <a:pt x="0" y="1954245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47909" y="2410730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67021" y="2363331"/>
            <a:ext cx="165100" cy="952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47909" y="1825052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67021" y="1691290"/>
            <a:ext cx="165100" cy="267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.005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47909" y="1239374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67021" y="1140207"/>
            <a:ext cx="165100" cy="19875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.01</a:t>
            </a:r>
            <a:endParaRPr sz="9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47909" y="653806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67021" y="520045"/>
            <a:ext cx="165100" cy="2679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-5" dirty="0">
                <a:latin typeface="Arial"/>
                <a:cs typeface="Arial"/>
              </a:rPr>
              <a:t>.015</a:t>
            </a:r>
            <a:endParaRPr sz="9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90876" y="744934"/>
            <a:ext cx="165100" cy="167005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950" spc="5" dirty="0">
                <a:latin typeface="Arial"/>
                <a:cs typeface="Arial"/>
              </a:rPr>
              <a:t>Coefficient </a:t>
            </a:r>
            <a:r>
              <a:rPr sz="950" spc="10" dirty="0">
                <a:latin typeface="Arial"/>
                <a:cs typeface="Arial"/>
              </a:rPr>
              <a:t>relative to t=-1</a:t>
            </a:r>
            <a:r>
              <a:rPr sz="950" spc="-25" dirty="0">
                <a:latin typeface="Arial"/>
                <a:cs typeface="Arial"/>
              </a:rPr>
              <a:t> </a:t>
            </a:r>
            <a:r>
              <a:rPr sz="950" spc="15" dirty="0">
                <a:latin typeface="Arial"/>
                <a:cs typeface="Arial"/>
              </a:rPr>
              <a:t>(%)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83535" y="2556653"/>
            <a:ext cx="3054985" cy="0"/>
          </a:xfrm>
          <a:custGeom>
            <a:avLst/>
            <a:gdLst/>
            <a:ahLst/>
            <a:cxnLst/>
            <a:rect l="l" t="t" r="r" b="b"/>
            <a:pathLst>
              <a:path w="3054985">
                <a:moveTo>
                  <a:pt x="0" y="0"/>
                </a:moveTo>
                <a:lnTo>
                  <a:pt x="305457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3482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766673" y="2560056"/>
            <a:ext cx="1365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Arial"/>
                <a:cs typeface="Arial"/>
              </a:rPr>
              <a:t>-3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941766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8670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3739327" y="2560056"/>
            <a:ext cx="9525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5" dirty="0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48631" y="2533607"/>
            <a:ext cx="2121535" cy="37782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657860">
              <a:lnSpc>
                <a:spcPct val="100000"/>
              </a:lnSpc>
              <a:spcBef>
                <a:spcPts val="340"/>
              </a:spcBef>
            </a:pPr>
            <a:r>
              <a:rPr sz="950" spc="15" dirty="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sz="950" spc="10" dirty="0">
                <a:latin typeface="Arial"/>
                <a:cs typeface="Arial"/>
              </a:rPr>
              <a:t>Event time: </a:t>
            </a:r>
            <a:r>
              <a:rPr sz="950" spc="15" dirty="0">
                <a:latin typeface="Arial"/>
                <a:cs typeface="Arial"/>
              </a:rPr>
              <a:t>years </a:t>
            </a:r>
            <a:r>
              <a:rPr sz="950" spc="10" dirty="0">
                <a:latin typeface="Arial"/>
                <a:cs typeface="Arial"/>
              </a:rPr>
              <a:t>from wealth</a:t>
            </a:r>
            <a:r>
              <a:rPr sz="950" spc="-55" dirty="0">
                <a:latin typeface="Arial"/>
                <a:cs typeface="Arial"/>
              </a:rPr>
              <a:t> </a:t>
            </a:r>
            <a:r>
              <a:rPr sz="950" spc="5" dirty="0">
                <a:latin typeface="Arial"/>
                <a:cs typeface="Arial"/>
              </a:rPr>
              <a:t>transfer</a:t>
            </a:r>
            <a:endParaRPr sz="9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669790" y="435291"/>
            <a:ext cx="1165225" cy="1543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97510" algn="l"/>
              </a:tabLst>
            </a:pPr>
            <a:r>
              <a:rPr sz="850" spc="-10" dirty="0">
                <a:latin typeface="Arial"/>
                <a:cs typeface="Arial"/>
              </a:rPr>
              <a:t>ATE:	0.005 </a:t>
            </a:r>
            <a:r>
              <a:rPr sz="850" spc="-5" dirty="0">
                <a:latin typeface="Arial"/>
                <a:cs typeface="Arial"/>
              </a:rPr>
              <a:t>(</a:t>
            </a:r>
            <a:r>
              <a:rPr sz="850" spc="165" dirty="0">
                <a:latin typeface="Arial"/>
                <a:cs typeface="Arial"/>
              </a:rPr>
              <a:t> </a:t>
            </a:r>
            <a:r>
              <a:rPr sz="850" spc="-10" dirty="0">
                <a:latin typeface="Arial"/>
                <a:cs typeface="Arial"/>
              </a:rPr>
              <a:t>0.001)</a:t>
            </a:r>
            <a:endParaRPr sz="8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42</a:t>
            </a:r>
          </a:p>
        </p:txBody>
      </p:sp>
    </p:spTree>
  </p:cSld>
  <p:clrMapOvr>
    <a:masterClrMapping/>
  </p:clrMapOvr>
  <p:transition>
    <p:cut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741297"/>
            <a:ext cx="2920480" cy="1573508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lang="fr-CH" sz="1100" spc="-10" dirty="0">
                <a:latin typeface="Arial"/>
                <a:cs typeface="Arial"/>
              </a:rPr>
              <a:t>Inégalités en Suisse (dia 3)</a:t>
            </a:r>
            <a:endParaRPr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L’impôt sur la fortune en Suisse (dia 19)</a:t>
            </a:r>
            <a:endParaRPr sz="11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lang="fr-CH" sz="1100" spc="-5" dirty="0">
                <a:latin typeface="Arial"/>
                <a:cs typeface="Arial"/>
              </a:rPr>
              <a:t>Héritages (dia 39)</a:t>
            </a:r>
            <a:endParaRPr sz="1100" dirty="0">
              <a:latin typeface="Arial"/>
              <a:cs typeface="Arial"/>
            </a:endParaRPr>
          </a:p>
          <a:p>
            <a:pPr marL="179070" indent="-167005">
              <a:lnSpc>
                <a:spcPts val="1310"/>
              </a:lnSpc>
              <a:spcBef>
                <a:spcPts val="1120"/>
              </a:spcBef>
              <a:buAutoNum type="arabicPeriod"/>
              <a:tabLst>
                <a:tab pos="179705" algn="l"/>
              </a:tabLst>
            </a:pPr>
            <a:r>
              <a:rPr lang="fr-CH" sz="1100" spc="-5" dirty="0">
                <a:latin typeface="Arial"/>
                <a:cs typeface="Arial"/>
              </a:rPr>
              <a:t>Mobilité intergénérationnelle (dia 56) </a:t>
            </a:r>
            <a:endParaRPr sz="1100" dirty="0">
              <a:latin typeface="Arial"/>
              <a:cs typeface="Arial"/>
            </a:endParaRPr>
          </a:p>
          <a:p>
            <a:pPr marL="183515">
              <a:lnSpc>
                <a:spcPts val="1070"/>
              </a:lnSpc>
            </a:pPr>
            <a:r>
              <a:rPr lang="fr-CH" sz="900" spc="-5" dirty="0">
                <a:latin typeface="Arial"/>
                <a:cs typeface="Arial"/>
              </a:rPr>
              <a:t>Possibilités de «monter» en Suisse (dia 57)</a:t>
            </a:r>
            <a:endParaRPr sz="900" dirty="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65"/>
              </a:spcBef>
              <a:buAutoNum type="arabicPeriod" startAt="5"/>
              <a:tabLst>
                <a:tab pos="183515" algn="l"/>
              </a:tabLst>
            </a:pPr>
            <a:r>
              <a:rPr lang="fr-CH" sz="1100" spc="-10" dirty="0">
                <a:latin typeface="Arial"/>
                <a:cs typeface="Arial"/>
              </a:rPr>
              <a:t>Sujets de discussion (dia 62)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43</a:t>
            </a:r>
          </a:p>
        </p:txBody>
      </p:sp>
    </p:spTree>
  </p:cSld>
  <p:clrMapOvr>
    <a:masterClrMapping/>
  </p:clrMapOvr>
  <p:transition>
    <p:cut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206" y="1400066"/>
            <a:ext cx="3761893" cy="2731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fr-CH" sz="1700" spc="-10" dirty="0">
                <a:solidFill>
                  <a:srgbClr val="FFFFFF"/>
                </a:solidFill>
                <a:latin typeface="Arial"/>
                <a:cs typeface="Arial"/>
              </a:rPr>
              <a:t>Possibilités de « monter » en Suisse</a:t>
            </a:r>
            <a:endParaRPr lang="fr-CH"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558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Mobilité des revenus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804363" y="470908"/>
            <a:ext cx="1985010" cy="2076450"/>
          </a:xfrm>
          <a:custGeom>
            <a:avLst/>
            <a:gdLst/>
            <a:ahLst/>
            <a:cxnLst/>
            <a:rect l="l" t="t" r="r" b="b"/>
            <a:pathLst>
              <a:path w="1985010" h="2076450">
                <a:moveTo>
                  <a:pt x="0" y="2076006"/>
                </a:moveTo>
                <a:lnTo>
                  <a:pt x="1984817" y="2076006"/>
                </a:lnTo>
                <a:lnTo>
                  <a:pt x="1984817" y="0"/>
                </a:lnTo>
                <a:lnTo>
                  <a:pt x="0" y="0"/>
                </a:lnTo>
                <a:lnTo>
                  <a:pt x="0" y="2076006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2200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216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6232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248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0263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2279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4295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6311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8327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0343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2359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4375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6391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8407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0423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2439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4455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6470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8486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0502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2518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4534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6550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8566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0582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2598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4614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6630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38646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0662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2677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4693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6709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8725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0741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2757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4773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6789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8805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0821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2837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64853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6869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8884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70900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2916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4932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6948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78964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80980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82996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85012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87028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9044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1060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93076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5091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97107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99123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1139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3155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5171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7665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69681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71697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73712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75728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77744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2200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4216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6232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8248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0263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2279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4295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6311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8327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0343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2359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4375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6391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8407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0423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12439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14455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6470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8486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0502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22518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4534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6550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8566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30582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32598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4614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6630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8646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0662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2677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4693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6709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8725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0741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2757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54773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6789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8805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60821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62837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64853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66869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68884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70900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72916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74932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76948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78964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80980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82996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85012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87028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89044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91060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93076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95091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97107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99123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01139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03155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05171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07187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09203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1219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3235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15251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17267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19283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21298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23314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25330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27346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29362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31378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33394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5410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7426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39442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41458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43474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45490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7505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49521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51537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53553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55569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57585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59601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61617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63633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65649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67665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69681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71697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73712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75728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77744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2200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4216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6232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8248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0263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2279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4295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6311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8327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00343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2359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4375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6391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08407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0423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12439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14455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16470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18486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20502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2518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4534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6550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8566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30582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32598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4614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6630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8646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0662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2677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4693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6709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8725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50741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2757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4773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6789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8805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60821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62837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4853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6869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68884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70900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72916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74932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76948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78964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80980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82996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85012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87028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9044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91060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93076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95091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97107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9123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01139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03155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05171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07187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09203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11219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13235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15251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17267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19283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21298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23314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25330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27346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29362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31378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33394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35410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37426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39442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41458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43474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45490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47505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9521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51537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53553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55569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57585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9601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61617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63633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65649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67665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69681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1697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73712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75728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77744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82200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84216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6232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88248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90263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92279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94295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96311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98327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00343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02359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04375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06391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08407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10423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12439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14455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16470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18486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20502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22518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24534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26550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28566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30582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32598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34614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36630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38646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0662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2677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4693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6709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8725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50741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52757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54773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56789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8805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60821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62837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64853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66869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68884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70900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72916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74932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76948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8964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80980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82996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85012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87028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89044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91060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93076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95091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97107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99123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01139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03155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05171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07187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09203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11219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13235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15251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17267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19283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21298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23314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25330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27346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29362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31378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33394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35410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37426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39442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41458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43474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45490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47505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49521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51537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53553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55569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57585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59601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61617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63633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65649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67665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69681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71697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73712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75728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77744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200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216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6232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8248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0263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279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94295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96311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98327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00343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02359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04375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6391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8407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10423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12439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14455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16470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18486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20502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22518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24534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26550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28566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30582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32598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34614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36630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38646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40662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42677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4693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46709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8725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0741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2757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4773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6789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8805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60821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62837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64853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66869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68884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70900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72916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74932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76948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78964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0980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996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5012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7028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9044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91060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93076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95091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97107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99123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01139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03155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05171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07187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09203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11219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13235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15251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17267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19283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21298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23314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25330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27346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29362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31378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33394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35410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37426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39442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41458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43474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45490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7505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49521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1537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3553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5569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57585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59601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61617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63633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65649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67665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69681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71697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73712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75728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77744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82200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84216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6232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8248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90263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2279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295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6311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8327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0343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2359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04375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06391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8407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0423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12439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4455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6470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8486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0502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2518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4534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6550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8566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0582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2598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4614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36630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8646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0662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2677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4693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6709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8725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0741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2757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54773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56789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8805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60821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62837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64853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66869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68884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70900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72916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74932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6948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78964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0980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2996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85012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87028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89044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91060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93076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95091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97107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9123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01139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03155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05171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07187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09203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11219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13235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15251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17267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19283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21298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23314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25330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7346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29362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31378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33394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35410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37426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39442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1458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3474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45490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47505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49521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51537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53553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5569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7585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59601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1617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63633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65649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67665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69681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71697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73712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75728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77744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82200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84216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6232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8248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90263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92279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94295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96311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98327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00343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02359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04375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06391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08407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10423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12439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14455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16470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18486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20502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22518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4534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26550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28566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0582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32598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34614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36630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38646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40662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42677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4693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46709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48725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50741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52757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54773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56789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58805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60821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62837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64853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66869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68884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70900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72916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74932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76948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78964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80980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82996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85012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87028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89044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91060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93076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95091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97107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99123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01139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03155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05171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07187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09203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11219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13235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15251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17267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19283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21298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3314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25330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27346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29362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31378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33394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35410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37426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39442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41458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43474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45490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47505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49521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51537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53553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55569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57585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59601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61617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63633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65649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67665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69681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71697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73712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75728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77744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82200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84216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86232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8248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90263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92279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94295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96311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98327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00343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02359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04375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06391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407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10423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12439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14455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16470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18486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20502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22518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24534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26550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28566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30582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32598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34614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36630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38646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40662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42677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44693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46709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48725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50741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52757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54773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56789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58805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60821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62837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64853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66869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68884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70900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72916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74932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76948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78964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80980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82996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85012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87028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89044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91060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93076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95091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97107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99123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01139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03155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05171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07187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09203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11219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13235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15251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17267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19283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21298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23314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25330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27346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29362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31378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33394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35410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37426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39442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41458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43474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45490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47505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49521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51537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53553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55569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57585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59601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61617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63633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65649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67665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69681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1697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3712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5728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7744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82200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84216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6232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8248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90263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92279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94295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96311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98327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00343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02359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04375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06391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8407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10423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12439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14455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16470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18486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20502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22518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24534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26550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8566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30582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32598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34614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6630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38646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40662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42677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44693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6709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8725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50741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52757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54773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56789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58805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60821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62837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64853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66869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68884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70900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72916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74932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76948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78964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80980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2996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85012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87028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9044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91060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93076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95091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97107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99123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01139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03155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05171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07187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09203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11219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13235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15251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17267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19283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21298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23314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25330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27346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29362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31378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33394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35410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7426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39442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41458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3474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45490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47505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49521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51537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3553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5569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7585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601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1617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3633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5649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7665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69681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1697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73712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75728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77744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857281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857281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857281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857281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857281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857281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857281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57281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57281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57281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57281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857281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857281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857281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857281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857281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857281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857281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857281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857281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57281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857281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857281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857281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857281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857281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857281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857281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857281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857281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857281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857281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857281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857281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857281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857281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857281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857281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857281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857281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857281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857281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857281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857281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857281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857281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857281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857281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857281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857281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857281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857281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857281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857281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857281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857281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857281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857281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857281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857281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857281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857281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857281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857281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857281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857281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57281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57281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57281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57281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57281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857281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57281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57281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57281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857281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857281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857281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857281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857281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857281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857281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857281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857281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857281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57281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57281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57281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857281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857281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857281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857281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857281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857281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857281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857281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57281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57281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57281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857281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857281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857281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857281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045171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045171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045171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045171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045171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045171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045171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045171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045171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045171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045171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045171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045171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045171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045171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045171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045171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045171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045171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045171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045171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045171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045171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045171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045171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045171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045171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045171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045171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045171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045171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045171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045171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045171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045171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045171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045171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045171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045171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045171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045171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045171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045171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045171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045171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045171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045171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045171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045171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045171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045171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045171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045171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045171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045171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045171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045171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045171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045171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045171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045171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045171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045171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045171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045171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045171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045171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045171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045171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045171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045171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045171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045171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045171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045171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045171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045171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045171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045171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045171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045171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045171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045171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045171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045171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045171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045171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045171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045171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045171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045171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045171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045171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045171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045171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045171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045171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045171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045171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045171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045171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045171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045171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23306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23306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23306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23306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23306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23306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23306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23306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23306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23306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23306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23306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23306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23306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23306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23306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23306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23306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23306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23306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23306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23306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23306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23306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23306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3306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3306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23306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23306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3306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3306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3306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3306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3306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3306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23306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23306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3306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3306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3306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3306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3306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23306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23306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23306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23306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23306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23306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23306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23306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23306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23306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23306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23306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23306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23306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23306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23306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23306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23306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23306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23306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23306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23306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23306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23306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3306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3306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3306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3306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3306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3306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3306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3306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3306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3306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3306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3306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3306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3306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23306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3306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3306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3306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3306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23306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23306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3306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3306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3306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3306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3306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3306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3306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3306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3306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23306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23306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3306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3306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23306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3306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3306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2095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2095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2095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2095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2095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2095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42095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2095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2095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2095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42095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2095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2095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2095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42095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2095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2095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2095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42095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2095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42095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42095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42095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2095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2095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2095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42095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2095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42095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42095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42095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2095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42095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42095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42095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2095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42095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42095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42095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42095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42095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42095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42095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42095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42095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42095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42095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42095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42095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42095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42095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42095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42095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42095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42095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42095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42095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42095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42095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42095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42095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42095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42095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42095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42095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42095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42095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42095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42095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42095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42095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42095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42095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42095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42095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42095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42095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42095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42095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42095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42095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42095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42095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42095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42095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42095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42095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42095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42095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42095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42095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42095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42095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42095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42095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42095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42095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42095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42095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42095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42095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42095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42095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60884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60884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60884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60884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60884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60884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60884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60884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60884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60884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60884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60884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60884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60884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60884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60884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60884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60884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60884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60884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60884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60884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60884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60884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60884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60884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60884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60884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60884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60884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60884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60884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60884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60884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60884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60884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60884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60884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60884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60884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60884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60884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60884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60884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60884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60884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60884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60884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60884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60884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60884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60884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60884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60884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60884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60884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60884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60884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60884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60884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60884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60884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60884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60884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60884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60884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60884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60884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60884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60884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60884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60884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60884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60884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60884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60884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60884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60884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60884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60884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60884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60884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60884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60884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60884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60884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60884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60884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60884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60884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60884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60884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60884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60884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60884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60884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60884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60884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60884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60884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60884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60884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60884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79673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79673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79673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79673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79673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79673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79673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79673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79673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79673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79673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79673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79673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79673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79673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79673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79673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9673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79673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79673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79673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9673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79673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79673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79673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79673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79673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79673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79673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79673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79673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79673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79673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79673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79673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79673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79673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9673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673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79673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79673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79673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79673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79673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79673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79673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79673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79673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79673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79673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79673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79673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79673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79673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79673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79673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79673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79673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79673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79673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79673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79673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79673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79673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79673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79673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79673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79673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79673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79673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79673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79673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79673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79673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79673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79673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79673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79673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79673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79673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79673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79673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79673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79673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79673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79673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79673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79673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79673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79673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79673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79673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79673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79673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79673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79673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79673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79673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79673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79673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79673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79673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79673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984623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984623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984623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984623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984623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984623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984623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984623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984623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984623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984623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984623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984623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984623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984623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984623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984623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984623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984623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984623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984623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984623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984623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984623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984623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984623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984623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984623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984623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984623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984623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984623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984623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984623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984623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984623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984623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984623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984623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984623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984623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984623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984623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984623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984623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984623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984623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984623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984623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984623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984623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984623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984623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984623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984623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984623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984623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984623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984623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984623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984623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984623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984623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984623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984623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984623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984623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984623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984623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984623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984623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984623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984623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984623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984623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984623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984623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984623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984623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984623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984623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984623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984623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984623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984623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984623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984623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984623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984623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984623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984623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984623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984623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984623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984623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984623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984623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984623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984623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984623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984623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984623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984623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17259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17259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17259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17259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17259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17259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17259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17259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17259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17259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17259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17259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17259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17259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17259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17259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17259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17259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17259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17259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17259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17259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17259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17259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17259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17259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17259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17259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17259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17259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17259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17259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17259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17259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17259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17259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17259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17259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17259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17259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17259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17259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17259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17259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217259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17259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17259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17259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17259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17259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17259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17259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17259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17259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17259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17259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17259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17259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17259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17259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17259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17259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17259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17259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17259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17259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17259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17259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17259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17259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17259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17259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17259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17259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17259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17259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17259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17259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17259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17259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17259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7259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17259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17259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17259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17259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17259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17259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7259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36048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36048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36048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36048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36048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36048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36048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36048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36048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36048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36048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36048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36048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36048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36048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36048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36048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36048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36048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36048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36048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36048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36048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36048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36048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36048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36048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36048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36048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36048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36048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36048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36048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36048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36048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36048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36048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36048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36048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36048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36048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36048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36048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36048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36048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36048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36048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36048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36048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36048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36048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36048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36048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36048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36048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36048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36048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36048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36048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36048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36048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36048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36048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36048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36048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36048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36048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36048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36048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36048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36048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36048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36048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36048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36048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36048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36048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36048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36048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36048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36048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36048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36048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36048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36048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36048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36048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36048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36048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54837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54837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54837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54837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54837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54837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54837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54837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54837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54837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54837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54837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54837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54837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54837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54837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54837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54837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54837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54837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54837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54837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54837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54837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54837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54837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54837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54837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54837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54837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54837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54837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54837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54837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54837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54837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54837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54837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54837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54837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54837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54837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54837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54837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54837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54837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54837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54837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54837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54837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54837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54837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54837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54837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54837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54837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54837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54837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54837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54837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54837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54837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54837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54837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54837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54837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54837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54837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54837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54837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54837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54837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54837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54837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54837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54837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54837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54837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54837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54837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54837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54837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54837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54837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54837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54837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54837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54837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54837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736263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736263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736263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736263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736263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736263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736263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736263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736263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736263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736263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736263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736263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736263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736263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736263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736263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736263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736263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736263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736263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736263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736263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736263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736263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736263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736263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736263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736263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736263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736263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736263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736263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736263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736263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736263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736263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736263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736263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736263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736263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736263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736263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736263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736263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736263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736263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736263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736263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736263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736263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736263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736263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736263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736263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736263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736263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736263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736263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736263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736263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736263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736263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736263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736263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736263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736263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736263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736263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736263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736263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736263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736263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736263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736263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736263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736263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736263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736263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736263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736263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736263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736263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736263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736263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736263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736263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736263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736263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736263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736263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736263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736263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736263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736263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736263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736263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736263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736263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736263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736263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736263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736263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857911" y="16451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876653" y="16548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895473" y="1647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914294" y="16297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933035" y="163132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951856" y="16269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970598" y="16061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989418" y="16133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008239" y="16000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026981" y="15940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045801" y="15847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064622" y="15811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083364" y="15919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102184" y="157635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120926" y="15816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139746" y="157927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158567" y="15773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177309" y="15795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196129" y="156738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214871" y="15659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233692" y="15607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252512" y="156438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271254" y="15617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290074" y="15542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308816" y="1550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327637" y="154257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346457" y="15378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365199" y="154210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384019" y="15421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402840" y="15318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421582" y="15390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440402" y="15300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459144" y="152879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477965" y="15251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496785" y="15061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515527" y="151147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534348" y="15162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553089" y="15180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571910" y="150462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590730" y="15190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609472" y="14995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628293" y="15124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647113" y="150091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665855" y="15068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684676" y="1494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703417" y="14837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722238" y="149713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741058" y="14795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759800" y="14722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778621" y="14815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797362" y="14857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816183" y="14764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835004" y="14728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853745" y="147335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872566" y="14808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891386" y="14749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910128" y="14662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928949" y="1463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947690" y="14660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966511" y="14603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985331" y="146052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004073" y="145800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022894" y="14534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041636" y="14533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060456" y="145634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079277" y="144359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098019" y="14425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116839" y="144280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135581" y="14348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154401" y="143406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173222" y="142847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191964" y="143099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210784" y="14231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229605" y="14295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248346" y="14366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267167" y="14254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285909" y="14191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304729" y="14243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323550" y="14168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342292" y="140933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361112" y="141429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379854" y="141272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398674" y="13996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417495" y="13972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436237" y="13959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455057" y="13956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473878" y="13835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492620" y="13850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511440" y="13746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530182" y="138815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549002" y="13762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567823" y="137909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586565" y="13673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605385" y="13716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624127" y="13650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2642948" y="13591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2661768" y="134563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2680510" y="13489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2699330" y="13374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2718072" y="13453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876023" y="1367994"/>
            <a:ext cx="1860550" cy="273050"/>
          </a:xfrm>
          <a:custGeom>
            <a:avLst/>
            <a:gdLst/>
            <a:ahLst/>
            <a:cxnLst/>
            <a:rect l="l" t="t" r="r" b="b"/>
            <a:pathLst>
              <a:path w="1860550" h="273050">
                <a:moveTo>
                  <a:pt x="0" y="273015"/>
                </a:moveTo>
                <a:lnTo>
                  <a:pt x="6221" y="272070"/>
                </a:lnTo>
                <a:lnTo>
                  <a:pt x="12442" y="271204"/>
                </a:lnTo>
                <a:lnTo>
                  <a:pt x="18663" y="270259"/>
                </a:lnTo>
                <a:lnTo>
                  <a:pt x="24884" y="269314"/>
                </a:lnTo>
                <a:lnTo>
                  <a:pt x="31105" y="268448"/>
                </a:lnTo>
                <a:lnTo>
                  <a:pt x="37326" y="267503"/>
                </a:lnTo>
                <a:lnTo>
                  <a:pt x="43547" y="266637"/>
                </a:lnTo>
                <a:lnTo>
                  <a:pt x="49768" y="265692"/>
                </a:lnTo>
                <a:lnTo>
                  <a:pt x="55989" y="264747"/>
                </a:lnTo>
                <a:lnTo>
                  <a:pt x="62210" y="263881"/>
                </a:lnTo>
                <a:lnTo>
                  <a:pt x="68431" y="262936"/>
                </a:lnTo>
                <a:lnTo>
                  <a:pt x="74652" y="262069"/>
                </a:lnTo>
                <a:lnTo>
                  <a:pt x="80873" y="261125"/>
                </a:lnTo>
                <a:lnTo>
                  <a:pt x="87094" y="260180"/>
                </a:lnTo>
                <a:lnTo>
                  <a:pt x="93315" y="259313"/>
                </a:lnTo>
                <a:lnTo>
                  <a:pt x="99536" y="258368"/>
                </a:lnTo>
                <a:lnTo>
                  <a:pt x="105757" y="257502"/>
                </a:lnTo>
                <a:lnTo>
                  <a:pt x="111978" y="256557"/>
                </a:lnTo>
                <a:lnTo>
                  <a:pt x="118199" y="255612"/>
                </a:lnTo>
                <a:lnTo>
                  <a:pt x="124420" y="254746"/>
                </a:lnTo>
                <a:lnTo>
                  <a:pt x="130641" y="253801"/>
                </a:lnTo>
                <a:lnTo>
                  <a:pt x="136862" y="252935"/>
                </a:lnTo>
                <a:lnTo>
                  <a:pt x="143083" y="251990"/>
                </a:lnTo>
                <a:lnTo>
                  <a:pt x="149304" y="251045"/>
                </a:lnTo>
                <a:lnTo>
                  <a:pt x="155525" y="250179"/>
                </a:lnTo>
                <a:lnTo>
                  <a:pt x="161746" y="249234"/>
                </a:lnTo>
                <a:lnTo>
                  <a:pt x="167967" y="248367"/>
                </a:lnTo>
                <a:lnTo>
                  <a:pt x="174188" y="247423"/>
                </a:lnTo>
                <a:lnTo>
                  <a:pt x="180409" y="246556"/>
                </a:lnTo>
                <a:lnTo>
                  <a:pt x="186630" y="245611"/>
                </a:lnTo>
                <a:lnTo>
                  <a:pt x="192851" y="244666"/>
                </a:lnTo>
                <a:lnTo>
                  <a:pt x="199072" y="243800"/>
                </a:lnTo>
                <a:lnTo>
                  <a:pt x="205293" y="242855"/>
                </a:lnTo>
                <a:lnTo>
                  <a:pt x="211514" y="241989"/>
                </a:lnTo>
                <a:lnTo>
                  <a:pt x="217735" y="241044"/>
                </a:lnTo>
                <a:lnTo>
                  <a:pt x="223956" y="240099"/>
                </a:lnTo>
                <a:lnTo>
                  <a:pt x="230177" y="239233"/>
                </a:lnTo>
                <a:lnTo>
                  <a:pt x="236398" y="238288"/>
                </a:lnTo>
                <a:lnTo>
                  <a:pt x="242619" y="237422"/>
                </a:lnTo>
                <a:lnTo>
                  <a:pt x="248840" y="236477"/>
                </a:lnTo>
                <a:lnTo>
                  <a:pt x="255061" y="235532"/>
                </a:lnTo>
                <a:lnTo>
                  <a:pt x="261282" y="234666"/>
                </a:lnTo>
                <a:lnTo>
                  <a:pt x="267503" y="233721"/>
                </a:lnTo>
                <a:lnTo>
                  <a:pt x="273724" y="232854"/>
                </a:lnTo>
                <a:lnTo>
                  <a:pt x="279945" y="231909"/>
                </a:lnTo>
                <a:lnTo>
                  <a:pt x="286166" y="230964"/>
                </a:lnTo>
                <a:lnTo>
                  <a:pt x="292387" y="230098"/>
                </a:lnTo>
                <a:lnTo>
                  <a:pt x="298608" y="229153"/>
                </a:lnTo>
                <a:lnTo>
                  <a:pt x="304829" y="228287"/>
                </a:lnTo>
                <a:lnTo>
                  <a:pt x="311050" y="227342"/>
                </a:lnTo>
                <a:lnTo>
                  <a:pt x="317271" y="226397"/>
                </a:lnTo>
                <a:lnTo>
                  <a:pt x="323492" y="225531"/>
                </a:lnTo>
                <a:lnTo>
                  <a:pt x="329713" y="224586"/>
                </a:lnTo>
                <a:lnTo>
                  <a:pt x="335934" y="223720"/>
                </a:lnTo>
                <a:lnTo>
                  <a:pt x="342155" y="222775"/>
                </a:lnTo>
                <a:lnTo>
                  <a:pt x="348376" y="221830"/>
                </a:lnTo>
                <a:lnTo>
                  <a:pt x="354597" y="220964"/>
                </a:lnTo>
                <a:lnTo>
                  <a:pt x="360818" y="220019"/>
                </a:lnTo>
                <a:lnTo>
                  <a:pt x="367039" y="219152"/>
                </a:lnTo>
                <a:lnTo>
                  <a:pt x="373260" y="218207"/>
                </a:lnTo>
                <a:lnTo>
                  <a:pt x="379481" y="217341"/>
                </a:lnTo>
                <a:lnTo>
                  <a:pt x="385702" y="216396"/>
                </a:lnTo>
                <a:lnTo>
                  <a:pt x="391923" y="215451"/>
                </a:lnTo>
                <a:lnTo>
                  <a:pt x="398144" y="214585"/>
                </a:lnTo>
                <a:lnTo>
                  <a:pt x="404365" y="213640"/>
                </a:lnTo>
                <a:lnTo>
                  <a:pt x="410586" y="212774"/>
                </a:lnTo>
                <a:lnTo>
                  <a:pt x="416807" y="211829"/>
                </a:lnTo>
                <a:lnTo>
                  <a:pt x="423028" y="210884"/>
                </a:lnTo>
                <a:lnTo>
                  <a:pt x="429249" y="210018"/>
                </a:lnTo>
                <a:lnTo>
                  <a:pt x="435470" y="209073"/>
                </a:lnTo>
                <a:lnTo>
                  <a:pt x="441691" y="208207"/>
                </a:lnTo>
                <a:lnTo>
                  <a:pt x="447912" y="207262"/>
                </a:lnTo>
                <a:lnTo>
                  <a:pt x="454133" y="206317"/>
                </a:lnTo>
                <a:lnTo>
                  <a:pt x="460354" y="205450"/>
                </a:lnTo>
                <a:lnTo>
                  <a:pt x="466575" y="204505"/>
                </a:lnTo>
                <a:lnTo>
                  <a:pt x="472796" y="203639"/>
                </a:lnTo>
                <a:lnTo>
                  <a:pt x="479017" y="202694"/>
                </a:lnTo>
                <a:lnTo>
                  <a:pt x="485238" y="201749"/>
                </a:lnTo>
                <a:lnTo>
                  <a:pt x="491459" y="200883"/>
                </a:lnTo>
                <a:lnTo>
                  <a:pt x="497680" y="199938"/>
                </a:lnTo>
                <a:lnTo>
                  <a:pt x="503901" y="199072"/>
                </a:lnTo>
                <a:lnTo>
                  <a:pt x="510122" y="198127"/>
                </a:lnTo>
                <a:lnTo>
                  <a:pt x="516343" y="197182"/>
                </a:lnTo>
                <a:lnTo>
                  <a:pt x="522565" y="196316"/>
                </a:lnTo>
                <a:lnTo>
                  <a:pt x="528786" y="195371"/>
                </a:lnTo>
                <a:lnTo>
                  <a:pt x="535007" y="194505"/>
                </a:lnTo>
                <a:lnTo>
                  <a:pt x="541228" y="193560"/>
                </a:lnTo>
                <a:lnTo>
                  <a:pt x="547449" y="192693"/>
                </a:lnTo>
                <a:lnTo>
                  <a:pt x="553670" y="191748"/>
                </a:lnTo>
                <a:lnTo>
                  <a:pt x="559891" y="190803"/>
                </a:lnTo>
                <a:lnTo>
                  <a:pt x="566112" y="189937"/>
                </a:lnTo>
                <a:lnTo>
                  <a:pt x="572333" y="188992"/>
                </a:lnTo>
                <a:lnTo>
                  <a:pt x="578554" y="188126"/>
                </a:lnTo>
                <a:lnTo>
                  <a:pt x="584775" y="187181"/>
                </a:lnTo>
                <a:lnTo>
                  <a:pt x="590996" y="186236"/>
                </a:lnTo>
                <a:lnTo>
                  <a:pt x="597217" y="185370"/>
                </a:lnTo>
                <a:lnTo>
                  <a:pt x="603438" y="184425"/>
                </a:lnTo>
                <a:lnTo>
                  <a:pt x="609659" y="183559"/>
                </a:lnTo>
                <a:lnTo>
                  <a:pt x="615880" y="182614"/>
                </a:lnTo>
                <a:lnTo>
                  <a:pt x="622101" y="181669"/>
                </a:lnTo>
                <a:lnTo>
                  <a:pt x="628322" y="180803"/>
                </a:lnTo>
                <a:lnTo>
                  <a:pt x="634543" y="179858"/>
                </a:lnTo>
                <a:lnTo>
                  <a:pt x="640764" y="178991"/>
                </a:lnTo>
                <a:lnTo>
                  <a:pt x="646985" y="178046"/>
                </a:lnTo>
                <a:lnTo>
                  <a:pt x="653206" y="177101"/>
                </a:lnTo>
                <a:lnTo>
                  <a:pt x="659427" y="176235"/>
                </a:lnTo>
                <a:lnTo>
                  <a:pt x="665648" y="175290"/>
                </a:lnTo>
                <a:lnTo>
                  <a:pt x="671869" y="174424"/>
                </a:lnTo>
                <a:lnTo>
                  <a:pt x="678090" y="173479"/>
                </a:lnTo>
                <a:lnTo>
                  <a:pt x="684311" y="172534"/>
                </a:lnTo>
                <a:lnTo>
                  <a:pt x="690532" y="171668"/>
                </a:lnTo>
                <a:lnTo>
                  <a:pt x="696753" y="170723"/>
                </a:lnTo>
                <a:lnTo>
                  <a:pt x="702974" y="169857"/>
                </a:lnTo>
                <a:lnTo>
                  <a:pt x="709195" y="168912"/>
                </a:lnTo>
                <a:lnTo>
                  <a:pt x="715416" y="168046"/>
                </a:lnTo>
                <a:lnTo>
                  <a:pt x="721637" y="167101"/>
                </a:lnTo>
                <a:lnTo>
                  <a:pt x="727858" y="166156"/>
                </a:lnTo>
                <a:lnTo>
                  <a:pt x="734079" y="165289"/>
                </a:lnTo>
                <a:lnTo>
                  <a:pt x="740300" y="164344"/>
                </a:lnTo>
                <a:lnTo>
                  <a:pt x="746521" y="163478"/>
                </a:lnTo>
                <a:lnTo>
                  <a:pt x="752742" y="162533"/>
                </a:lnTo>
                <a:lnTo>
                  <a:pt x="758963" y="161588"/>
                </a:lnTo>
                <a:lnTo>
                  <a:pt x="765184" y="160722"/>
                </a:lnTo>
                <a:lnTo>
                  <a:pt x="771405" y="159777"/>
                </a:lnTo>
                <a:lnTo>
                  <a:pt x="777626" y="158911"/>
                </a:lnTo>
                <a:lnTo>
                  <a:pt x="783847" y="157966"/>
                </a:lnTo>
                <a:lnTo>
                  <a:pt x="790068" y="157021"/>
                </a:lnTo>
                <a:lnTo>
                  <a:pt x="796368" y="156155"/>
                </a:lnTo>
                <a:lnTo>
                  <a:pt x="802589" y="155210"/>
                </a:lnTo>
                <a:lnTo>
                  <a:pt x="808810" y="154344"/>
                </a:lnTo>
                <a:lnTo>
                  <a:pt x="815031" y="153399"/>
                </a:lnTo>
                <a:lnTo>
                  <a:pt x="821252" y="152454"/>
                </a:lnTo>
                <a:lnTo>
                  <a:pt x="827473" y="151587"/>
                </a:lnTo>
                <a:lnTo>
                  <a:pt x="833694" y="150642"/>
                </a:lnTo>
                <a:lnTo>
                  <a:pt x="839915" y="149776"/>
                </a:lnTo>
                <a:lnTo>
                  <a:pt x="846136" y="148831"/>
                </a:lnTo>
                <a:lnTo>
                  <a:pt x="852357" y="147886"/>
                </a:lnTo>
                <a:lnTo>
                  <a:pt x="858578" y="147020"/>
                </a:lnTo>
                <a:lnTo>
                  <a:pt x="864799" y="146075"/>
                </a:lnTo>
                <a:lnTo>
                  <a:pt x="871020" y="145209"/>
                </a:lnTo>
                <a:lnTo>
                  <a:pt x="877241" y="144264"/>
                </a:lnTo>
                <a:lnTo>
                  <a:pt x="883462" y="143398"/>
                </a:lnTo>
                <a:lnTo>
                  <a:pt x="889683" y="142453"/>
                </a:lnTo>
                <a:lnTo>
                  <a:pt x="895904" y="141508"/>
                </a:lnTo>
                <a:lnTo>
                  <a:pt x="902125" y="140642"/>
                </a:lnTo>
                <a:lnTo>
                  <a:pt x="908346" y="139697"/>
                </a:lnTo>
                <a:lnTo>
                  <a:pt x="914567" y="138830"/>
                </a:lnTo>
                <a:lnTo>
                  <a:pt x="920788" y="137885"/>
                </a:lnTo>
                <a:lnTo>
                  <a:pt x="927009" y="136941"/>
                </a:lnTo>
                <a:lnTo>
                  <a:pt x="933230" y="136074"/>
                </a:lnTo>
                <a:lnTo>
                  <a:pt x="939451" y="135129"/>
                </a:lnTo>
                <a:lnTo>
                  <a:pt x="945672" y="134263"/>
                </a:lnTo>
                <a:lnTo>
                  <a:pt x="951893" y="133318"/>
                </a:lnTo>
                <a:lnTo>
                  <a:pt x="958114" y="132373"/>
                </a:lnTo>
                <a:lnTo>
                  <a:pt x="964335" y="131507"/>
                </a:lnTo>
                <a:lnTo>
                  <a:pt x="970556" y="130562"/>
                </a:lnTo>
                <a:lnTo>
                  <a:pt x="976777" y="129696"/>
                </a:lnTo>
                <a:lnTo>
                  <a:pt x="982998" y="128751"/>
                </a:lnTo>
                <a:lnTo>
                  <a:pt x="989219" y="127806"/>
                </a:lnTo>
                <a:lnTo>
                  <a:pt x="995440" y="126940"/>
                </a:lnTo>
                <a:lnTo>
                  <a:pt x="1001661" y="125995"/>
                </a:lnTo>
                <a:lnTo>
                  <a:pt x="1007882" y="125128"/>
                </a:lnTo>
                <a:lnTo>
                  <a:pt x="1014103" y="124183"/>
                </a:lnTo>
                <a:lnTo>
                  <a:pt x="1020324" y="123239"/>
                </a:lnTo>
                <a:lnTo>
                  <a:pt x="1026545" y="122372"/>
                </a:lnTo>
                <a:lnTo>
                  <a:pt x="1032766" y="121427"/>
                </a:lnTo>
                <a:lnTo>
                  <a:pt x="1038987" y="120561"/>
                </a:lnTo>
                <a:lnTo>
                  <a:pt x="1045208" y="119616"/>
                </a:lnTo>
                <a:lnTo>
                  <a:pt x="1051429" y="118671"/>
                </a:lnTo>
                <a:lnTo>
                  <a:pt x="1057650" y="117805"/>
                </a:lnTo>
                <a:lnTo>
                  <a:pt x="1063871" y="116860"/>
                </a:lnTo>
                <a:lnTo>
                  <a:pt x="1070092" y="115994"/>
                </a:lnTo>
                <a:lnTo>
                  <a:pt x="1076313" y="115049"/>
                </a:lnTo>
                <a:lnTo>
                  <a:pt x="1082534" y="114183"/>
                </a:lnTo>
                <a:lnTo>
                  <a:pt x="1088755" y="113238"/>
                </a:lnTo>
                <a:lnTo>
                  <a:pt x="1094976" y="112293"/>
                </a:lnTo>
                <a:lnTo>
                  <a:pt x="1101197" y="111426"/>
                </a:lnTo>
                <a:lnTo>
                  <a:pt x="1107418" y="110482"/>
                </a:lnTo>
                <a:lnTo>
                  <a:pt x="1113639" y="109615"/>
                </a:lnTo>
                <a:lnTo>
                  <a:pt x="1119860" y="108670"/>
                </a:lnTo>
                <a:lnTo>
                  <a:pt x="1126081" y="107725"/>
                </a:lnTo>
                <a:lnTo>
                  <a:pt x="1132302" y="106859"/>
                </a:lnTo>
                <a:lnTo>
                  <a:pt x="1138523" y="105914"/>
                </a:lnTo>
                <a:lnTo>
                  <a:pt x="1144744" y="105048"/>
                </a:lnTo>
                <a:lnTo>
                  <a:pt x="1150965" y="104103"/>
                </a:lnTo>
                <a:lnTo>
                  <a:pt x="1157186" y="103158"/>
                </a:lnTo>
                <a:lnTo>
                  <a:pt x="1163407" y="102292"/>
                </a:lnTo>
                <a:lnTo>
                  <a:pt x="1169628" y="101347"/>
                </a:lnTo>
                <a:lnTo>
                  <a:pt x="1175850" y="100481"/>
                </a:lnTo>
                <a:lnTo>
                  <a:pt x="1182071" y="99536"/>
                </a:lnTo>
                <a:lnTo>
                  <a:pt x="1188292" y="98591"/>
                </a:lnTo>
                <a:lnTo>
                  <a:pt x="1194513" y="97725"/>
                </a:lnTo>
                <a:lnTo>
                  <a:pt x="1200734" y="96780"/>
                </a:lnTo>
                <a:lnTo>
                  <a:pt x="1206955" y="95913"/>
                </a:lnTo>
                <a:lnTo>
                  <a:pt x="1213176" y="94968"/>
                </a:lnTo>
                <a:lnTo>
                  <a:pt x="1219397" y="94023"/>
                </a:lnTo>
                <a:lnTo>
                  <a:pt x="1225618" y="93157"/>
                </a:lnTo>
                <a:lnTo>
                  <a:pt x="1231839" y="92212"/>
                </a:lnTo>
                <a:lnTo>
                  <a:pt x="1238060" y="91346"/>
                </a:lnTo>
                <a:lnTo>
                  <a:pt x="1244281" y="90401"/>
                </a:lnTo>
                <a:lnTo>
                  <a:pt x="1250502" y="89535"/>
                </a:lnTo>
                <a:lnTo>
                  <a:pt x="1256723" y="88590"/>
                </a:lnTo>
                <a:lnTo>
                  <a:pt x="1262944" y="87645"/>
                </a:lnTo>
                <a:lnTo>
                  <a:pt x="1269165" y="86779"/>
                </a:lnTo>
                <a:lnTo>
                  <a:pt x="1275386" y="85834"/>
                </a:lnTo>
                <a:lnTo>
                  <a:pt x="1281607" y="84967"/>
                </a:lnTo>
                <a:lnTo>
                  <a:pt x="1287828" y="84023"/>
                </a:lnTo>
                <a:lnTo>
                  <a:pt x="1294049" y="83078"/>
                </a:lnTo>
                <a:lnTo>
                  <a:pt x="1300270" y="82211"/>
                </a:lnTo>
                <a:lnTo>
                  <a:pt x="1306491" y="81266"/>
                </a:lnTo>
                <a:lnTo>
                  <a:pt x="1312712" y="80400"/>
                </a:lnTo>
                <a:lnTo>
                  <a:pt x="1318933" y="79455"/>
                </a:lnTo>
                <a:lnTo>
                  <a:pt x="1325154" y="78510"/>
                </a:lnTo>
                <a:lnTo>
                  <a:pt x="1331375" y="77644"/>
                </a:lnTo>
                <a:lnTo>
                  <a:pt x="1337596" y="76699"/>
                </a:lnTo>
                <a:lnTo>
                  <a:pt x="1343817" y="75833"/>
                </a:lnTo>
                <a:lnTo>
                  <a:pt x="1350038" y="74888"/>
                </a:lnTo>
                <a:lnTo>
                  <a:pt x="1356259" y="73943"/>
                </a:lnTo>
                <a:lnTo>
                  <a:pt x="1362480" y="73077"/>
                </a:lnTo>
                <a:lnTo>
                  <a:pt x="1368701" y="72132"/>
                </a:lnTo>
                <a:lnTo>
                  <a:pt x="1374922" y="71266"/>
                </a:lnTo>
                <a:lnTo>
                  <a:pt x="1381143" y="70321"/>
                </a:lnTo>
                <a:lnTo>
                  <a:pt x="1387364" y="69376"/>
                </a:lnTo>
                <a:lnTo>
                  <a:pt x="1393585" y="68509"/>
                </a:lnTo>
                <a:lnTo>
                  <a:pt x="1399806" y="67564"/>
                </a:lnTo>
                <a:lnTo>
                  <a:pt x="1406027" y="66698"/>
                </a:lnTo>
                <a:lnTo>
                  <a:pt x="1412248" y="65753"/>
                </a:lnTo>
                <a:lnTo>
                  <a:pt x="1418469" y="64887"/>
                </a:lnTo>
                <a:lnTo>
                  <a:pt x="1424690" y="63942"/>
                </a:lnTo>
                <a:lnTo>
                  <a:pt x="1430911" y="62997"/>
                </a:lnTo>
                <a:lnTo>
                  <a:pt x="1437132" y="62131"/>
                </a:lnTo>
                <a:lnTo>
                  <a:pt x="1443353" y="61186"/>
                </a:lnTo>
                <a:lnTo>
                  <a:pt x="1449574" y="60320"/>
                </a:lnTo>
                <a:lnTo>
                  <a:pt x="1455795" y="59375"/>
                </a:lnTo>
                <a:lnTo>
                  <a:pt x="1462016" y="58430"/>
                </a:lnTo>
                <a:lnTo>
                  <a:pt x="1468237" y="57564"/>
                </a:lnTo>
                <a:lnTo>
                  <a:pt x="1474458" y="56619"/>
                </a:lnTo>
                <a:lnTo>
                  <a:pt x="1480679" y="55752"/>
                </a:lnTo>
                <a:lnTo>
                  <a:pt x="1486900" y="54807"/>
                </a:lnTo>
                <a:lnTo>
                  <a:pt x="1493121" y="53862"/>
                </a:lnTo>
                <a:lnTo>
                  <a:pt x="1499342" y="52996"/>
                </a:lnTo>
                <a:lnTo>
                  <a:pt x="1505563" y="52051"/>
                </a:lnTo>
                <a:lnTo>
                  <a:pt x="1511784" y="51185"/>
                </a:lnTo>
                <a:lnTo>
                  <a:pt x="1518005" y="50240"/>
                </a:lnTo>
                <a:lnTo>
                  <a:pt x="1524226" y="49295"/>
                </a:lnTo>
                <a:lnTo>
                  <a:pt x="1530447" y="48429"/>
                </a:lnTo>
                <a:lnTo>
                  <a:pt x="1536668" y="47484"/>
                </a:lnTo>
                <a:lnTo>
                  <a:pt x="1542889" y="46618"/>
                </a:lnTo>
                <a:lnTo>
                  <a:pt x="1549110" y="45673"/>
                </a:lnTo>
                <a:lnTo>
                  <a:pt x="1555331" y="44728"/>
                </a:lnTo>
                <a:lnTo>
                  <a:pt x="1561552" y="43862"/>
                </a:lnTo>
                <a:lnTo>
                  <a:pt x="1567773" y="42917"/>
                </a:lnTo>
                <a:lnTo>
                  <a:pt x="1573994" y="42050"/>
                </a:lnTo>
                <a:lnTo>
                  <a:pt x="1580215" y="41105"/>
                </a:lnTo>
                <a:lnTo>
                  <a:pt x="1586436" y="40160"/>
                </a:lnTo>
                <a:lnTo>
                  <a:pt x="1592657" y="39294"/>
                </a:lnTo>
                <a:lnTo>
                  <a:pt x="1598878" y="38349"/>
                </a:lnTo>
                <a:lnTo>
                  <a:pt x="1605099" y="37483"/>
                </a:lnTo>
                <a:lnTo>
                  <a:pt x="1611320" y="36538"/>
                </a:lnTo>
                <a:lnTo>
                  <a:pt x="1617541" y="35672"/>
                </a:lnTo>
                <a:lnTo>
                  <a:pt x="1623762" y="34727"/>
                </a:lnTo>
                <a:lnTo>
                  <a:pt x="1629983" y="33782"/>
                </a:lnTo>
                <a:lnTo>
                  <a:pt x="1636204" y="32916"/>
                </a:lnTo>
                <a:lnTo>
                  <a:pt x="1642425" y="31971"/>
                </a:lnTo>
                <a:lnTo>
                  <a:pt x="1648646" y="31105"/>
                </a:lnTo>
                <a:lnTo>
                  <a:pt x="1654867" y="30160"/>
                </a:lnTo>
                <a:lnTo>
                  <a:pt x="1661088" y="29215"/>
                </a:lnTo>
                <a:lnTo>
                  <a:pt x="1667309" y="28348"/>
                </a:lnTo>
                <a:lnTo>
                  <a:pt x="1673530" y="27403"/>
                </a:lnTo>
                <a:lnTo>
                  <a:pt x="1679751" y="26537"/>
                </a:lnTo>
                <a:lnTo>
                  <a:pt x="1685972" y="25592"/>
                </a:lnTo>
                <a:lnTo>
                  <a:pt x="1692193" y="24647"/>
                </a:lnTo>
                <a:lnTo>
                  <a:pt x="1698415" y="23781"/>
                </a:lnTo>
                <a:lnTo>
                  <a:pt x="1704636" y="22836"/>
                </a:lnTo>
                <a:lnTo>
                  <a:pt x="1710857" y="21970"/>
                </a:lnTo>
                <a:lnTo>
                  <a:pt x="1717078" y="21025"/>
                </a:lnTo>
                <a:lnTo>
                  <a:pt x="1723299" y="20080"/>
                </a:lnTo>
                <a:lnTo>
                  <a:pt x="1729520" y="19214"/>
                </a:lnTo>
                <a:lnTo>
                  <a:pt x="1735741" y="18269"/>
                </a:lnTo>
                <a:lnTo>
                  <a:pt x="1741962" y="17403"/>
                </a:lnTo>
                <a:lnTo>
                  <a:pt x="1748183" y="16458"/>
                </a:lnTo>
                <a:lnTo>
                  <a:pt x="1754404" y="15513"/>
                </a:lnTo>
                <a:lnTo>
                  <a:pt x="1760625" y="14646"/>
                </a:lnTo>
                <a:lnTo>
                  <a:pt x="1766846" y="13701"/>
                </a:lnTo>
                <a:lnTo>
                  <a:pt x="1773067" y="12835"/>
                </a:lnTo>
                <a:lnTo>
                  <a:pt x="1779288" y="11890"/>
                </a:lnTo>
                <a:lnTo>
                  <a:pt x="1785509" y="11024"/>
                </a:lnTo>
                <a:lnTo>
                  <a:pt x="1791730" y="10079"/>
                </a:lnTo>
                <a:lnTo>
                  <a:pt x="1797951" y="9134"/>
                </a:lnTo>
                <a:lnTo>
                  <a:pt x="1804172" y="8268"/>
                </a:lnTo>
                <a:lnTo>
                  <a:pt x="1810393" y="7323"/>
                </a:lnTo>
                <a:lnTo>
                  <a:pt x="1816614" y="6457"/>
                </a:lnTo>
                <a:lnTo>
                  <a:pt x="1822835" y="5512"/>
                </a:lnTo>
                <a:lnTo>
                  <a:pt x="1829056" y="4567"/>
                </a:lnTo>
                <a:lnTo>
                  <a:pt x="1835277" y="3701"/>
                </a:lnTo>
                <a:lnTo>
                  <a:pt x="1841498" y="2756"/>
                </a:lnTo>
                <a:lnTo>
                  <a:pt x="1847719" y="1889"/>
                </a:lnTo>
                <a:lnTo>
                  <a:pt x="1853940" y="944"/>
                </a:lnTo>
                <a:lnTo>
                  <a:pt x="1860161" y="0"/>
                </a:lnTo>
              </a:path>
            </a:pathLst>
          </a:custGeom>
          <a:ln w="7559">
            <a:solidFill>
              <a:srgbClr val="9034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2057779" y="2201137"/>
            <a:ext cx="605790" cy="270510"/>
          </a:xfrm>
          <a:custGeom>
            <a:avLst/>
            <a:gdLst/>
            <a:ahLst/>
            <a:cxnLst/>
            <a:rect l="l" t="t" r="r" b="b"/>
            <a:pathLst>
              <a:path w="605789" h="270510">
                <a:moveTo>
                  <a:pt x="0" y="270417"/>
                </a:moveTo>
                <a:lnTo>
                  <a:pt x="605406" y="270417"/>
                </a:lnTo>
                <a:lnTo>
                  <a:pt x="605406" y="0"/>
                </a:lnTo>
                <a:lnTo>
                  <a:pt x="0" y="0"/>
                </a:lnTo>
                <a:lnTo>
                  <a:pt x="0" y="270417"/>
                </a:lnTo>
                <a:close/>
              </a:path>
            </a:pathLst>
          </a:custGeom>
          <a:ln w="100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 txBox="1"/>
          <p:nvPr/>
        </p:nvSpPr>
        <p:spPr>
          <a:xfrm>
            <a:off x="2062819" y="2208124"/>
            <a:ext cx="595630" cy="2495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765">
              <a:lnSpc>
                <a:spcPts val="605"/>
              </a:lnSpc>
              <a:spcBef>
                <a:spcPts val="100"/>
              </a:spcBef>
            </a:pPr>
            <a:r>
              <a:rPr sz="550" spc="-5" dirty="0">
                <a:latin typeface="Arial"/>
                <a:cs typeface="Arial"/>
              </a:rPr>
              <a:t>intercept </a:t>
            </a:r>
            <a:r>
              <a:rPr sz="550" dirty="0">
                <a:latin typeface="Arial"/>
                <a:cs typeface="Arial"/>
              </a:rPr>
              <a:t>=</a:t>
            </a:r>
            <a:r>
              <a:rPr sz="550" spc="-40" dirty="0">
                <a:latin typeface="Arial"/>
                <a:cs typeface="Arial"/>
              </a:rPr>
              <a:t> </a:t>
            </a:r>
            <a:r>
              <a:rPr sz="550" spc="-5" dirty="0">
                <a:latin typeface="Arial"/>
                <a:cs typeface="Arial"/>
              </a:rPr>
              <a:t>43.16</a:t>
            </a:r>
            <a:endParaRPr sz="550">
              <a:latin typeface="Arial"/>
              <a:cs typeface="Arial"/>
            </a:endParaRPr>
          </a:p>
          <a:p>
            <a:pPr marL="24765">
              <a:lnSpc>
                <a:spcPts val="550"/>
              </a:lnSpc>
            </a:pPr>
            <a:r>
              <a:rPr sz="550" dirty="0">
                <a:latin typeface="Arial"/>
                <a:cs typeface="Arial"/>
              </a:rPr>
              <a:t>slope =</a:t>
            </a:r>
            <a:r>
              <a:rPr sz="550" spc="-105" dirty="0">
                <a:latin typeface="Arial"/>
                <a:cs typeface="Arial"/>
              </a:rPr>
              <a:t> </a:t>
            </a:r>
            <a:r>
              <a:rPr sz="550" spc="-5" dirty="0">
                <a:latin typeface="Arial"/>
                <a:cs typeface="Arial"/>
              </a:rPr>
              <a:t>0.14</a:t>
            </a:r>
            <a:endParaRPr sz="550">
              <a:latin typeface="Arial"/>
              <a:cs typeface="Arial"/>
            </a:endParaRPr>
          </a:p>
          <a:p>
            <a:pPr marL="24765">
              <a:lnSpc>
                <a:spcPts val="605"/>
              </a:lnSpc>
            </a:pPr>
            <a:r>
              <a:rPr sz="550" dirty="0">
                <a:latin typeface="Arial"/>
                <a:cs typeface="Arial"/>
              </a:rPr>
              <a:t>N =</a:t>
            </a:r>
            <a:r>
              <a:rPr sz="550" spc="-105" dirty="0">
                <a:latin typeface="Arial"/>
                <a:cs typeface="Arial"/>
              </a:rPr>
              <a:t> </a:t>
            </a:r>
            <a:r>
              <a:rPr sz="550" spc="-5" dirty="0">
                <a:latin typeface="Arial"/>
                <a:cs typeface="Arial"/>
              </a:rPr>
              <a:t>1340605</a:t>
            </a:r>
            <a:endParaRPr sz="550">
              <a:latin typeface="Arial"/>
              <a:cs typeface="Arial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01843" y="468388"/>
            <a:ext cx="0" cy="2081530"/>
          </a:xfrm>
          <a:custGeom>
            <a:avLst/>
            <a:gdLst/>
            <a:ahLst/>
            <a:cxnLst/>
            <a:rect l="l" t="t" r="r" b="b"/>
            <a:pathLst>
              <a:path h="2081530">
                <a:moveTo>
                  <a:pt x="0" y="0"/>
                </a:moveTo>
                <a:lnTo>
                  <a:pt x="0" y="208104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66801" y="249399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66801" y="229697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 txBox="1"/>
          <p:nvPr/>
        </p:nvSpPr>
        <p:spPr>
          <a:xfrm>
            <a:off x="639332" y="2227417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66801" y="209994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66801" y="190292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 txBox="1"/>
          <p:nvPr/>
        </p:nvSpPr>
        <p:spPr>
          <a:xfrm>
            <a:off x="639332" y="1833367"/>
            <a:ext cx="123189" cy="32766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spc="15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66801" y="170589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 txBox="1"/>
          <p:nvPr/>
        </p:nvSpPr>
        <p:spPr>
          <a:xfrm>
            <a:off x="639332" y="1636342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66801" y="150887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 txBox="1"/>
          <p:nvPr/>
        </p:nvSpPr>
        <p:spPr>
          <a:xfrm>
            <a:off x="639332" y="1439317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766801" y="13119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 txBox="1"/>
          <p:nvPr/>
        </p:nvSpPr>
        <p:spPr>
          <a:xfrm>
            <a:off x="639332" y="1242371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766801" y="111490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 txBox="1"/>
          <p:nvPr/>
        </p:nvSpPr>
        <p:spPr>
          <a:xfrm>
            <a:off x="639332" y="1045346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70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766801" y="91787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 txBox="1"/>
          <p:nvPr/>
        </p:nvSpPr>
        <p:spPr>
          <a:xfrm>
            <a:off x="639332" y="848321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766801" y="72085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 txBox="1"/>
          <p:nvPr/>
        </p:nvSpPr>
        <p:spPr>
          <a:xfrm>
            <a:off x="639332" y="651296"/>
            <a:ext cx="123189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90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766801" y="5238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 txBox="1"/>
          <p:nvPr/>
        </p:nvSpPr>
        <p:spPr>
          <a:xfrm>
            <a:off x="590689" y="454271"/>
            <a:ext cx="171450" cy="1308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71" name="object 2071"/>
          <p:cNvSpPr txBox="1"/>
          <p:nvPr/>
        </p:nvSpPr>
        <p:spPr>
          <a:xfrm>
            <a:off x="433187" y="1098974"/>
            <a:ext cx="133350" cy="82105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750" spc="-5" dirty="0">
                <a:latin typeface="Arial"/>
                <a:cs typeface="Arial"/>
              </a:rPr>
              <a:t>Average </a:t>
            </a:r>
            <a:r>
              <a:rPr sz="750" dirty="0">
                <a:latin typeface="Arial"/>
                <a:cs typeface="Arial"/>
              </a:rPr>
              <a:t>child</a:t>
            </a:r>
            <a:r>
              <a:rPr sz="750" spc="-25" dirty="0">
                <a:latin typeface="Arial"/>
                <a:cs typeface="Arial"/>
              </a:rPr>
              <a:t> </a:t>
            </a:r>
            <a:r>
              <a:rPr sz="750" dirty="0">
                <a:latin typeface="Arial"/>
                <a:cs typeface="Arial"/>
              </a:rPr>
              <a:t>rank</a:t>
            </a:r>
            <a:endParaRPr sz="750">
              <a:latin typeface="Arial"/>
              <a:cs typeface="Arial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801843" y="2549435"/>
            <a:ext cx="1990089" cy="0"/>
          </a:xfrm>
          <a:custGeom>
            <a:avLst/>
            <a:gdLst/>
            <a:ahLst/>
            <a:cxnLst/>
            <a:rect l="l" t="t" r="r" b="b"/>
            <a:pathLst>
              <a:path w="1990089">
                <a:moveTo>
                  <a:pt x="0" y="0"/>
                </a:moveTo>
                <a:lnTo>
                  <a:pt x="198985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857281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045171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23306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42095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60884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79673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984623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17259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36048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54837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736263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 txBox="1"/>
          <p:nvPr/>
        </p:nvSpPr>
        <p:spPr>
          <a:xfrm>
            <a:off x="687976" y="2390911"/>
            <a:ext cx="2134235" cy="407034"/>
          </a:xfrm>
          <a:prstGeom prst="rect">
            <a:avLst/>
          </a:prstGeom>
        </p:spPr>
        <p:txBody>
          <a:bodyPr vert="horz" wrap="square" lIns="0" tIns="50800" rIns="0" bIns="0" rtlCol="0">
            <a:spAutoFit/>
          </a:bodyPr>
          <a:lstStyle/>
          <a:p>
            <a:pPr marR="2051685" algn="ctr">
              <a:lnSpc>
                <a:spcPct val="100000"/>
              </a:lnSpc>
              <a:spcBef>
                <a:spcPts val="400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32080" algn="ctr">
              <a:lnSpc>
                <a:spcPts val="745"/>
              </a:lnSpc>
              <a:spcBef>
                <a:spcPts val="310"/>
              </a:spcBef>
            </a:pPr>
            <a:r>
              <a:rPr sz="650" spc="20" dirty="0">
                <a:latin typeface="Arial"/>
                <a:cs typeface="Arial"/>
              </a:rPr>
              <a:t>0 </a:t>
            </a:r>
            <a:r>
              <a:rPr sz="650" spc="15" dirty="0">
                <a:latin typeface="Arial"/>
                <a:cs typeface="Arial"/>
              </a:rPr>
              <a:t>10 20 30 40 50 60 70 80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90  100</a:t>
            </a:r>
            <a:endParaRPr sz="650">
              <a:latin typeface="Arial"/>
              <a:cs typeface="Arial"/>
            </a:endParaRPr>
          </a:p>
          <a:p>
            <a:pPr marL="81915" algn="ctr">
              <a:lnSpc>
                <a:spcPts val="865"/>
              </a:lnSpc>
            </a:pPr>
            <a:r>
              <a:rPr sz="750" spc="-5" dirty="0">
                <a:latin typeface="Arial"/>
                <a:cs typeface="Arial"/>
              </a:rPr>
              <a:t>Parental </a:t>
            </a:r>
            <a:r>
              <a:rPr sz="750" dirty="0">
                <a:latin typeface="Arial"/>
                <a:cs typeface="Arial"/>
              </a:rPr>
              <a:t>income rank</a:t>
            </a:r>
            <a:endParaRPr sz="750">
              <a:latin typeface="Arial"/>
              <a:cs typeface="Arial"/>
            </a:endParaRPr>
          </a:p>
        </p:txBody>
      </p:sp>
      <p:sp>
        <p:nvSpPr>
          <p:cNvPr id="2085" name="object 2085"/>
          <p:cNvSpPr txBox="1"/>
          <p:nvPr/>
        </p:nvSpPr>
        <p:spPr>
          <a:xfrm>
            <a:off x="2867304" y="415996"/>
            <a:ext cx="1802764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r>
              <a:rPr lang="fr-CH" sz="900" dirty="0">
                <a:latin typeface="Arial" panose="020B0604020202020204" pitchFamily="34" charset="0"/>
                <a:cs typeface="Arial" panose="020B0604020202020204" pitchFamily="34" charset="0"/>
              </a:rPr>
              <a:t>Forte mobilité </a:t>
            </a:r>
            <a:r>
              <a:rPr lang="fr-CH" sz="900" i="1" dirty="0">
                <a:latin typeface="Arial" panose="020B0604020202020204" pitchFamily="34" charset="0"/>
                <a:cs typeface="Arial" panose="020B0604020202020204" pitchFamily="34" charset="0"/>
              </a:rPr>
              <a:t>relative</a:t>
            </a:r>
            <a:r>
              <a:rPr lang="fr-CH" sz="900" dirty="0">
                <a:latin typeface="Arial" panose="020B0604020202020204" pitchFamily="34" charset="0"/>
                <a:cs typeface="Arial" panose="020B0604020202020204" pitchFamily="34" charset="0"/>
              </a:rPr>
              <a:t> des revenus</a:t>
            </a:r>
          </a:p>
        </p:txBody>
      </p:sp>
      <p:sp>
        <p:nvSpPr>
          <p:cNvPr id="2086" name="object 2086"/>
          <p:cNvSpPr txBox="1"/>
          <p:nvPr/>
        </p:nvSpPr>
        <p:spPr>
          <a:xfrm>
            <a:off x="3016605" y="605784"/>
            <a:ext cx="214312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Rang de revenu moyen des enfants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87" name="object 2087"/>
          <p:cNvSpPr txBox="1"/>
          <p:nvPr/>
        </p:nvSpPr>
        <p:spPr>
          <a:xfrm>
            <a:off x="3144392" y="744964"/>
            <a:ext cx="180086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pour un rang donné parents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88" name="object 2088"/>
          <p:cNvSpPr txBox="1"/>
          <p:nvPr/>
        </p:nvSpPr>
        <p:spPr>
          <a:xfrm>
            <a:off x="2991205" y="934753"/>
            <a:ext cx="1871956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62560" indent="-125095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63195" algn="l"/>
              </a:tabLst>
            </a:pPr>
            <a:r>
              <a:rPr lang="fr-CH" sz="900" spc="-5" dirty="0">
                <a:latin typeface="Arial"/>
                <a:cs typeface="Arial"/>
              </a:rPr>
              <a:t>Années de naissance</a:t>
            </a:r>
            <a:r>
              <a:rPr sz="900" spc="-3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1966-1987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89" name="object 2089"/>
          <p:cNvSpPr txBox="1"/>
          <p:nvPr/>
        </p:nvSpPr>
        <p:spPr>
          <a:xfrm>
            <a:off x="3144392" y="1073919"/>
            <a:ext cx="207073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5" dirty="0">
                <a:latin typeface="Arial"/>
                <a:cs typeface="Arial"/>
              </a:rPr>
              <a:t>Leçons tirées du passé </a:t>
            </a:r>
            <a:r>
              <a:rPr sz="900" spc="-10" dirty="0">
                <a:latin typeface="Arial"/>
                <a:cs typeface="Arial"/>
              </a:rPr>
              <a:t>!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90" name="object 2090"/>
          <p:cNvSpPr txBox="1"/>
          <p:nvPr/>
        </p:nvSpPr>
        <p:spPr>
          <a:xfrm>
            <a:off x="3016605" y="1263708"/>
            <a:ext cx="130937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Seul revenu d’activité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91" name="object 2091"/>
          <p:cNvSpPr txBox="1"/>
          <p:nvPr/>
        </p:nvSpPr>
        <p:spPr>
          <a:xfrm>
            <a:off x="3144392" y="1402887"/>
            <a:ext cx="1476858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→</a:t>
            </a:r>
            <a:r>
              <a:rPr sz="900" spc="-95" dirty="0">
                <a:latin typeface="Lucida Sans Unicode"/>
                <a:cs typeface="Lucida Sans Unicode"/>
              </a:rPr>
              <a:t> </a:t>
            </a:r>
            <a:r>
              <a:rPr lang="fr-CH" sz="900" spc="-5" dirty="0">
                <a:latin typeface="Arial"/>
                <a:cs typeface="Arial"/>
              </a:rPr>
              <a:t>Revenu du capital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92" name="object 2092"/>
          <p:cNvSpPr txBox="1"/>
          <p:nvPr/>
        </p:nvSpPr>
        <p:spPr>
          <a:xfrm>
            <a:off x="3144392" y="1542067"/>
            <a:ext cx="1530985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inégalement réparti + héréditaire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093" name="object 2093"/>
          <p:cNvSpPr txBox="1"/>
          <p:nvPr/>
        </p:nvSpPr>
        <p:spPr>
          <a:xfrm>
            <a:off x="3930027" y="2780346"/>
            <a:ext cx="1489710" cy="39331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13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spc="-5" dirty="0" err="1">
                <a:latin typeface="Arial"/>
                <a:cs typeface="Arial"/>
              </a:rPr>
              <a:t>Gschwend</a:t>
            </a:r>
            <a:r>
              <a:rPr sz="800" spc="-5" dirty="0">
                <a:latin typeface="Arial"/>
                <a:cs typeface="Arial"/>
              </a:rPr>
              <a:t> </a:t>
            </a:r>
            <a:r>
              <a:rPr lang="fr-CH" sz="800" spc="-5" dirty="0">
                <a:latin typeface="Arial"/>
                <a:cs typeface="Arial"/>
              </a:rPr>
              <a:t>et </a:t>
            </a:r>
            <a:r>
              <a:rPr sz="800" dirty="0">
                <a:latin typeface="Arial"/>
                <a:cs typeface="Arial"/>
              </a:rPr>
              <a:t>Martínez  </a:t>
            </a:r>
            <a:r>
              <a:rPr sz="800" spc="-5" dirty="0">
                <a:latin typeface="Arial"/>
                <a:cs typeface="Arial"/>
              </a:rPr>
              <a:t>(</a:t>
            </a:r>
            <a:r>
              <a:rPr lang="fr-CH" sz="800" i="1" spc="-5" dirty="0">
                <a:latin typeface="Arial"/>
                <a:cs typeface="Arial"/>
              </a:rPr>
              <a:t>projets de recherche en cours</a:t>
            </a:r>
            <a:r>
              <a:rPr sz="800" spc="-5" dirty="0">
                <a:latin typeface="Arial"/>
                <a:cs typeface="Arial"/>
              </a:rPr>
              <a:t>)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44</a:t>
            </a:r>
          </a:p>
        </p:txBody>
      </p:sp>
    </p:spTree>
  </p:cSld>
  <p:clrMapOvr>
    <a:masterClrMapping/>
  </p:clrMapOvr>
  <p:transition>
    <p:cut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226885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20" dirty="0"/>
              <a:t>Qui gagne plus que les parents ?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902805" y="471081"/>
            <a:ext cx="1886585" cy="1848485"/>
          </a:xfrm>
          <a:custGeom>
            <a:avLst/>
            <a:gdLst/>
            <a:ahLst/>
            <a:cxnLst/>
            <a:rect l="l" t="t" r="r" b="b"/>
            <a:pathLst>
              <a:path w="1886585" h="1848485">
                <a:moveTo>
                  <a:pt x="0" y="1848489"/>
                </a:moveTo>
                <a:lnTo>
                  <a:pt x="1886375" y="1848489"/>
                </a:lnTo>
                <a:lnTo>
                  <a:pt x="1886375" y="0"/>
                </a:lnTo>
                <a:lnTo>
                  <a:pt x="0" y="0"/>
                </a:lnTo>
                <a:lnTo>
                  <a:pt x="0" y="184848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204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4062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607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095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108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12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141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15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8175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0187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220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4221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623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8255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0267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227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430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631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833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0347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2359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438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639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841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0426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2439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446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6472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849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0506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251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453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655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857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0585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259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4619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663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865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0665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267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4699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671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8732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0745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275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477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79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8881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0824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283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485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687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889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0904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2916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493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695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897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0983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12996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1501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7029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905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1063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307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509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710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913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31143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3315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5176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718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921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41222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4323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5256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47268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9290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51302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3314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533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7348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936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1382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3394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541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7428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6944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71461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73474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7549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7507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204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4062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607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8095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0108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212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4141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615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8175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0187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220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14221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1623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18255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0267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227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430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631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833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0347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2359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438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639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841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0426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2439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446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6472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849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506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251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453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655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857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0585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259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4619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663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865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0665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267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4699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671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8732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0745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275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477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679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881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0824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283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485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687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889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0904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2916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493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695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897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10983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12996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501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7029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905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1063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307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509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710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913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31143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3315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5176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718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921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41222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4323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5256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7268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9290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51302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53314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533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57348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936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61382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63394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541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7428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944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71461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73474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7549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77507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9204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94062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9607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98095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00108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0212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04141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0615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08175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10187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1220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14221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623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8255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0267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227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430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631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2833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30347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32359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3438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639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841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0426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2439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446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6472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849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0506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5251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453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655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857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60585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6259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64619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6663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6865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0665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267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4699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7671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78732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80745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275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8477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679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8881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0824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283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9485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9687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9889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0904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02916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0493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0695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0897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0983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12996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1501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17029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1905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1063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2307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2509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2710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2913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1143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315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35176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3718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3921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1222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323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45256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47268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49290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1302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3314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533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7348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936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1382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3394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6541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67428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6944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1461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3474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549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77507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9204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94062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607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98095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00108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0212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04141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615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8175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10187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1220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4221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1623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8255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0267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2227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2430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2631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2833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30347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32359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3438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3639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3841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0426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2439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446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6472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849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0506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251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453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655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857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60585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6259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64619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6663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6865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0665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267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4699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7671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78732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80745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8275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8477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8679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8881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90824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9283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9485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9687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9889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00904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02916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0493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695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0897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10983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12996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501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17029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1905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21063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2307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2509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2710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2913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31143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3315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35176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3718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3921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41222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4323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45256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47268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49290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51302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53314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533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7348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5936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61382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63394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6541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67428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6944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71461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73474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7549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77507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04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4062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607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8095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0108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212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4141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615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8175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10187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1220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14221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1623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18255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20267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2227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2430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2631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2833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30347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32359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3438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3639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3841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0426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2439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446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6472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849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0506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251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453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655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857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60585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6259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4619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6663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6865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70665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7267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74699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7671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78732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0745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275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477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679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881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90824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9283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9485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9687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9889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00904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02916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0493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0695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897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10983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12996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1501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17029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1905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21063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2307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2509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2710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2913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31143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3315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5176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3718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3921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1222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4323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45256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7268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9290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1302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3314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533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57348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5936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61382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3394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6541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67428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6944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71461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73474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7549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77507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204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062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607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8095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0108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212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04141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0615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8175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0187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1220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4221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623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8255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0267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227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430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631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833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0347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2359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438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3639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841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0426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2439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446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6472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849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0506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251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5453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5655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857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60585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6259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64619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6663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6865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70665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7267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74699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671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78732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0745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275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8477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8679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8881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90824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9283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9485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9687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889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00904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02916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0493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0695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0897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10983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12996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1501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17029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1905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21063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2307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2509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710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2913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31143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3315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35176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3718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3921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1222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323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45256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47268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49290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51302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53314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533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7348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5936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1382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63394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6541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67428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6944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71461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73474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7549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77507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9204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94062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9607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98095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00108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0212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04141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0615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08175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10187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1220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14221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1623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8255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20267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2227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430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2631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2833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30347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2359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3438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639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3841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40426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2439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446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6472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849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50506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5251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5453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5655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5857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60585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6259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64619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6663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6865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70665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7267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74699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7671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78732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80745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8275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8477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8679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8881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90824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9283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9485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9687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9889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00904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02916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0493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0695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0897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10983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12996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1501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17029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1905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21063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2307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2509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2710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2913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1143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3315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35176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3718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3921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41222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4323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45256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47268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49290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51302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53314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5533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57348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5936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61382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63394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6541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67428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6944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71461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73474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7549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77507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204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94062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607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8095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00108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0212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04141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615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8175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10187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1220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14221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623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8255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0267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2227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430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631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833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30347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32359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438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639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841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0426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2439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446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6472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849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50506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251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453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655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857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60585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259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4619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663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865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70665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67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699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71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732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745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275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477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679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881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0824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283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485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687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9889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0904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2916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493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695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0897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0983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2996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501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17029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1905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1063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307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509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2710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2913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1143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315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5176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3718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3921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1222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323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45256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47268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49290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1302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3314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533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57348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936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1382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63394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541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67428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6944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1461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3474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549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7507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204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94062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9607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8095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00108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0212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04141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0615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08175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10187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1220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14221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1623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18255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20267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2227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2430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631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2833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30347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32359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3438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3639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3841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0426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2439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446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46472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4849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50506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5251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5453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655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857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60585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6259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64619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6663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6865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70665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267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4699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671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78732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80745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8275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8477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8679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8881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90824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9283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9485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9687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9889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00904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02916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0493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0695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0897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10983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12996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1501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17029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1905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21063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2307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2509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2710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2913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31143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3315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35176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3718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3921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41222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4323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45256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47268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49290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51302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53314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5533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57348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5936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1382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394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541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7428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944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71461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73474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7549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77507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95567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95567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95567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95567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5567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5567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5567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5567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95567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95567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95567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5567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95567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5567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5567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95567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95567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95567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95567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95567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95567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5567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95567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95567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5567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95567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95567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95567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5567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5567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5567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5567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95567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95567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95567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5567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5567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567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5567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5567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95567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95567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95567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95567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95567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95567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95567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95567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95567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95567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95567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95567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95567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95567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5567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95567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95567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95567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95567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95567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95567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95567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95567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95567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95567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95567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95567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95567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95567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95567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95567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95567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95567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5567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95567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5567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95567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95567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5567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5567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5567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95567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95567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95567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5567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95567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5567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5567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5567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5567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5567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133727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133727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133727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133727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133727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133727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33727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33727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33727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33727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33727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133727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33727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133727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133727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33727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33727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133727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133727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133727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133727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133727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133727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133727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133727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133727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133727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133727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133727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133727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133727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133727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133727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133727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133727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133727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133727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133727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133727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133727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133727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133727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133727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133727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133727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133727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133727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133727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133727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133727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133727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133727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133727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133727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133727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133727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133727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133727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133727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133727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133727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133727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33727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727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33727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33727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33727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133727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133727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133727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133727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133727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133727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133727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133727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133727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133727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133727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133727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133727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133727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133727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133727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133727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133727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133727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133727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133727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133727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133727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133727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31178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31178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31178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31178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31178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31178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31178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1178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31178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31178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31178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31178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31178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31178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31178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31178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31178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31178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31178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31178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31178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31178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31178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31178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31178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31178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31178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31178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31178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31178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31178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31178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31178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31178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31178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31178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31178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31178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31178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31178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31178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31178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31178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31178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31178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31178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31178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31178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31178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31178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31178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31178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31178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31178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31178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31178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31178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31178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31178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31178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31178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31178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31178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1178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31178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31178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31178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31178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31178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31178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31178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1178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1178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1178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1178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1178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1178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1178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1178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31178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31178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1178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1178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1178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31178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31178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31178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31178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31178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1178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1178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8983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48983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48983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8983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8983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8983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983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48983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48983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48983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48983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48983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48983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48983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48983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48983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48983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48983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48983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48983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48983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48983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48983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48983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48983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48983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48983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48983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48983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48983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48983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48983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48983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48983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48983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48983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48983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48983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48983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48983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8983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48983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48983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48983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8983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48983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48983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8983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8983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8983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8983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8983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983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8983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8983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8983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8983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48983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8983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983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8983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48983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983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8983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8983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48983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8983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8983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8983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48983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8983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48983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48983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48983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8983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8983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8983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48983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983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48983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48983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48983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8983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48983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48983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48983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8983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48983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48983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48983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48983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667894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667894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667894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667894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667894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667894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667894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667894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667894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667894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667894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667894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667894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667894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667894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667894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667894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667894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667894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667894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667894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667894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667894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667894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667894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667894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667894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667894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667894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667894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67894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67894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67894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67894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67894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667894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667894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667894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667894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667894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667894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667894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667894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667894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667894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667894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667894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667894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667894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667894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667894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667894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667894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667894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667894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667894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667894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667894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67894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667894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667894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667894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667894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667894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667894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667894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667894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667894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667894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667894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667894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667894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667894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667894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667894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667894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667894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667894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667894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667894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667894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667894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667894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667894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667894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667894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667894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667894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667894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667894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667894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845949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845949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845949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845949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845949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845949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845949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845949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845949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845949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45949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845949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845949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845949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845949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845949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845949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845949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845949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845949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845949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845949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845949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845949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845949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845949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845949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845949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845949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845949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845949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845949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845949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845949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845949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845949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845949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845949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845949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845949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845949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845949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845949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845949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845949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845949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845949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845949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845949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845949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845949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845949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845949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845949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845949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845949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845949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845949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45949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845949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845949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845949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845949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845949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845949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845949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845949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845949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845949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845949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845949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845949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845949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845949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845949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845949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845949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845949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845949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845949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845949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845949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845949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845949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845949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845949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45949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5949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845949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845949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845949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024005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24005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024005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024005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024005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024005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024005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024005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024005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024005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024005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024005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024005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024005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024005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024005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024005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024005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024005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024005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024005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24005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024005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2024005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024005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024005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024005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024005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24005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024005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24005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024005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024005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024005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24005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024005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024005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024005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024005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024005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024005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024005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024005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024005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024005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024005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024005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024005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024005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024005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24005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024005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024005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024005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024005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024005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024005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024005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024005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024005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024005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024005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024005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024005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024005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2024005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2024005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2024005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024005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024005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024005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024005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024005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024005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024005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024005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024005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24005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024005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024005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024005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024005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024005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024005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024005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024005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24005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24005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024005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024005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024005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20206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20206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20206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20206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20206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20206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20206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20206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20206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20206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20206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20206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20206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20206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20206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20206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20206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20206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20206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20206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20206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20206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20206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20206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20206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20206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20206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20206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20206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20206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20206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20206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20206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20206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20206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20206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20206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20206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20206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20206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20206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20206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20206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20206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20206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20206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20206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20206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20206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20206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20206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20206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20206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20206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20206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20206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20206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20206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20206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20206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20206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20206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20206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20206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20206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20206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20206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20206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20206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20206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20206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20206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20206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20206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20206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20206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20206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20206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20206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20206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20206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20206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20206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20206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20206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20206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20206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20206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20206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20206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20206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380116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380116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380116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380116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380116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380116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380116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380116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380116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380116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80116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380116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380116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380116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80116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380116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380116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380116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380116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380116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380116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380116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380116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380116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380116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380116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380116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380116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380116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380116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380116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380116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380116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380116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80116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380116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380116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380116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380116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380116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380116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380116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380116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380116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380116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380116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380116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380116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380116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380116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380116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380116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2380116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380116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380116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380116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380116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380116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380116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380116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380116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380116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380116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380116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380116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380116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380116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380116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380116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380116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80116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380116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380116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380116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380116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380116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380116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380116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380116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380116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380116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380116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380116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380116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380116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380116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380116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380116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380116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380116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380116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55817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55817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55817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55817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55817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55817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55817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55817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55817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55817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55817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55817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55817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55817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55817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55817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55817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55817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55817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55817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55817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55817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55817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55817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55817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55817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55817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55817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55817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55817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55817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55817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55817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5817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55817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55817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55817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55817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55817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55817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55817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55817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55817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55817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55817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55817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55817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55817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55817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55817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55817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55817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55817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55817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55817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55817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55817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55817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55817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55817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55817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55817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55817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55817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55817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55817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55817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55817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55817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55817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55817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55817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55817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55817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55817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55817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55817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55817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55817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55817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55817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55817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55817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55817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55817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55817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55817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55817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55817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55817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55817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73622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73622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73622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73622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73622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73622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73622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73622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73622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73622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73622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73622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73622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73622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73622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73622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73622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73622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73622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73622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73622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73622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73622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73622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73622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73622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73622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73622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73622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73622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73622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73622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73622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73622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73622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73622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73622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73622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73622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73622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73622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73622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73622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73622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73622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73622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73622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73622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73622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73622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3622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73622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3622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73622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73622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73622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73622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73622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73622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73622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73622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73622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73622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73622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73622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73622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73622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73622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73622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73622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73622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73622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73622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73622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73622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73622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73622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73622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73622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73622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73622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73622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73622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73622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73622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73622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73622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73622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73622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73622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73622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962846" y="10022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966625" y="10059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998457" y="10089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002237" y="10127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016306" y="10079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020086" y="10117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034068" y="9829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037848" y="9867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051917" y="9590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055697" y="9628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069679" y="957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073459" y="9611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087528" y="9524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091308" y="9561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123139" y="9507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126919" y="9545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140901" y="9603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144681" y="9641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158751" y="9588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162530" y="9625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176512" y="95136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180292" y="9551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194362" y="964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198142" y="96818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212124" y="9713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215903" y="9750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229973" y="9780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233753" y="9818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247735" y="974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251515" y="977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265584" y="977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269364" y="9817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301195" y="100089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304975" y="10046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318957" y="10152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322737" y="1019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336806" y="10113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340586" y="10151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354568" y="102416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358348" y="102794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372417" y="10144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376197" y="10182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390179" y="10316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393959" y="10354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408029" y="10388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411808" y="10426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443640" y="10323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447420" y="10360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497013" y="1035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500793" y="10397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514862" y="10352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518642" y="10390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550473" y="10535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554253" y="10573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568235" y="10510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572015" y="10548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586084" y="10533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589864" y="10570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603846" y="10502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607626" y="10540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621695" y="10407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625475" y="10445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639457" y="105715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643237" y="106093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657306" y="10554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661086" y="10591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692918" y="10602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696697" y="10639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728529" y="10719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732309" y="10757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746291" y="10567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750071" y="1060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764140" y="10875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767920" y="10912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781902" y="10685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785682" y="10723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799751" y="1071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803531" y="10750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888735" y="10734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892515" y="10772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906584" y="10950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910364" y="10988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924346" y="10705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928126" y="10743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942196" y="10890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945975" y="109286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977807" y="10961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981587" y="10999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995569" y="1101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999348" y="1104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013418" y="10985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017198" y="11023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031180" y="11165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034960" y="11203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049029" y="11064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052809" y="1110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066791" y="1108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070571" y="1111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120251" y="11155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124031" y="11193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155862" y="11306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159642" y="11344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173624" y="1129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177404" y="1133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209235" y="11459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213015" y="11497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227085" y="11409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230864" y="11447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244847" y="115689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248626" y="116067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280458" y="1158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284238" y="1162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298307" y="1165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02087" y="1168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16069" y="118699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19849" y="11907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33918" y="11745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37698" y="117835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1680" y="119793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5460" y="120171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87291" y="12024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91071" y="12062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405140" y="121639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408920" y="122017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440751" y="12311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444531" y="12349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458513" y="122164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462293" y="12254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494125" y="12628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497904" y="12666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511974" y="126329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515754" y="126707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529736" y="12807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533515" y="128457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565347" y="132121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569127" y="132499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583196" y="13321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586976" y="13359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600958" y="13410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604738" y="13448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618807" y="13675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622587" y="13713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654418" y="14316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658198" y="14354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672180" y="14659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675960" y="14697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725641" y="17146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729420" y="17183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900294" y="468560"/>
            <a:ext cx="0" cy="1853564"/>
          </a:xfrm>
          <a:custGeom>
            <a:avLst/>
            <a:gdLst/>
            <a:ahLst/>
            <a:cxnLst/>
            <a:rect l="l" t="t" r="r" b="b"/>
            <a:pathLst>
              <a:path h="1853564">
                <a:moveTo>
                  <a:pt x="0" y="0"/>
                </a:moveTo>
                <a:lnTo>
                  <a:pt x="0" y="1853529"/>
                </a:lnTo>
              </a:path>
            </a:pathLst>
          </a:custGeom>
          <a:ln w="50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865287" y="226661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865287" y="209241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865287" y="191811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865287" y="174382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865287" y="156961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865287" y="13953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865287" y="122103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865287" y="10468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865287" y="87253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865287" y="69824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865287" y="5240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 txBox="1"/>
          <p:nvPr/>
        </p:nvSpPr>
        <p:spPr>
          <a:xfrm>
            <a:off x="587122" y="454461"/>
            <a:ext cx="273685" cy="18732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100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90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80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70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60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50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40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30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20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10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2367" name="object 2367"/>
          <p:cNvSpPr txBox="1"/>
          <p:nvPr/>
        </p:nvSpPr>
        <p:spPr>
          <a:xfrm>
            <a:off x="435029" y="521821"/>
            <a:ext cx="123189" cy="17494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15" dirty="0">
                <a:latin typeface="Arial"/>
                <a:cs typeface="Arial"/>
              </a:rPr>
              <a:t>Share </a:t>
            </a:r>
            <a:r>
              <a:rPr sz="650" spc="10" dirty="0">
                <a:latin typeface="Arial"/>
                <a:cs typeface="Arial"/>
              </a:rPr>
              <a:t>with better </a:t>
            </a:r>
            <a:r>
              <a:rPr sz="650" spc="15" dirty="0">
                <a:latin typeface="Arial"/>
                <a:cs typeface="Arial"/>
              </a:rPr>
              <a:t>outcome than </a:t>
            </a:r>
            <a:r>
              <a:rPr sz="650" spc="10" dirty="0">
                <a:latin typeface="Arial"/>
                <a:cs typeface="Arial"/>
              </a:rPr>
              <a:t>their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10" dirty="0">
                <a:latin typeface="Arial"/>
                <a:cs typeface="Arial"/>
              </a:rPr>
              <a:t>parents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900286" y="2322090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>
                <a:moveTo>
                  <a:pt x="0" y="0"/>
                </a:moveTo>
                <a:lnTo>
                  <a:pt x="1891415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95567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133727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31178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48983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667894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845949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024005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20206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380116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55817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73622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273879" y="2608537"/>
            <a:ext cx="1144270" cy="280670"/>
          </a:xfrm>
          <a:custGeom>
            <a:avLst/>
            <a:gdLst/>
            <a:ahLst/>
            <a:cxnLst/>
            <a:rect l="l" t="t" r="r" b="b"/>
            <a:pathLst>
              <a:path w="1144270" h="280669">
                <a:moveTo>
                  <a:pt x="0" y="280549"/>
                </a:moveTo>
                <a:lnTo>
                  <a:pt x="1144141" y="280549"/>
                </a:lnTo>
                <a:lnTo>
                  <a:pt x="1144141" y="0"/>
                </a:lnTo>
                <a:lnTo>
                  <a:pt x="0" y="0"/>
                </a:lnTo>
                <a:lnTo>
                  <a:pt x="0" y="28054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308195" y="2676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311975" y="26807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 txBox="1"/>
          <p:nvPr/>
        </p:nvSpPr>
        <p:spPr>
          <a:xfrm>
            <a:off x="918647" y="2335639"/>
            <a:ext cx="1903730" cy="5353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ts val="770"/>
              </a:lnSpc>
              <a:spcBef>
                <a:spcPts val="135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10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20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30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40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50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60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70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80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90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R="41910" algn="ctr">
              <a:lnSpc>
                <a:spcPts val="770"/>
              </a:lnSpc>
            </a:pPr>
            <a:r>
              <a:rPr sz="650" spc="10" dirty="0">
                <a:latin typeface="Arial"/>
                <a:cs typeface="Arial"/>
              </a:rPr>
              <a:t>Parental </a:t>
            </a:r>
            <a:r>
              <a:rPr sz="650" spc="15" dirty="0">
                <a:latin typeface="Arial"/>
                <a:cs typeface="Arial"/>
              </a:rPr>
              <a:t>income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10" dirty="0">
                <a:latin typeface="Arial"/>
                <a:cs typeface="Arial"/>
              </a:rPr>
              <a:t>percentile</a:t>
            </a:r>
            <a:endParaRPr sz="650">
              <a:latin typeface="Arial"/>
              <a:cs typeface="Arial"/>
            </a:endParaRPr>
          </a:p>
          <a:p>
            <a:pPr marL="461645" marR="444500">
              <a:lnSpc>
                <a:spcPct val="123700"/>
              </a:lnSpc>
              <a:spcBef>
                <a:spcPts val="505"/>
              </a:spcBef>
              <a:tabLst>
                <a:tab pos="1027430" algn="l"/>
              </a:tabLst>
            </a:pPr>
            <a:r>
              <a:rPr sz="650" spc="15" dirty="0">
                <a:latin typeface="Arial"/>
                <a:cs typeface="Arial"/>
              </a:rPr>
              <a:t>incom</a:t>
            </a:r>
            <a:r>
              <a:rPr sz="650" spc="20" dirty="0">
                <a:latin typeface="Arial"/>
                <a:cs typeface="Arial"/>
              </a:rPr>
              <a:t>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10" dirty="0">
                <a:latin typeface="Arial"/>
                <a:cs typeface="Arial"/>
              </a:rPr>
              <a:t>occupation  education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84" name="object 2384"/>
          <p:cNvSpPr txBox="1"/>
          <p:nvPr/>
        </p:nvSpPr>
        <p:spPr>
          <a:xfrm>
            <a:off x="450627" y="2903230"/>
            <a:ext cx="2077720" cy="179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05"/>
              </a:lnSpc>
              <a:spcBef>
                <a:spcPts val="100"/>
              </a:spcBef>
            </a:pPr>
            <a:r>
              <a:rPr sz="550" spc="-5" dirty="0">
                <a:latin typeface="Arial"/>
                <a:cs typeface="Arial"/>
              </a:rPr>
              <a:t>Binned </a:t>
            </a:r>
            <a:r>
              <a:rPr sz="550" dirty="0">
                <a:latin typeface="Arial"/>
                <a:cs typeface="Arial"/>
              </a:rPr>
              <a:t>scatter </a:t>
            </a:r>
            <a:r>
              <a:rPr sz="550" spc="-5" dirty="0">
                <a:latin typeface="Arial"/>
                <a:cs typeface="Arial"/>
              </a:rPr>
              <a:t>plot: avg. within each</a:t>
            </a:r>
            <a:r>
              <a:rPr sz="550" spc="-20" dirty="0">
                <a:latin typeface="Arial"/>
                <a:cs typeface="Arial"/>
              </a:rPr>
              <a:t> </a:t>
            </a:r>
            <a:r>
              <a:rPr sz="550" spc="-5" dirty="0">
                <a:latin typeface="Arial"/>
                <a:cs typeface="Arial"/>
              </a:rPr>
              <a:t>percentile.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ts val="605"/>
              </a:lnSpc>
            </a:pPr>
            <a:r>
              <a:rPr sz="550" spc="-5" dirty="0">
                <a:latin typeface="Arial"/>
                <a:cs typeface="Arial"/>
              </a:rPr>
              <a:t>Parental income percentile defined at </a:t>
            </a:r>
            <a:r>
              <a:rPr sz="550" dirty="0">
                <a:latin typeface="Arial"/>
                <a:cs typeface="Arial"/>
              </a:rPr>
              <a:t>child </a:t>
            </a:r>
            <a:r>
              <a:rPr sz="550" spc="-5" dirty="0">
                <a:latin typeface="Arial"/>
                <a:cs typeface="Arial"/>
              </a:rPr>
              <a:t>age 15-20 </a:t>
            </a:r>
            <a:r>
              <a:rPr sz="550" dirty="0">
                <a:latin typeface="Arial"/>
                <a:cs typeface="Arial"/>
              </a:rPr>
              <a:t>(equal</a:t>
            </a:r>
            <a:r>
              <a:rPr sz="550" spc="-40" dirty="0">
                <a:latin typeface="Arial"/>
                <a:cs typeface="Arial"/>
              </a:rPr>
              <a:t> </a:t>
            </a:r>
            <a:r>
              <a:rPr sz="550" dirty="0">
                <a:latin typeface="Arial"/>
                <a:cs typeface="Arial"/>
              </a:rPr>
              <a:t>split).</a:t>
            </a:r>
            <a:endParaRPr sz="550">
              <a:latin typeface="Arial"/>
              <a:cs typeface="Arial"/>
            </a:endParaRPr>
          </a:p>
        </p:txBody>
      </p:sp>
      <p:sp>
        <p:nvSpPr>
          <p:cNvPr id="2385" name="object 2385"/>
          <p:cNvSpPr txBox="1"/>
          <p:nvPr/>
        </p:nvSpPr>
        <p:spPr>
          <a:xfrm>
            <a:off x="3016605" y="788715"/>
            <a:ext cx="199771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Mobilité absolue des revenus élevée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386" name="object 2386"/>
          <p:cNvSpPr txBox="1"/>
          <p:nvPr/>
        </p:nvSpPr>
        <p:spPr>
          <a:xfrm>
            <a:off x="3930027" y="2803688"/>
            <a:ext cx="1489710" cy="26507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13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spc="-5" dirty="0" err="1">
                <a:latin typeface="Arial"/>
                <a:cs typeface="Arial"/>
              </a:rPr>
              <a:t>Gschwend</a:t>
            </a:r>
            <a:r>
              <a:rPr sz="800" spc="-5" dirty="0">
                <a:latin typeface="Arial"/>
                <a:cs typeface="Arial"/>
              </a:rPr>
              <a:t> </a:t>
            </a:r>
            <a:r>
              <a:rPr lang="fr-CH" sz="800" spc="-5" dirty="0">
                <a:latin typeface="Arial"/>
                <a:cs typeface="Arial"/>
              </a:rPr>
              <a:t>et </a:t>
            </a:r>
            <a:r>
              <a:rPr sz="800" dirty="0">
                <a:latin typeface="Arial"/>
                <a:cs typeface="Arial"/>
              </a:rPr>
              <a:t>Martínez  </a:t>
            </a:r>
            <a:r>
              <a:rPr sz="800" spc="-5" dirty="0">
                <a:latin typeface="Arial"/>
                <a:cs typeface="Arial"/>
              </a:rPr>
              <a:t>(</a:t>
            </a:r>
            <a:r>
              <a:rPr lang="fr-CH" sz="800" i="1" spc="-5" dirty="0">
                <a:latin typeface="Arial"/>
                <a:cs typeface="Arial"/>
              </a:rPr>
              <a:t>projet de recherche en cours</a:t>
            </a:r>
            <a:r>
              <a:rPr sz="800" spc="-5" dirty="0">
                <a:latin typeface="Arial"/>
                <a:cs typeface="Arial"/>
              </a:rPr>
              <a:t>)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lang="fr-CH" spc="-5" dirty="0"/>
              <a:t>15.05.2025</a:t>
            </a:r>
            <a:r>
              <a:rPr spc="-5" dirty="0"/>
              <a:t>	45</a:t>
            </a:r>
          </a:p>
        </p:txBody>
      </p:sp>
    </p:spTree>
  </p:cSld>
  <p:clrMapOvr>
    <a:masterClrMapping/>
  </p:clrMapOvr>
  <p:transition>
    <p:cut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83222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Part du revenu du top 0,1 % dans le revenu total</a:t>
            </a:r>
          </a:p>
        </p:txBody>
      </p:sp>
      <p:sp>
        <p:nvSpPr>
          <p:cNvPr id="3" name="object 3"/>
          <p:cNvSpPr/>
          <p:nvPr/>
        </p:nvSpPr>
        <p:spPr>
          <a:xfrm>
            <a:off x="682346" y="598326"/>
            <a:ext cx="2868295" cy="1842770"/>
          </a:xfrm>
          <a:custGeom>
            <a:avLst/>
            <a:gdLst/>
            <a:ahLst/>
            <a:cxnLst/>
            <a:rect l="l" t="t" r="r" b="b"/>
            <a:pathLst>
              <a:path w="2868295" h="1842770">
                <a:moveTo>
                  <a:pt x="0" y="0"/>
                </a:moveTo>
                <a:lnTo>
                  <a:pt x="2867747" y="0"/>
                </a:lnTo>
                <a:lnTo>
                  <a:pt x="2867747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79964" y="2274502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79964" y="2158305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79964" y="2042211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79964" y="1926014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79964" y="1809919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79964" y="1693722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79964" y="1577525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79964" y="1461431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79964" y="1345234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79964" y="1229140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79964" y="1112943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79964" y="996746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79964" y="880652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79964" y="764455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79964" y="2158305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79964" y="1926014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79964" y="1693722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79964" y="1461431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79964" y="1229140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79964" y="996746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79964" y="764455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43046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64481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85915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07351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728785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950220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171554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92988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14423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835858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57294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78728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43046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43046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43046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43046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43046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43046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43046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43046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43046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43046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43046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43046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43046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43046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43046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43046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43046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43046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43046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43046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43046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43046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43046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43046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43046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43046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43046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43046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43046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43046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43046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43046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43046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43046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43046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43046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43046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43046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43046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43046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43046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43046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43046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43046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43046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43046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43046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43046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43046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43046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43046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43046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43046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43046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843046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43046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43046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43046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43046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43046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43046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43046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43046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43046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43046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43046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43046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43046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43046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43046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43046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43046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43046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3046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3046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43046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43046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43046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43046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43046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43046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43046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43046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43046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43046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43046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43046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43046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43046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43046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43046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43046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43046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43046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43046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43046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285915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285915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85915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285915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285915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285915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285915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285915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285915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285915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85915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85915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285915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285915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285915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285915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85915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285915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285915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285915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285915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285915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285915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285915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85915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85915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85915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285915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285915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85915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285915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285915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285915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285915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285915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285915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85915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85915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285915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285915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285915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285915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285915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285915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285915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285915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285915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85915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285915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285915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285915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285915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285915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285915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285915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285915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285915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85915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85915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85915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85915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285915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285915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285915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285915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285915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85915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85915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85915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85915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85915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85915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85915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85915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85915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285915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85915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85915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285915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285915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85915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85915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285915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285915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285915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285915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285915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285915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85915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285915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285915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285915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285915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285915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85915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285915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28785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28785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28785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728785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728785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728785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728785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728785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728785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728785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728785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728785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728785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728785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728785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728785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728785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728785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728785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728785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728785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728785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728785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728785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728785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728785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728785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728785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728785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728785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28785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728785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28785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728785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728785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728785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728785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728785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728785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728785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728785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728785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728785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728785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728785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728785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728785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728785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728785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728785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728785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728785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728785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728785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728785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728785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728785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728785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728785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728785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728785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728785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728785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728785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728785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728785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728785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728785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728785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728785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728785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728785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728785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728785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728785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728785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728785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728785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728785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728785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728785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728785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728785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728785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728785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728785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728785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28785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728785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728785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728785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728785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728785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28785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28785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28785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171554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171554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171554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171554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171554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171554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171554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171554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171554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171554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171554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171554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171554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171554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171554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171554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171554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171554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171554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71554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171554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171554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171554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171554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171554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171554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171554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171554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171554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171554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171554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171554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171554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171554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171554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171554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171554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171554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171554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171554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171554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171554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171554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171554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171554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171554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171554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171554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171554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171554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171554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171554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171554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171554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171554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171554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171554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171554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171554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171554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171554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71554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71554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71554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71554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171554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171554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171554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171554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171554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171554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71554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71554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171554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171554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171554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171554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171554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171554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171554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171554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171554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171554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171554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171554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171554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171554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171554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171554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171554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171554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171554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171554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171554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171554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171554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614423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614423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14423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614423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614423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614423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614423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614423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614423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614423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614423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614423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614423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614423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614423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614423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614423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614423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614423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614423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614423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614423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614423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614423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614423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14423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14423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14423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614423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614423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614423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14423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14423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614423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614423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614423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614423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614423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614423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614423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14423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614423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614423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614423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614423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614423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614423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614423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614423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614423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614423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614423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614423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614423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614423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614423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614423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614423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614423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614423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614423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614423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614423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614423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614423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614423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614423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614423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614423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614423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614423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614423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614423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614423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614423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614423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614423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614423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614423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614423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614423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614423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614423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614423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614423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614423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614423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614423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614423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614423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614423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614423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614423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614423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614423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614423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057294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057294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057294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057294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057294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057294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057294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057294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057294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057294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057294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057294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057294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057294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057294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057294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057294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057294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057294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57294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057294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057294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057294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057294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057294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057294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057294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057294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057294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7294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057294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057294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057294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057294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057294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057294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057294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057294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057294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057294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057294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057294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057294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057294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057294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057294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057294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057294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057294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057294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057294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057294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057294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057294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057294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057294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057294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057294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057294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057294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57294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057294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57294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057294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057294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57294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57294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57294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57294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57294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57294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57294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57294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57294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57294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57294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57294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57294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57294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57294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57294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57294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57294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57294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57294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7294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57294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57294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57294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7294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7294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7294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7294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7294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57294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57294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500163" y="611710"/>
            <a:ext cx="0" cy="1831339"/>
          </a:xfrm>
          <a:custGeom>
            <a:avLst/>
            <a:gdLst/>
            <a:ahLst/>
            <a:cxnLst/>
            <a:rect l="l" t="t" r="r" b="b"/>
            <a:pathLst>
              <a:path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020153" y="1389461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40">
                <a:moveTo>
                  <a:pt x="-3573" y="1126"/>
                </a:moveTo>
                <a:lnTo>
                  <a:pt x="25789" y="1126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042368" y="138116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4">
                <a:moveTo>
                  <a:pt x="0" y="10544"/>
                </a:moveTo>
                <a:lnTo>
                  <a:pt x="327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049841" y="136509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054653" y="13197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064481" y="1319640"/>
            <a:ext cx="0" cy="635"/>
          </a:xfrm>
          <a:custGeom>
            <a:avLst/>
            <a:gdLst/>
            <a:ahLst/>
            <a:cxnLst/>
            <a:rect l="l" t="t" r="r" b="b"/>
            <a:pathLst>
              <a:path h="634">
                <a:moveTo>
                  <a:pt x="-3573" y="51"/>
                </a:moveTo>
                <a:lnTo>
                  <a:pt x="3573" y="51"/>
                </a:lnTo>
              </a:path>
            </a:pathLst>
          </a:custGeom>
          <a:ln w="724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066630" y="13031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068985" y="125606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491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075947" y="120886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491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082908" y="11922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6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085365" y="1169864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90">
                <a:moveTo>
                  <a:pt x="0" y="8394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086593" y="1169864"/>
            <a:ext cx="2540" cy="25400"/>
          </a:xfrm>
          <a:custGeom>
            <a:avLst/>
            <a:gdLst/>
            <a:ahLst/>
            <a:cxnLst/>
            <a:rect l="l" t="t" r="r" b="b"/>
            <a:pathLst>
              <a:path w="2540" h="25400">
                <a:moveTo>
                  <a:pt x="1126" y="-3573"/>
                </a:moveTo>
                <a:lnTo>
                  <a:pt x="1126" y="28348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090176" y="12088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091610" y="122555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84" y="-3573"/>
                </a:moveTo>
                <a:lnTo>
                  <a:pt x="1484" y="36743"/>
                </a:lnTo>
              </a:path>
            </a:pathLst>
          </a:custGeom>
          <a:ln w="1011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095909" y="127295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84" y="-3573"/>
                </a:moveTo>
                <a:lnTo>
                  <a:pt x="1484" y="36743"/>
                </a:lnTo>
              </a:path>
            </a:pathLst>
          </a:custGeom>
          <a:ln w="1011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100209" y="132035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101642" y="133704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105942" y="138454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107478" y="1401131"/>
            <a:ext cx="1270" cy="13970"/>
          </a:xfrm>
          <a:custGeom>
            <a:avLst/>
            <a:gdLst/>
            <a:ahLst/>
            <a:cxnLst/>
            <a:rect l="l" t="t" r="r" b="b"/>
            <a:pathLst>
              <a:path w="1269" h="13969">
                <a:moveTo>
                  <a:pt x="614" y="-3573"/>
                </a:moveTo>
                <a:lnTo>
                  <a:pt x="614" y="17394"/>
                </a:lnTo>
              </a:path>
            </a:pathLst>
          </a:custGeom>
          <a:ln w="83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108706" y="1414952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4">
                <a:moveTo>
                  <a:pt x="1126" y="-3573"/>
                </a:moveTo>
                <a:lnTo>
                  <a:pt x="1126" y="22922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112596" y="144853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17920" y="14958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19865" y="151241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25188" y="155981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127031" y="157639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641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143308" y="161601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0" y="0"/>
                </a:moveTo>
                <a:lnTo>
                  <a:pt x="9725" y="46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153034" y="1620626"/>
            <a:ext cx="3810" cy="22860"/>
          </a:xfrm>
          <a:custGeom>
            <a:avLst/>
            <a:gdLst/>
            <a:ahLst/>
            <a:cxnLst/>
            <a:rect l="l" t="t" r="r" b="b"/>
            <a:pathLst>
              <a:path w="3809" h="22860">
                <a:moveTo>
                  <a:pt x="0" y="0"/>
                </a:moveTo>
                <a:lnTo>
                  <a:pt x="3275" y="2231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58460" y="165707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60917" y="167355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167981" y="172074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170438" y="1737232"/>
            <a:ext cx="5080" cy="31115"/>
          </a:xfrm>
          <a:custGeom>
            <a:avLst/>
            <a:gdLst/>
            <a:ahLst/>
            <a:cxnLst/>
            <a:rect l="l" t="t" r="r" b="b"/>
            <a:pathLst>
              <a:path w="5080" h="31114">
                <a:moveTo>
                  <a:pt x="0" y="0"/>
                </a:moveTo>
                <a:lnTo>
                  <a:pt x="4709" y="3091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75147" y="17666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535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185384" y="1740200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0" y="15152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197362" y="1726482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13717"/>
                </a:moveTo>
                <a:lnTo>
                  <a:pt x="25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02481" y="171010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05450" y="166321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14049" y="164683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17018" y="1619398"/>
            <a:ext cx="2540" cy="13970"/>
          </a:xfrm>
          <a:custGeom>
            <a:avLst/>
            <a:gdLst/>
            <a:ahLst/>
            <a:cxnLst/>
            <a:rect l="l" t="t" r="r" b="b"/>
            <a:pathLst>
              <a:path w="2540" h="13969">
                <a:moveTo>
                  <a:pt x="0" y="13410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19475" y="1619398"/>
            <a:ext cx="5080" cy="19685"/>
          </a:xfrm>
          <a:custGeom>
            <a:avLst/>
            <a:gdLst/>
            <a:ahLst/>
            <a:cxnLst/>
            <a:rect l="l" t="t" r="r" b="b"/>
            <a:pathLst>
              <a:path w="5080" h="19685">
                <a:moveTo>
                  <a:pt x="0" y="0"/>
                </a:moveTo>
                <a:lnTo>
                  <a:pt x="5016" y="1914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28074" y="1652362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394" y="32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40052" y="169853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43840" y="1661269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06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53975" y="164488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3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57456" y="1601993"/>
            <a:ext cx="6350" cy="29209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72"/>
                </a:moveTo>
                <a:lnTo>
                  <a:pt x="624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263700" y="1598307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0" y="3685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265646" y="155090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270867" y="153432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272709" y="148702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277930" y="147044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279773" y="142314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641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285097" y="1401029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0" y="7882"/>
                </a:moveTo>
                <a:lnTo>
                  <a:pt x="8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285915" y="1401029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1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308028" y="1405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311918" y="13894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315809" y="134318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7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326968" y="132701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330346" y="127981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743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334338" y="123221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338331" y="121562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339764" y="116812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343757" y="115153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345190" y="110403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743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349080" y="105653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54711" y="10579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59522" y="107393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623" y="3194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73241" y="11195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75083" y="1136080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845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77438" y="1183685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845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379793" y="123118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380611" y="1247875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948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382966" y="129558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383785" y="1312269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743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386140" y="135977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70" y="-3573"/>
                </a:moveTo>
                <a:lnTo>
                  <a:pt x="870" y="36948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388597" y="140737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389314" y="1424064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69" y="-3573"/>
                </a:moveTo>
                <a:lnTo>
                  <a:pt x="869" y="36845"/>
                </a:lnTo>
              </a:path>
            </a:pathLst>
          </a:custGeom>
          <a:ln w="888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391770" y="14716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392486" y="1488356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70" y="-3573"/>
                </a:moveTo>
                <a:lnTo>
                  <a:pt x="870" y="36845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394943" y="1535961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846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398834" y="15833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401496" y="159974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323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409072" y="164683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411631" y="166321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422176" y="1697203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0" y="7883"/>
                </a:moveTo>
                <a:lnTo>
                  <a:pt x="1873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440910" y="168461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91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448690" y="166864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353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453502" y="162298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044"/>
                </a:moveTo>
                <a:lnTo>
                  <a:pt x="952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468244" y="163608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474386" y="1651645"/>
            <a:ext cx="10795" cy="27305"/>
          </a:xfrm>
          <a:custGeom>
            <a:avLst/>
            <a:gdLst/>
            <a:ahLst/>
            <a:cxnLst/>
            <a:rect l="l" t="t" r="r" b="b"/>
            <a:pathLst>
              <a:path w="10794" h="27305">
                <a:moveTo>
                  <a:pt x="0" y="0"/>
                </a:moveTo>
                <a:lnTo>
                  <a:pt x="10749" y="270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485136" y="16752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3378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496089" y="1648472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0" y="15254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507248" y="1634139"/>
            <a:ext cx="2540" cy="14604"/>
          </a:xfrm>
          <a:custGeom>
            <a:avLst/>
            <a:gdLst/>
            <a:ahLst/>
            <a:cxnLst/>
            <a:rect l="l" t="t" r="r" b="b"/>
            <a:pathLst>
              <a:path w="2540" h="14605">
                <a:moveTo>
                  <a:pt x="0" y="14332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511855" y="161776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514517" y="157076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522092" y="155438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524754" y="1511390"/>
            <a:ext cx="5080" cy="29209"/>
          </a:xfrm>
          <a:custGeom>
            <a:avLst/>
            <a:gdLst/>
            <a:ahLst/>
            <a:cxnLst/>
            <a:rect l="l" t="t" r="r" b="b"/>
            <a:pathLst>
              <a:path w="5080" h="29209">
                <a:moveTo>
                  <a:pt x="0" y="28870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529463" y="151139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0"/>
                </a:moveTo>
                <a:lnTo>
                  <a:pt x="716" y="409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532637" y="152951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83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540929" y="157650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543796" y="159288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83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552498" y="16397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557411" y="1655741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0"/>
                </a:moveTo>
                <a:lnTo>
                  <a:pt x="9930" y="3173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571641" y="1701195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5">
                <a:moveTo>
                  <a:pt x="0" y="0"/>
                </a:moveTo>
                <a:lnTo>
                  <a:pt x="2047" y="65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573689" y="1707748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788" y="563"/>
                </a:lnTo>
              </a:path>
            </a:pathLst>
          </a:custGeom>
          <a:ln w="827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595904" y="170641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2457"/>
                </a:moveTo>
                <a:lnTo>
                  <a:pt x="33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610748" y="16964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433"/>
                </a:moveTo>
                <a:lnTo>
                  <a:pt x="194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623340" y="1698124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0" y="0"/>
                </a:moveTo>
                <a:lnTo>
                  <a:pt x="16789" y="177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40130" y="171583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0" y="0"/>
                </a:moveTo>
                <a:lnTo>
                  <a:pt x="1638" y="880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644430" y="173866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511" y="23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647603" y="175504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245" y="3275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656509" y="1801831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0" y="0"/>
                </a:moveTo>
                <a:lnTo>
                  <a:pt x="5733" y="302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662242" y="183203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667771" y="18480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673299" y="186366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1" y="316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689269" y="19086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695207" y="1924171"/>
            <a:ext cx="11430" cy="29845"/>
          </a:xfrm>
          <a:custGeom>
            <a:avLst/>
            <a:gdLst/>
            <a:ahLst/>
            <a:cxnLst/>
            <a:rect l="l" t="t" r="r" b="b"/>
            <a:pathLst>
              <a:path w="11430" h="29844">
                <a:moveTo>
                  <a:pt x="0" y="0"/>
                </a:moveTo>
                <a:lnTo>
                  <a:pt x="11363" y="2979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706571" y="195263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29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713327" y="1909633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098"/>
                </a:moveTo>
                <a:lnTo>
                  <a:pt x="1433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736259" y="189642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747009" y="188076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0" y="4708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750899" y="1880764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4" h="25400">
                <a:moveTo>
                  <a:pt x="0" y="0"/>
                </a:moveTo>
                <a:lnTo>
                  <a:pt x="10236" y="2518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766459" y="191925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772704" y="19347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7" y="6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773011" y="1919154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16175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795124" y="191915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276" y="399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807614" y="1934203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9622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817236" y="1928471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0" y="17301"/>
                </a:moveTo>
                <a:lnTo>
                  <a:pt x="59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827781" y="19126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354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833207" y="1880764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0" y="18325"/>
                </a:moveTo>
                <a:lnTo>
                  <a:pt x="624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839452" y="1880764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0" y="0"/>
                </a:moveTo>
                <a:lnTo>
                  <a:pt x="4914" y="130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849484" y="19071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1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855422" y="1922738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10">
                <a:moveTo>
                  <a:pt x="0" y="0"/>
                </a:moveTo>
                <a:lnTo>
                  <a:pt x="6142" y="160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861565" y="193881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142" y="149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873236" y="1966964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4" h="25400">
                <a:moveTo>
                  <a:pt x="0" y="0"/>
                </a:moveTo>
                <a:lnTo>
                  <a:pt x="10442" y="2528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883678" y="1992251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763" y="532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892993" y="201026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900672" y="2025012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0"/>
                </a:moveTo>
                <a:lnTo>
                  <a:pt x="5221" y="1023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905893" y="2015285"/>
            <a:ext cx="9525" cy="20320"/>
          </a:xfrm>
          <a:custGeom>
            <a:avLst/>
            <a:gdLst/>
            <a:ahLst/>
            <a:cxnLst/>
            <a:rect l="l" t="t" r="r" b="b"/>
            <a:pathLst>
              <a:path w="9525" h="20319">
                <a:moveTo>
                  <a:pt x="0" y="19963"/>
                </a:moveTo>
                <a:lnTo>
                  <a:pt x="89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920532" y="2000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927289" y="19852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638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928005" y="1961435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5" h="24130">
                <a:moveTo>
                  <a:pt x="0" y="23853"/>
                </a:moveTo>
                <a:lnTo>
                  <a:pt x="2067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958103" y="1969011"/>
            <a:ext cx="14604" cy="16510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0" y="0"/>
                </a:moveTo>
                <a:lnTo>
                  <a:pt x="14128" y="1627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972231" y="198528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6142" y="1003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985949" y="20074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994855" y="2016719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450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016559" y="20081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8599"/>
                </a:moveTo>
                <a:lnTo>
                  <a:pt x="71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032836" y="19952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043893" y="1995425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4" h="18414">
                <a:moveTo>
                  <a:pt x="0" y="0"/>
                </a:moveTo>
                <a:lnTo>
                  <a:pt x="16993" y="1781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060887" y="2005457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7780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070715" y="1966759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5">
                <a:moveTo>
                  <a:pt x="0" y="25696"/>
                </a:moveTo>
                <a:lnTo>
                  <a:pt x="1228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082999" y="196675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842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090268" y="19844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096616" y="1999827"/>
            <a:ext cx="8890" cy="20955"/>
          </a:xfrm>
          <a:custGeom>
            <a:avLst/>
            <a:gdLst/>
            <a:ahLst/>
            <a:cxnLst/>
            <a:rect l="l" t="t" r="r" b="b"/>
            <a:pathLst>
              <a:path w="8889" h="20955">
                <a:moveTo>
                  <a:pt x="0" y="0"/>
                </a:moveTo>
                <a:lnTo>
                  <a:pt x="8497" y="203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105113" y="20202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30" h="2539">
                <a:moveTo>
                  <a:pt x="0" y="0"/>
                </a:moveTo>
                <a:lnTo>
                  <a:pt x="11055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129170" y="20207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140125" y="1999213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0" y="10748"/>
                </a:moveTo>
                <a:lnTo>
                  <a:pt x="931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149440" y="1983241"/>
            <a:ext cx="10795" cy="16510"/>
          </a:xfrm>
          <a:custGeom>
            <a:avLst/>
            <a:gdLst/>
            <a:ahLst/>
            <a:cxnLst/>
            <a:rect l="l" t="t" r="r" b="b"/>
            <a:pathLst>
              <a:path w="10794" h="16510">
                <a:moveTo>
                  <a:pt x="0" y="15971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167766" y="196553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33"/>
                </a:moveTo>
                <a:lnTo>
                  <a:pt x="378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171554" y="1965531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0"/>
                </a:moveTo>
                <a:lnTo>
                  <a:pt x="15253" y="216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194792" y="199286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202982" y="1957443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4">
                <a:moveTo>
                  <a:pt x="0" y="23034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215881" y="195160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0" y="5834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227552" y="193768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236766" y="192376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1945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237994" y="1923761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30" h="29210">
                <a:moveTo>
                  <a:pt x="0" y="0"/>
                </a:moveTo>
                <a:lnTo>
                  <a:pt x="10850" y="2907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253759" y="1966247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347" y="1678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260107" y="1983037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4" h="15239">
                <a:moveTo>
                  <a:pt x="0" y="0"/>
                </a:moveTo>
                <a:lnTo>
                  <a:pt x="3890" y="149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267580" y="20118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271778" y="202787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496" y="322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286519" y="20612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297883" y="204343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165"/>
                </a:moveTo>
                <a:lnTo>
                  <a:pt x="65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304435" y="2036375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064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326547" y="20363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4" y="3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336888" y="204671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0"/>
                </a:moveTo>
                <a:lnTo>
                  <a:pt x="11772" y="117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348660" y="2058488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0" y="0"/>
                </a:moveTo>
                <a:lnTo>
                  <a:pt x="14844" y="77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376198" y="2072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9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391248" y="207978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740" y="81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392988" y="2080601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0"/>
                </a:moveTo>
                <a:lnTo>
                  <a:pt x="22112" y="92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415101" y="208582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992"/>
                </a:moveTo>
                <a:lnTo>
                  <a:pt x="63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433529" y="20769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448987" y="207957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442" y="327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459429" y="2061048"/>
            <a:ext cx="5080" cy="22225"/>
          </a:xfrm>
          <a:custGeom>
            <a:avLst/>
            <a:gdLst/>
            <a:ahLst/>
            <a:cxnLst/>
            <a:rect l="l" t="t" r="r" b="b"/>
            <a:pathLst>
              <a:path w="5080" h="22225">
                <a:moveTo>
                  <a:pt x="0" y="21806"/>
                </a:moveTo>
                <a:lnTo>
                  <a:pt x="48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467312" y="201446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26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477651" y="19981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481337" y="198303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228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481541" y="1983037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0" y="0"/>
                </a:moveTo>
                <a:lnTo>
                  <a:pt x="22113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503655" y="199020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402"/>
                </a:moveTo>
                <a:lnTo>
                  <a:pt x="562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520546" y="19798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528736" y="193584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839"/>
                </a:moveTo>
                <a:lnTo>
                  <a:pt x="98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542761" y="190512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16994"/>
                </a:moveTo>
                <a:lnTo>
                  <a:pt x="52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547982" y="1890591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0" y="14538"/>
                </a:moveTo>
                <a:lnTo>
                  <a:pt x="55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558630" y="18750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564567" y="1847082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0" y="14639"/>
                </a:moveTo>
                <a:lnTo>
                  <a:pt x="55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570096" y="1831213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0" y="15867"/>
                </a:moveTo>
                <a:lnTo>
                  <a:pt x="788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584428" y="18162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591901" y="18029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61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592208" y="1776647"/>
            <a:ext cx="19685" cy="26670"/>
          </a:xfrm>
          <a:custGeom>
            <a:avLst/>
            <a:gdLst/>
            <a:ahLst/>
            <a:cxnLst/>
            <a:rect l="l" t="t" r="r" b="b"/>
            <a:pathLst>
              <a:path w="19685" h="26669">
                <a:moveTo>
                  <a:pt x="0" y="26310"/>
                </a:moveTo>
                <a:lnTo>
                  <a:pt x="1934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15345" y="173006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845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20054" y="171348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21692" y="166608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2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26401" y="164939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28039" y="160199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32748" y="155449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846"/>
                </a:lnTo>
              </a:path>
            </a:pathLst>
          </a:custGeom>
          <a:ln w="1032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37150" y="15567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38583" y="157343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6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42371" y="162093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43702" y="163751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47592" y="168502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1483" y="173252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2814" y="174910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6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6601" y="17967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035" y="1813297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0" y="0"/>
                </a:moveTo>
                <a:lnTo>
                  <a:pt x="614" y="819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8649" y="1796508"/>
            <a:ext cx="3175" cy="25400"/>
          </a:xfrm>
          <a:custGeom>
            <a:avLst/>
            <a:gdLst/>
            <a:ahLst/>
            <a:cxnLst/>
            <a:rect l="l" t="t" r="r" b="b"/>
            <a:pathLst>
              <a:path w="3175" h="25400">
                <a:moveTo>
                  <a:pt x="1279" y="-3573"/>
                </a:moveTo>
                <a:lnTo>
                  <a:pt x="1279" y="28553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2642" y="174900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67351" y="17323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68989" y="168491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8" y="-3573"/>
                </a:moveTo>
                <a:lnTo>
                  <a:pt x="1688" y="36845"/>
                </a:lnTo>
              </a:path>
            </a:pathLst>
          </a:custGeom>
          <a:ln w="1052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73800" y="166833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75540" y="16208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80249" y="1600867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5733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80864" y="1600867"/>
            <a:ext cx="6350" cy="27305"/>
          </a:xfrm>
          <a:custGeom>
            <a:avLst/>
            <a:gdLst/>
            <a:ahLst/>
            <a:cxnLst/>
            <a:rect l="l" t="t" r="r" b="b"/>
            <a:pathLst>
              <a:path w="6350" h="27305">
                <a:moveTo>
                  <a:pt x="0" y="0"/>
                </a:moveTo>
                <a:lnTo>
                  <a:pt x="6347" y="2682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90590" y="164151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94378" y="1657788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780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710757" y="17010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722837" y="17125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52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725090" y="1714710"/>
            <a:ext cx="10795" cy="28575"/>
          </a:xfrm>
          <a:custGeom>
            <a:avLst/>
            <a:gdLst/>
            <a:ahLst/>
            <a:cxnLst/>
            <a:rect l="l" t="t" r="r" b="b"/>
            <a:pathLst>
              <a:path w="10794" h="28575">
                <a:moveTo>
                  <a:pt x="0" y="0"/>
                </a:moveTo>
                <a:lnTo>
                  <a:pt x="10543" y="283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740752" y="1756479"/>
            <a:ext cx="6985" cy="17780"/>
          </a:xfrm>
          <a:custGeom>
            <a:avLst/>
            <a:gdLst/>
            <a:ahLst/>
            <a:cxnLst/>
            <a:rect l="l" t="t" r="r" b="b"/>
            <a:pathLst>
              <a:path w="6985" h="17780">
                <a:moveTo>
                  <a:pt x="0" y="0"/>
                </a:moveTo>
                <a:lnTo>
                  <a:pt x="6449" y="1740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747202" y="1759653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0" y="1422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754676" y="174357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758873" y="169751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248"/>
                </a:moveTo>
                <a:lnTo>
                  <a:pt x="85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775969" y="169167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354" y="5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792350" y="1695053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-3573" y="1074"/>
                </a:moveTo>
                <a:lnTo>
                  <a:pt x="24867" y="1074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813643" y="168788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315"/>
                </a:moveTo>
                <a:lnTo>
                  <a:pt x="73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830023" y="166935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371"/>
                </a:moveTo>
                <a:lnTo>
                  <a:pt x="583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835858" y="1645810"/>
            <a:ext cx="4445" cy="24130"/>
          </a:xfrm>
          <a:custGeom>
            <a:avLst/>
            <a:gdLst/>
            <a:ahLst/>
            <a:cxnLst/>
            <a:rect l="l" t="t" r="r" b="b"/>
            <a:pathLst>
              <a:path w="4444" h="24130">
                <a:moveTo>
                  <a:pt x="0" y="23546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842819" y="16294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845891" y="158264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854490" y="15662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857562" y="154967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857971" y="151947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0" y="30200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66877" y="147279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5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876193" y="145641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879469" y="143942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968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880084" y="1409526"/>
            <a:ext cx="5715" cy="30480"/>
          </a:xfrm>
          <a:custGeom>
            <a:avLst/>
            <a:gdLst/>
            <a:ahLst/>
            <a:cxnLst/>
            <a:rect l="l" t="t" r="r" b="b"/>
            <a:pathLst>
              <a:path w="5714" h="30480">
                <a:moveTo>
                  <a:pt x="0" y="29893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887660" y="139314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890424" y="134615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6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898512" y="1310426"/>
            <a:ext cx="3810" cy="22225"/>
          </a:xfrm>
          <a:custGeom>
            <a:avLst/>
            <a:gdLst/>
            <a:ahLst/>
            <a:cxnLst/>
            <a:rect l="l" t="t" r="r" b="b"/>
            <a:pathLst>
              <a:path w="3810" h="22225">
                <a:moveTo>
                  <a:pt x="0" y="21703"/>
                </a:moveTo>
                <a:lnTo>
                  <a:pt x="368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902196" y="130059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9828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915300" y="12863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923900" y="12732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19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924412" y="1241220"/>
            <a:ext cx="5080" cy="32384"/>
          </a:xfrm>
          <a:custGeom>
            <a:avLst/>
            <a:gdLst/>
            <a:ahLst/>
            <a:cxnLst/>
            <a:rect l="l" t="t" r="r" b="b"/>
            <a:pathLst>
              <a:path w="5080" h="32384">
                <a:moveTo>
                  <a:pt x="0" y="32043"/>
                </a:moveTo>
                <a:lnTo>
                  <a:pt x="48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931374" y="1224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933932" y="117764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49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940996" y="113044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947343" y="113761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948572" y="115430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952155" y="12018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953486" y="1218390"/>
            <a:ext cx="2540" cy="33655"/>
          </a:xfrm>
          <a:custGeom>
            <a:avLst/>
            <a:gdLst/>
            <a:ahLst/>
            <a:cxnLst/>
            <a:rect l="l" t="t" r="r" b="b"/>
            <a:pathLst>
              <a:path w="2539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957069" y="126589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39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960653" y="131339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961881" y="132998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965463" y="137758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966794" y="1394170"/>
            <a:ext cx="1905" cy="24765"/>
          </a:xfrm>
          <a:custGeom>
            <a:avLst/>
            <a:gdLst/>
            <a:ahLst/>
            <a:cxnLst/>
            <a:rect l="l" t="t" r="r" b="b"/>
            <a:pathLst>
              <a:path w="1905" h="24765">
                <a:moveTo>
                  <a:pt x="921" y="-3573"/>
                </a:moveTo>
                <a:lnTo>
                  <a:pt x="921" y="27836"/>
                </a:lnTo>
              </a:path>
            </a:pathLst>
          </a:custGeom>
          <a:ln w="899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968637" y="141843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2252" y="870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974472" y="144095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292" y="3235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986348" y="14871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990443" y="150330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07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990750" y="1479347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082"/>
                </a:moveTo>
                <a:lnTo>
                  <a:pt x="2006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13989" y="14633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15729" y="141597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20439" y="136847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845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25148" y="13518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26786" y="130448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8" y="-3573"/>
                </a:moveTo>
                <a:lnTo>
                  <a:pt x="1688" y="36743"/>
                </a:lnTo>
              </a:path>
            </a:pathLst>
          </a:custGeom>
          <a:ln w="1052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1597" y="12878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3337" y="1255860"/>
            <a:ext cx="1905" cy="17780"/>
          </a:xfrm>
          <a:custGeom>
            <a:avLst/>
            <a:gdLst/>
            <a:ahLst/>
            <a:cxnLst/>
            <a:rect l="l" t="t" r="r" b="b"/>
            <a:pathLst>
              <a:path w="1905" h="17780">
                <a:moveTo>
                  <a:pt x="870" y="-3573"/>
                </a:moveTo>
                <a:lnTo>
                  <a:pt x="870" y="21284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5078" y="1240503"/>
            <a:ext cx="1905" cy="15875"/>
          </a:xfrm>
          <a:custGeom>
            <a:avLst/>
            <a:gdLst/>
            <a:ahLst/>
            <a:cxnLst/>
            <a:rect l="l" t="t" r="r" b="b"/>
            <a:pathLst>
              <a:path w="1905" h="15875">
                <a:moveTo>
                  <a:pt x="870" y="-3573"/>
                </a:moveTo>
                <a:lnTo>
                  <a:pt x="870" y="18930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8456" y="119310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43780" y="117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45725" y="112922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641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51049" y="11126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52891" y="106523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60877" y="1020804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59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78792" y="100616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33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79406" y="10053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19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83296" y="95937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248"/>
                </a:moveTo>
                <a:lnTo>
                  <a:pt x="8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95683" y="9433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99983" y="92365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83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101519" y="923650"/>
            <a:ext cx="2540" cy="27305"/>
          </a:xfrm>
          <a:custGeom>
            <a:avLst/>
            <a:gdLst/>
            <a:ahLst/>
            <a:cxnLst/>
            <a:rect l="l" t="t" r="r" b="b"/>
            <a:pathLst>
              <a:path w="2539" h="27305">
                <a:moveTo>
                  <a:pt x="1177" y="-3573"/>
                </a:moveTo>
                <a:lnTo>
                  <a:pt x="1177" y="30703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105102" y="96511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743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109094" y="10125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110528" y="102919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114623" y="10767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115954" y="109328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3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120049" y="114078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124246" y="11881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125987" y="120477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2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131105" y="12521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132845" y="126875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641"/>
                </a:lnTo>
              </a:path>
            </a:pathLst>
          </a:custGeom>
          <a:ln w="1062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137861" y="13160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3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142980" y="136335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144721" y="1379940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511" y="-3573"/>
                </a:moveTo>
                <a:lnTo>
                  <a:pt x="511" y="13094"/>
                </a:lnTo>
              </a:path>
            </a:pathLst>
          </a:custGeom>
          <a:ln w="817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145745" y="1366017"/>
            <a:ext cx="4445" cy="23495"/>
          </a:xfrm>
          <a:custGeom>
            <a:avLst/>
            <a:gdLst/>
            <a:ahLst/>
            <a:cxnLst/>
            <a:rect l="l" t="t" r="r" b="b"/>
            <a:pathLst>
              <a:path w="4444" h="23494">
                <a:moveTo>
                  <a:pt x="0" y="23444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152604" y="13496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155675" y="130285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03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164274" y="1268657"/>
            <a:ext cx="3810" cy="20320"/>
          </a:xfrm>
          <a:custGeom>
            <a:avLst/>
            <a:gdLst/>
            <a:ahLst/>
            <a:cxnLst/>
            <a:rect l="l" t="t" r="r" b="b"/>
            <a:pathLst>
              <a:path w="3810" h="20319">
                <a:moveTo>
                  <a:pt x="0" y="2006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167959" y="1268657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0" y="0"/>
                </a:moveTo>
                <a:lnTo>
                  <a:pt x="5733" y="1167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179937" y="129312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187206" y="130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866" y="58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190073" y="1287085"/>
            <a:ext cx="2540" cy="27305"/>
          </a:xfrm>
          <a:custGeom>
            <a:avLst/>
            <a:gdLst/>
            <a:ahLst/>
            <a:cxnLst/>
            <a:rect l="l" t="t" r="r" b="b"/>
            <a:pathLst>
              <a:path w="2539" h="27305">
                <a:moveTo>
                  <a:pt x="1074" y="-3573"/>
                </a:moveTo>
                <a:lnTo>
                  <a:pt x="1074" y="30396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193349" y="12703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194576" y="122299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743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198262" y="117539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202050" y="115880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203381" y="111130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206964" y="109472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208295" y="104721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743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211980" y="10305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212185" y="1030530"/>
            <a:ext cx="3175" cy="31115"/>
          </a:xfrm>
          <a:custGeom>
            <a:avLst/>
            <a:gdLst/>
            <a:ahLst/>
            <a:cxnLst/>
            <a:rect l="l" t="t" r="r" b="b"/>
            <a:pathLst>
              <a:path w="3175" h="31115">
                <a:moveTo>
                  <a:pt x="1535" y="-3573"/>
                </a:moveTo>
                <a:lnTo>
                  <a:pt x="1535" y="34388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216690" y="10755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218328" y="109216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9" y="-3573"/>
                </a:moveTo>
                <a:lnTo>
                  <a:pt x="1689" y="36845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223140" y="11396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224778" y="115624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8" y="-3573"/>
                </a:moveTo>
                <a:lnTo>
                  <a:pt x="1688" y="36743"/>
                </a:lnTo>
              </a:path>
            </a:pathLst>
          </a:custGeom>
          <a:ln w="1052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229588" y="120375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9" y="-3573"/>
                </a:moveTo>
                <a:lnTo>
                  <a:pt x="1689" y="36743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234400" y="1251151"/>
            <a:ext cx="0" cy="635"/>
          </a:xfrm>
          <a:custGeom>
            <a:avLst/>
            <a:gdLst/>
            <a:ahLst/>
            <a:cxnLst/>
            <a:rect l="l" t="t" r="r" b="b"/>
            <a:pathLst>
              <a:path h="634">
                <a:moveTo>
                  <a:pt x="-3573" y="51"/>
                </a:moveTo>
                <a:lnTo>
                  <a:pt x="3573" y="51"/>
                </a:lnTo>
              </a:path>
            </a:pathLst>
          </a:custGeom>
          <a:ln w="724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234400" y="12490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237062" y="120201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5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244843" y="11855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247607" y="113863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4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255387" y="111765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4">
                <a:moveTo>
                  <a:pt x="0" y="685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256514" y="1117652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1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278626" y="112461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23" y="30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284461" y="114109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289990" y="1156862"/>
            <a:ext cx="10795" cy="31115"/>
          </a:xfrm>
          <a:custGeom>
            <a:avLst/>
            <a:gdLst/>
            <a:ahLst/>
            <a:cxnLst/>
            <a:rect l="l" t="t" r="r" b="b"/>
            <a:pathLst>
              <a:path w="10795" h="31115">
                <a:moveTo>
                  <a:pt x="0" y="0"/>
                </a:moveTo>
                <a:lnTo>
                  <a:pt x="10748" y="3050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300738" y="118644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21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302888" y="11698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305243" y="1122771"/>
            <a:ext cx="5080" cy="33020"/>
          </a:xfrm>
          <a:custGeom>
            <a:avLst/>
            <a:gdLst/>
            <a:ahLst/>
            <a:cxnLst/>
            <a:rect l="l" t="t" r="r" b="b"/>
            <a:pathLst>
              <a:path w="5079" h="33019">
                <a:moveTo>
                  <a:pt x="0" y="32965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312000" y="1075576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5">
                <a:moveTo>
                  <a:pt x="0" y="33067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318654" y="105899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321112" y="1031656"/>
            <a:ext cx="1905" cy="13335"/>
          </a:xfrm>
          <a:custGeom>
            <a:avLst/>
            <a:gdLst/>
            <a:ahLst/>
            <a:cxnLst/>
            <a:rect l="l" t="t" r="r" b="b"/>
            <a:pathLst>
              <a:path w="1904" h="13334">
                <a:moveTo>
                  <a:pt x="921" y="-3573"/>
                </a:moveTo>
                <a:lnTo>
                  <a:pt x="921" y="16780"/>
                </a:lnTo>
              </a:path>
            </a:pathLst>
          </a:custGeom>
          <a:ln w="899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322954" y="1031656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0"/>
                </a:moveTo>
                <a:lnTo>
                  <a:pt x="18324" y="77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347319" y="10510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350902" y="106728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19">
                <a:moveTo>
                  <a:pt x="0" y="0"/>
                </a:moveTo>
                <a:lnTo>
                  <a:pt x="7063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361037" y="1113762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0" y="0"/>
                </a:moveTo>
                <a:lnTo>
                  <a:pt x="6142" y="282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006173" y="13754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010095" y="1379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028388" y="13777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032311" y="1381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050501" y="13057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054424" y="13096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072614" y="1155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076536" y="1159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094727" y="14009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098649" y="1404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116942" y="1596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120864" y="16000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139054" y="16066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142977" y="16105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161167" y="17541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165090" y="17580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183383" y="17262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187305" y="17301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205496" y="16054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209418" y="16093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227608" y="1690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231531" y="1694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249721" y="1588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253643" y="15919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271936" y="13870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275858" y="13909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294049" y="13940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297971" y="13979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316161" y="13022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320084" y="13062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338377" y="10363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342299" y="10402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360489" y="110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364412" y="1113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382602" y="1555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386525" y="15593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404715" y="16925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408637" y="16964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426930" y="1683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430852" y="1687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449042" y="16088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452966" y="16128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471156" y="16646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475078" y="16686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493269" y="16344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497192" y="1638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515484" y="14974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519407" y="15013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537597" y="16228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541519" y="1626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559709" y="1693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563631" y="16976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581924" y="16948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585847" y="16988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604038" y="16786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607960" y="16825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26151" y="17018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30072" y="1705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48262" y="18180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52186" y="18219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70478" y="188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74401" y="18858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92591" y="19399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96513" y="19439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714704" y="1893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718626" y="1897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736919" y="18667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740841" y="18707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59032" y="19213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62954" y="19252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81144" y="19051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85067" y="19090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803257" y="19317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07180" y="19357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825472" y="18667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829394" y="18707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847585" y="19248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851508" y="19287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869698" y="19782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873620" y="19821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891913" y="20212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895835" y="2025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914025" y="19713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917949" y="19752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936138" y="1945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940061" y="1949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958251" y="19713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962174" y="19752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980467" y="20073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984390" y="20112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2002579" y="20027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006502" y="20066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024692" y="19760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028614" y="1979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046907" y="19992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050830" y="2003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069020" y="1952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72943" y="1956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091133" y="20062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095055" y="20101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113245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117169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135460" y="19852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139383" y="19891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157574" y="19515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161496" y="19554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179687" y="19829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183608" y="19869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201901" y="19434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205824" y="19473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224015" y="19097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227937" y="19137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246127" y="1969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250049" y="19729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268240" y="20538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272163" y="20577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290456" y="2029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294377" y="20333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312568" y="20223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316491" y="2026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334680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338603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356896" y="20561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360818" y="20601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379009" y="20666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382932" y="20705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401121" y="20758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405044" y="2079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423234" y="20619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427157" y="2065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445450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449372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467562" y="1969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471485" y="19729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489676" y="19806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493597" y="19845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2511890" y="19632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2515812" y="19671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534003" y="18911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537926" y="18950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556116" y="1833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560038" y="18370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578229" y="1788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582151" y="1792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600443" y="17587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604367" y="1762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622557" y="15345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626479" y="15384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644669" y="1807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648592" y="1811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666884" y="15868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670807" y="1590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688997" y="16797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692920" y="1683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711110" y="17007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715032" y="17046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733223" y="17599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737146" y="1763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755437" y="1676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759361" y="16801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777551" y="16809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781473" y="16848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799663" y="1683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03587" y="1687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21878" y="16553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25801" y="16592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3992" y="15356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47914" y="15396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66105" y="14254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870027" y="14293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88216" y="1296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892140" y="1300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910433" y="1259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14355" y="1263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932545" y="11129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36468" y="1116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954658" y="14044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58581" y="14083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976771" y="14904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80693" y="14943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998986" y="1462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02908" y="1466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21098" y="12418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25021" y="12458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43212" y="1046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47134" y="10506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65426" y="9921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69349" y="9961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87539" y="909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91462" y="913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109652" y="11686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113574" y="11726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131765" y="13754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135688" y="1379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153979" y="1254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157903" y="1258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176093" y="12999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180015" y="13038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198206" y="10165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202129" y="10204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220421" y="12372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224344" y="12411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242534" y="11036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246456" y="11075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264646" y="11106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268569" y="11145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286759" y="1173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290682" y="1177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308975" y="1017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312897" y="1021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331088" y="10269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335009" y="1030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353199" y="11280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357122" y="11319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105113" y="2029413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5835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127225" y="202726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4" h="2539">
                <a:moveTo>
                  <a:pt x="0" y="2149"/>
                </a:moveTo>
                <a:lnTo>
                  <a:pt x="103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151488" y="202357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167663" y="201897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69">
                <a:moveTo>
                  <a:pt x="0" y="1023"/>
                </a:moveTo>
                <a:lnTo>
                  <a:pt x="389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171554" y="2014364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4607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193666" y="200883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528"/>
                </a:moveTo>
                <a:lnTo>
                  <a:pt x="36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205235" y="19949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214345" y="198068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25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215881" y="1963278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80">
                <a:moveTo>
                  <a:pt x="0" y="17403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237994" y="196327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245876" y="1978122"/>
            <a:ext cx="14604" cy="27305"/>
          </a:xfrm>
          <a:custGeom>
            <a:avLst/>
            <a:gdLst/>
            <a:ahLst/>
            <a:cxnLst/>
            <a:rect l="l" t="t" r="r" b="b"/>
            <a:pathLst>
              <a:path w="14605" h="27305">
                <a:moveTo>
                  <a:pt x="0" y="0"/>
                </a:moveTo>
                <a:lnTo>
                  <a:pt x="14230" y="2692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260107" y="2005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1126" y="266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266659" y="20209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273006" y="2036272"/>
            <a:ext cx="9525" cy="22225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0" y="0"/>
                </a:moveTo>
                <a:lnTo>
                  <a:pt x="9212" y="2221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282219" y="2057464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-3573" y="511"/>
                </a:moveTo>
                <a:lnTo>
                  <a:pt x="12890" y="511"/>
                </a:lnTo>
              </a:path>
            </a:pathLst>
          </a:custGeom>
          <a:ln w="817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305766" y="205633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52" y="5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322043" y="20598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4504" y="10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326547" y="2060843"/>
            <a:ext cx="20955" cy="20320"/>
          </a:xfrm>
          <a:custGeom>
            <a:avLst/>
            <a:gdLst/>
            <a:ahLst/>
            <a:cxnLst/>
            <a:rect l="l" t="t" r="r" b="b"/>
            <a:pathLst>
              <a:path w="20955" h="20319">
                <a:moveTo>
                  <a:pt x="0" y="0"/>
                </a:moveTo>
                <a:lnTo>
                  <a:pt x="20372" y="202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359102" y="2088382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0"/>
                </a:moveTo>
                <a:lnTo>
                  <a:pt x="11773" y="61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370876" y="2094525"/>
            <a:ext cx="18415" cy="9525"/>
          </a:xfrm>
          <a:custGeom>
            <a:avLst/>
            <a:gdLst/>
            <a:ahLst/>
            <a:cxnLst/>
            <a:rect l="l" t="t" r="r" b="b"/>
            <a:pathLst>
              <a:path w="18414" h="9525">
                <a:moveTo>
                  <a:pt x="0" y="0"/>
                </a:moveTo>
                <a:lnTo>
                  <a:pt x="17812" y="931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402407" y="210547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228" y="-3573"/>
                </a:moveTo>
                <a:lnTo>
                  <a:pt x="1228" y="3676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419094" y="2101486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2866"/>
                </a:moveTo>
                <a:lnTo>
                  <a:pt x="1812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437214" y="209094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10544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457996" y="20793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459429" y="20790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464138" y="203391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634"/>
                </a:moveTo>
                <a:lnTo>
                  <a:pt x="1074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479494" y="201436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04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481541" y="201436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0"/>
                </a:moveTo>
                <a:lnTo>
                  <a:pt x="22113" y="348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503655" y="201630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535"/>
                </a:moveTo>
                <a:lnTo>
                  <a:pt x="440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521468" y="201057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1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529044" y="196614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541942" y="19500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546447" y="193072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0" y="5630"/>
                </a:moveTo>
                <a:lnTo>
                  <a:pt x="15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547982" y="1905948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0" y="24774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566308" y="1885370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7780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570096" y="1863154"/>
            <a:ext cx="11430" cy="22225"/>
          </a:xfrm>
          <a:custGeom>
            <a:avLst/>
            <a:gdLst/>
            <a:ahLst/>
            <a:cxnLst/>
            <a:rect l="l" t="t" r="r" b="b"/>
            <a:pathLst>
              <a:path w="11430" h="22225">
                <a:moveTo>
                  <a:pt x="0" y="22215"/>
                </a:moveTo>
                <a:lnTo>
                  <a:pt x="1085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587192" y="184820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594972" y="1807565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4" h="28575">
                <a:moveTo>
                  <a:pt x="0" y="28152"/>
                </a:moveTo>
                <a:lnTo>
                  <a:pt x="1801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615651" y="17913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617392" y="174409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641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622511" y="169669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627630" y="16801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629370" y="163280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634489" y="16162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636332" y="15996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636536" y="1599638"/>
            <a:ext cx="3175" cy="31115"/>
          </a:xfrm>
          <a:custGeom>
            <a:avLst/>
            <a:gdLst/>
            <a:ahLst/>
            <a:cxnLst/>
            <a:rect l="l" t="t" r="r" b="b"/>
            <a:pathLst>
              <a:path w="3175" h="31114">
                <a:moveTo>
                  <a:pt x="1381" y="-3573"/>
                </a:moveTo>
                <a:lnTo>
                  <a:pt x="1381" y="34491"/>
                </a:lnTo>
              </a:path>
            </a:pathLst>
          </a:custGeom>
          <a:ln w="991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640528" y="164478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644623" y="16922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646159" y="170887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2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650254" y="175637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651687" y="177296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6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655885" y="1820464"/>
            <a:ext cx="3175" cy="33020"/>
          </a:xfrm>
          <a:custGeom>
            <a:avLst/>
            <a:gdLst/>
            <a:ahLst/>
            <a:cxnLst/>
            <a:rect l="l" t="t" r="r" b="b"/>
            <a:pathLst>
              <a:path w="3175" h="33019">
                <a:moveTo>
                  <a:pt x="1382" y="-3573"/>
                </a:moveTo>
                <a:lnTo>
                  <a:pt x="1382" y="36027"/>
                </a:lnTo>
              </a:path>
            </a:pathLst>
          </a:custGeom>
          <a:ln w="991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658649" y="18520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-3573" y="409"/>
                </a:moveTo>
                <a:lnTo>
                  <a:pt x="3676" y="409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660185" y="18355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662028" y="178821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666942" y="17716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668784" y="17242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39" y="-3573"/>
                </a:moveTo>
                <a:lnTo>
                  <a:pt x="1739" y="36743"/>
                </a:lnTo>
              </a:path>
            </a:pathLst>
          </a:custGeom>
          <a:ln w="1062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673697" y="16768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678612" y="166024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680352" y="1641511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606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680864" y="1641511"/>
            <a:ext cx="7620" cy="27940"/>
          </a:xfrm>
          <a:custGeom>
            <a:avLst/>
            <a:gdLst/>
            <a:ahLst/>
            <a:cxnLst/>
            <a:rect l="l" t="t" r="r" b="b"/>
            <a:pathLst>
              <a:path w="7619" h="27939">
                <a:moveTo>
                  <a:pt x="0" y="0"/>
                </a:moveTo>
                <a:lnTo>
                  <a:pt x="7064" y="278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691511" y="168317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695606" y="1699353"/>
            <a:ext cx="7620" cy="29845"/>
          </a:xfrm>
          <a:custGeom>
            <a:avLst/>
            <a:gdLst/>
            <a:ahLst/>
            <a:cxnLst/>
            <a:rect l="l" t="t" r="r" b="b"/>
            <a:pathLst>
              <a:path w="7619" h="29844">
                <a:moveTo>
                  <a:pt x="0" y="0"/>
                </a:moveTo>
                <a:lnTo>
                  <a:pt x="7370" y="292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02976" y="1728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354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15671" y="174061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418" y="890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25090" y="1749517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4" h="19685">
                <a:moveTo>
                  <a:pt x="0" y="0"/>
                </a:moveTo>
                <a:lnTo>
                  <a:pt x="5425" y="196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4304" y="178299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38705" y="1799067"/>
            <a:ext cx="8890" cy="31115"/>
          </a:xfrm>
          <a:custGeom>
            <a:avLst/>
            <a:gdLst/>
            <a:ahLst/>
            <a:cxnLst/>
            <a:rect l="l" t="t" r="r" b="b"/>
            <a:pathLst>
              <a:path w="8889" h="31114">
                <a:moveTo>
                  <a:pt x="0" y="0"/>
                </a:moveTo>
                <a:lnTo>
                  <a:pt x="8497" y="3061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7202" y="182814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535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50478" y="18118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53857" y="176518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8"/>
                </a:moveTo>
                <a:lnTo>
                  <a:pt x="685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63685" y="1723923"/>
            <a:ext cx="6350" cy="2794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0" y="27334"/>
                </a:moveTo>
                <a:lnTo>
                  <a:pt x="573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69417" y="172392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173" y="45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0781" y="174009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433" y="19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90404" y="17537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91530" y="1755353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686" y="563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813643" y="1748186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0" y="8292"/>
                </a:moveTo>
                <a:lnTo>
                  <a:pt x="39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823778" y="173313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830945" y="1710000"/>
            <a:ext cx="5080" cy="10795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0" y="10237"/>
                </a:moveTo>
                <a:lnTo>
                  <a:pt x="491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835858" y="1688399"/>
            <a:ext cx="4445" cy="22225"/>
          </a:xfrm>
          <a:custGeom>
            <a:avLst/>
            <a:gdLst/>
            <a:ahLst/>
            <a:cxnLst/>
            <a:rect l="l" t="t" r="r" b="b"/>
            <a:pathLst>
              <a:path w="4444" h="22225">
                <a:moveTo>
                  <a:pt x="0" y="21601"/>
                </a:moveTo>
                <a:lnTo>
                  <a:pt x="39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842512" y="164151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59"/>
                </a:moveTo>
                <a:lnTo>
                  <a:pt x="60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851112" y="16251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854183" y="1590425"/>
            <a:ext cx="3810" cy="20955"/>
          </a:xfrm>
          <a:custGeom>
            <a:avLst/>
            <a:gdLst/>
            <a:ahLst/>
            <a:cxnLst/>
            <a:rect l="l" t="t" r="r" b="b"/>
            <a:pathLst>
              <a:path w="3810" h="20955">
                <a:moveTo>
                  <a:pt x="0" y="2067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857971" y="1578344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12080"/>
                </a:moveTo>
                <a:lnTo>
                  <a:pt x="26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863602" y="156206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867184" y="151548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556"/>
                </a:moveTo>
                <a:lnTo>
                  <a:pt x="69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877217" y="1488151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4">
                <a:moveTo>
                  <a:pt x="0" y="13308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880084" y="1469007"/>
            <a:ext cx="5080" cy="19685"/>
          </a:xfrm>
          <a:custGeom>
            <a:avLst/>
            <a:gdLst/>
            <a:ahLst/>
            <a:cxnLst/>
            <a:rect l="l" t="t" r="r" b="b"/>
            <a:pathLst>
              <a:path w="5080" h="19684">
                <a:moveTo>
                  <a:pt x="0" y="19144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887967" y="14527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891857" y="1406455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67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902913" y="139028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907315" y="134431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146"/>
                </a:moveTo>
                <a:lnTo>
                  <a:pt x="88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919908" y="1313907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4">
                <a:moveTo>
                  <a:pt x="0" y="16584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924412" y="129793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09">
                <a:moveTo>
                  <a:pt x="0" y="15970"/>
                </a:moveTo>
                <a:lnTo>
                  <a:pt x="27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929633" y="128155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932499" y="123456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7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940791" y="12181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943658" y="1187370"/>
            <a:ext cx="3175" cy="17145"/>
          </a:xfrm>
          <a:custGeom>
            <a:avLst/>
            <a:gdLst/>
            <a:ahLst/>
            <a:cxnLst/>
            <a:rect l="l" t="t" r="r" b="b"/>
            <a:pathLst>
              <a:path w="3175" h="17144">
                <a:moveTo>
                  <a:pt x="0" y="16687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946524" y="1187370"/>
            <a:ext cx="1905" cy="16510"/>
          </a:xfrm>
          <a:custGeom>
            <a:avLst/>
            <a:gdLst/>
            <a:ahLst/>
            <a:cxnLst/>
            <a:rect l="l" t="t" r="r" b="b"/>
            <a:pathLst>
              <a:path w="1905" h="16509">
                <a:moveTo>
                  <a:pt x="665" y="-3573"/>
                </a:moveTo>
                <a:lnTo>
                  <a:pt x="665" y="19953"/>
                </a:lnTo>
              </a:path>
            </a:pathLst>
          </a:custGeom>
          <a:ln w="847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948982" y="121798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952667" y="126548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953998" y="128206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957786" y="132957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959014" y="134625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962803" y="139376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966589" y="144116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967818" y="1457848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409" y="-3573"/>
                </a:moveTo>
                <a:lnTo>
                  <a:pt x="409" y="12992"/>
                </a:lnTo>
              </a:path>
            </a:pathLst>
          </a:custGeom>
          <a:ln w="7966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968637" y="1467266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0" y="0"/>
                </a:moveTo>
                <a:lnTo>
                  <a:pt x="4606" y="234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976008" y="15047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979182" y="152111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449" y="327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988396" y="1567902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5">
                <a:moveTo>
                  <a:pt x="0" y="0"/>
                </a:moveTo>
                <a:lnTo>
                  <a:pt x="2354" y="1197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990750" y="1560224"/>
            <a:ext cx="7620" cy="19685"/>
          </a:xfrm>
          <a:custGeom>
            <a:avLst/>
            <a:gdLst/>
            <a:ahLst/>
            <a:cxnLst/>
            <a:rect l="l" t="t" r="r" b="b"/>
            <a:pathLst>
              <a:path w="7619" h="19684">
                <a:moveTo>
                  <a:pt x="0" y="19656"/>
                </a:moveTo>
                <a:lnTo>
                  <a:pt x="75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03444" y="154466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09382" y="1521833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520"/>
                </a:moveTo>
                <a:lnTo>
                  <a:pt x="358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12965" y="1498798"/>
            <a:ext cx="3175" cy="23495"/>
          </a:xfrm>
          <a:custGeom>
            <a:avLst/>
            <a:gdLst/>
            <a:ahLst/>
            <a:cxnLst/>
            <a:rect l="l" t="t" r="r" b="b"/>
            <a:pathLst>
              <a:path w="3175" h="23494">
                <a:moveTo>
                  <a:pt x="1433" y="-3573"/>
                </a:moveTo>
                <a:lnTo>
                  <a:pt x="1433" y="26608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17572" y="148221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19722" y="143491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09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25660" y="138761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1597" y="137103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3644" y="1345336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5" h="12065">
                <a:moveTo>
                  <a:pt x="716" y="-3573"/>
                </a:moveTo>
                <a:lnTo>
                  <a:pt x="716" y="15142"/>
                </a:lnTo>
              </a:path>
            </a:pathLst>
          </a:custGeom>
          <a:ln w="858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5078" y="1323735"/>
            <a:ext cx="3175" cy="22225"/>
          </a:xfrm>
          <a:custGeom>
            <a:avLst/>
            <a:gdLst/>
            <a:ahLst/>
            <a:cxnLst/>
            <a:rect l="l" t="t" r="r" b="b"/>
            <a:pathLst>
              <a:path w="3175" h="22225">
                <a:moveTo>
                  <a:pt x="1279" y="-3573"/>
                </a:moveTo>
                <a:lnTo>
                  <a:pt x="1279" y="25174"/>
                </a:lnTo>
              </a:path>
            </a:pathLst>
          </a:custGeom>
          <a:ln w="9706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9378" y="130715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41425" y="125995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641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47056" y="121255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743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52789" y="119597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54836" y="1161776"/>
            <a:ext cx="2540" cy="20320"/>
          </a:xfrm>
          <a:custGeom>
            <a:avLst/>
            <a:gdLst/>
            <a:ahLst/>
            <a:cxnLst/>
            <a:rect l="l" t="t" r="r" b="b"/>
            <a:pathLst>
              <a:path w="2539" h="20319">
                <a:moveTo>
                  <a:pt x="1177" y="-3573"/>
                </a:moveTo>
                <a:lnTo>
                  <a:pt x="1177" y="23639"/>
                </a:lnTo>
              </a:path>
            </a:pathLst>
          </a:custGeom>
          <a:ln w="9502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57191" y="1149593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12182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67735" y="113423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74082" y="1108336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12694"/>
                </a:moveTo>
                <a:lnTo>
                  <a:pt x="53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79406" y="1089499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18837"/>
                </a:moveTo>
                <a:lnTo>
                  <a:pt x="53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88518" y="104363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900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101416" y="10293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614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101519" y="102930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04" y="174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103259" y="104527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108275" y="10926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110016" y="11092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641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115135" y="115655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120151" y="120395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121892" y="1220540"/>
            <a:ext cx="1905" cy="17145"/>
          </a:xfrm>
          <a:custGeom>
            <a:avLst/>
            <a:gdLst/>
            <a:ahLst/>
            <a:cxnLst/>
            <a:rect l="l" t="t" r="r" b="b"/>
            <a:pathLst>
              <a:path w="1905" h="17144">
                <a:moveTo>
                  <a:pt x="870" y="-3573"/>
                </a:moveTo>
                <a:lnTo>
                  <a:pt x="870" y="20260"/>
                </a:lnTo>
              </a:path>
            </a:pathLst>
          </a:custGeom>
          <a:ln w="888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123632" y="1237227"/>
            <a:ext cx="1905" cy="16510"/>
          </a:xfrm>
          <a:custGeom>
            <a:avLst/>
            <a:gdLst/>
            <a:ahLst/>
            <a:cxnLst/>
            <a:rect l="l" t="t" r="r" b="b"/>
            <a:pathLst>
              <a:path w="1905" h="16509">
                <a:moveTo>
                  <a:pt x="767" y="-3573"/>
                </a:moveTo>
                <a:lnTo>
                  <a:pt x="767" y="20056"/>
                </a:lnTo>
              </a:path>
            </a:pathLst>
          </a:custGeom>
          <a:ln w="868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126601" y="12680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128137" y="128462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743"/>
                </a:lnTo>
              </a:path>
            </a:pathLst>
          </a:custGeom>
          <a:ln w="1032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132640" y="133213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743"/>
                </a:lnTo>
              </a:path>
            </a:pathLst>
          </a:custGeom>
          <a:ln w="1032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137247" y="13795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138783" y="139611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845"/>
                </a:lnTo>
              </a:path>
            </a:pathLst>
          </a:custGeom>
          <a:ln w="1032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143390" y="144361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144925" y="1460202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0" y="0"/>
                </a:moveTo>
                <a:lnTo>
                  <a:pt x="819" y="819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145745" y="1443617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151580" y="1396422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158644" y="137994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161100" y="133284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168983" y="13227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176968" y="1337351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5" h="24765">
                <a:moveTo>
                  <a:pt x="0" y="0"/>
                </a:moveTo>
                <a:lnTo>
                  <a:pt x="13104" y="241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190073" y="13556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5835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91711" y="130817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195498" y="129148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96931" y="124398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200719" y="122739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202050" y="117989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205940" y="113239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9728" y="11158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211059" y="1087451"/>
            <a:ext cx="1270" cy="14604"/>
          </a:xfrm>
          <a:custGeom>
            <a:avLst/>
            <a:gdLst/>
            <a:ahLst/>
            <a:cxnLst/>
            <a:rect l="l" t="t" r="r" b="b"/>
            <a:pathLst>
              <a:path w="1269" h="14605">
                <a:moveTo>
                  <a:pt x="563" y="-3573"/>
                </a:moveTo>
                <a:lnTo>
                  <a:pt x="563" y="17701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2185" y="1087451"/>
            <a:ext cx="1905" cy="19685"/>
          </a:xfrm>
          <a:custGeom>
            <a:avLst/>
            <a:gdLst/>
            <a:ahLst/>
            <a:cxnLst/>
            <a:rect l="l" t="t" r="r" b="b"/>
            <a:pathLst>
              <a:path w="1905" h="19684">
                <a:moveTo>
                  <a:pt x="819" y="-3573"/>
                </a:moveTo>
                <a:lnTo>
                  <a:pt x="819" y="22717"/>
                </a:lnTo>
              </a:path>
            </a:pathLst>
          </a:custGeom>
          <a:ln w="878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215154" y="112082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16587" y="113751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3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220683" y="118491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224880" y="123241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226313" y="124900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2" y="-3573"/>
                </a:moveTo>
                <a:lnTo>
                  <a:pt x="1432" y="36845"/>
                </a:lnTo>
              </a:path>
            </a:pathLst>
          </a:custGeom>
          <a:ln w="10012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230407" y="129650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231943" y="1313088"/>
            <a:ext cx="2540" cy="29209"/>
          </a:xfrm>
          <a:custGeom>
            <a:avLst/>
            <a:gdLst/>
            <a:ahLst/>
            <a:cxnLst/>
            <a:rect l="l" t="t" r="r" b="b"/>
            <a:pathLst>
              <a:path w="2539" h="29209">
                <a:moveTo>
                  <a:pt x="1228" y="-3573"/>
                </a:moveTo>
                <a:lnTo>
                  <a:pt x="1228" y="32341"/>
                </a:lnTo>
              </a:path>
            </a:pathLst>
          </a:custGeom>
          <a:ln w="960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234400" y="1337454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440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237676" y="129046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8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246071" y="127398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248938" y="122709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8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261119" y="12175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277807" y="12175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409" y="-3573"/>
                </a:moveTo>
                <a:lnTo>
                  <a:pt x="409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278626" y="1217571"/>
            <a:ext cx="10160" cy="31115"/>
          </a:xfrm>
          <a:custGeom>
            <a:avLst/>
            <a:gdLst/>
            <a:ahLst/>
            <a:cxnLst/>
            <a:rect l="l" t="t" r="r" b="b"/>
            <a:pathLst>
              <a:path w="10160" h="31115">
                <a:moveTo>
                  <a:pt x="0" y="0"/>
                </a:moveTo>
                <a:lnTo>
                  <a:pt x="9828" y="310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292753" y="1262207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4" h="25400">
                <a:moveTo>
                  <a:pt x="0" y="0"/>
                </a:moveTo>
                <a:lnTo>
                  <a:pt x="7985" y="249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300738" y="1280021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7166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303810" y="12635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306164" y="121644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79" h="33019">
                <a:moveTo>
                  <a:pt x="0" y="32965"/>
                </a:moveTo>
                <a:lnTo>
                  <a:pt x="47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312921" y="119986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315276" y="115276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79" h="33019">
                <a:moveTo>
                  <a:pt x="0" y="32965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322033" y="113270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37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322954" y="1132701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0"/>
                </a:moveTo>
                <a:lnTo>
                  <a:pt x="22112" y="116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345067" y="11443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348855" y="116065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352643" y="117692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19">
                <a:moveTo>
                  <a:pt x="0" y="0"/>
                </a:moveTo>
                <a:lnTo>
                  <a:pt x="7574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363391" y="122340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091133" y="20212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095055" y="2025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113245" y="20154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117169" y="20193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135460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39383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157574" y="2004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161496" y="2008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179687" y="2000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183608" y="2004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201901" y="1966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205824" y="19706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224015" y="1949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227937" y="1953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46127" y="19910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250049" y="1994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268240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72163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90456" y="2042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294377" y="20460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12568" y="2046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16491" y="2050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34680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38603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356896" y="20805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360818" y="20844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379009" y="20921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382932" y="20960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401121" y="20909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405044" y="2094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23234" y="20875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427157" y="2091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445450" y="2065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449372" y="2069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467562" y="2000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471485" y="2004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489676" y="2003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493597" y="20077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511890" y="1995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515812" y="1999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534003" y="19167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537926" y="1920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556116" y="1871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560038" y="1875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578229" y="18261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582151" y="18300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600443" y="17913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604367" y="17952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622557" y="1585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626479" y="15895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644669" y="18389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648592" y="18428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666884" y="16275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2670807" y="16314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688997" y="17146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692920" y="17185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711110" y="17355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715032" y="1739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733223" y="18156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737146" y="18196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755437" y="1709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759361" y="1713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777551" y="17413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781473" y="17452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799663" y="1742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803587" y="1746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821878" y="1696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825801" y="1699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843992" y="15764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847914" y="15803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866105" y="14741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870027" y="14780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888216" y="13812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892140" y="13851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910433" y="12999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914355" y="13038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932545" y="1173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936468" y="1177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954658" y="1453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958581" y="1457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976771" y="15658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980693" y="15698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998986" y="15078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002908" y="1511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021098" y="13313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025021" y="13352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43212" y="1147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47134" y="1151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65426" y="10943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69349" y="10982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87539" y="10153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091462" y="10192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109652" y="1223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113574" y="12271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131765" y="14544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35688" y="1458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153979" y="13068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157903" y="1310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176093" y="13475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180015" y="13514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198206" y="10734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202129" y="10773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220421" y="13278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224344" y="13317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242534" y="1203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246456" y="12075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264646" y="1203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268569" y="12075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286759" y="12732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290682" y="12771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308975" y="11187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312897" y="11226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331088" y="1130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335009" y="11343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353199" y="1225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357122" y="1229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32379" y="1159115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76810" y="1142120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2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821342" y="1125125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875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865773" y="110802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910203" y="1090932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954019" y="108724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968454" y="113259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982888" y="117805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997426" y="1223509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0"/>
                </a:moveTo>
                <a:lnTo>
                  <a:pt x="10135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011860" y="126886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026295" y="1314316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040832" y="1359669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055369" y="1405022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9111" y="285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064481" y="143020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0" y="3378"/>
                </a:moveTo>
                <a:lnTo>
                  <a:pt x="2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065811" y="138270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069497" y="1335304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743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073080" y="128780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076765" y="124029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080348" y="119279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084034" y="114539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743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094476" y="1155122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0" y="0"/>
                </a:moveTo>
                <a:lnTo>
                  <a:pt x="14229" y="194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108706" y="1174573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0" y="0"/>
                </a:moveTo>
                <a:lnTo>
                  <a:pt x="1126" y="92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11573" y="119791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117203" y="124521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122834" y="129251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128464" y="1339706"/>
            <a:ext cx="2540" cy="20955"/>
          </a:xfrm>
          <a:custGeom>
            <a:avLst/>
            <a:gdLst/>
            <a:ahLst/>
            <a:cxnLst/>
            <a:rect l="l" t="t" r="r" b="b"/>
            <a:pathLst>
              <a:path w="2540" h="20955">
                <a:moveTo>
                  <a:pt x="1228" y="-3573"/>
                </a:moveTo>
                <a:lnTo>
                  <a:pt x="1228" y="24253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130921" y="1360386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5" h="5080">
                <a:moveTo>
                  <a:pt x="0" y="0"/>
                </a:moveTo>
                <a:lnTo>
                  <a:pt x="11568" y="48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154570" y="1372057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7915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178116" y="141321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646" y="316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193267" y="1458360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0" y="0"/>
                </a:moveTo>
                <a:lnTo>
                  <a:pt x="4094" y="1238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197362" y="1450886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19861"/>
                </a:moveTo>
                <a:lnTo>
                  <a:pt x="460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205142" y="1404510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37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215687" y="1374309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16277"/>
                </a:moveTo>
                <a:lnTo>
                  <a:pt x="37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219475" y="135782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09">
                <a:moveTo>
                  <a:pt x="0" y="16482"/>
                </a:moveTo>
                <a:lnTo>
                  <a:pt x="25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224286" y="131083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231760" y="1263743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239233" y="123497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40">
                <a:moveTo>
                  <a:pt x="0" y="14741"/>
                </a:moveTo>
                <a:lnTo>
                  <a:pt x="235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241588" y="1234975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5">
                <a:moveTo>
                  <a:pt x="0" y="0"/>
                </a:moveTo>
                <a:lnTo>
                  <a:pt x="3173" y="182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247218" y="126722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255408" y="131411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263598" y="13611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102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263700" y="1361512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0"/>
                </a:moveTo>
                <a:lnTo>
                  <a:pt x="8906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276497" y="140696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8" y="321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296255" y="1448122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0" y="0"/>
                </a:moveTo>
                <a:lnTo>
                  <a:pt x="11773" y="87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308028" y="1438908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0" y="17915"/>
                </a:moveTo>
                <a:lnTo>
                  <a:pt x="54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317652" y="13934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334850" y="1374309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80" h="8255">
                <a:moveTo>
                  <a:pt x="0" y="8190"/>
                </a:moveTo>
                <a:lnTo>
                  <a:pt x="175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352356" y="137430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0"/>
                </a:moveTo>
                <a:lnTo>
                  <a:pt x="3480" y="136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359420" y="140164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292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371295" y="1447815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3173" y="124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374469" y="1460305"/>
            <a:ext cx="2540" cy="20955"/>
          </a:xfrm>
          <a:custGeom>
            <a:avLst/>
            <a:gdLst/>
            <a:ahLst/>
            <a:cxnLst/>
            <a:rect l="l" t="t" r="r" b="b"/>
            <a:pathLst>
              <a:path w="2540" h="20955">
                <a:moveTo>
                  <a:pt x="1074" y="-3573"/>
                </a:moveTo>
                <a:lnTo>
                  <a:pt x="1074" y="23946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378052" y="149480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382966" y="154210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2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387983" y="158950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39" y="-3573"/>
                </a:moveTo>
                <a:lnTo>
                  <a:pt x="1739" y="36742"/>
                </a:lnTo>
              </a:path>
            </a:pathLst>
          </a:custGeom>
          <a:ln w="1062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392896" y="163690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2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400984" y="1683485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671" y="313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417671" y="1728223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1023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418695" y="172740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480"/>
                </a:moveTo>
                <a:lnTo>
                  <a:pt x="222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440910" y="1720340"/>
            <a:ext cx="3810" cy="7620"/>
          </a:xfrm>
          <a:custGeom>
            <a:avLst/>
            <a:gdLst/>
            <a:ahLst/>
            <a:cxnLst/>
            <a:rect l="l" t="t" r="r" b="b"/>
            <a:pathLst>
              <a:path w="3809" h="7619">
                <a:moveTo>
                  <a:pt x="0" y="7064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450943" y="1683280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0" y="24263"/>
                </a:moveTo>
                <a:lnTo>
                  <a:pt x="1207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463022" y="16832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0" y="0"/>
                </a:moveTo>
                <a:lnTo>
                  <a:pt x="4504" y="42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477867" y="1697408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7268" y="68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485136" y="1683075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59" h="21589">
                <a:moveTo>
                  <a:pt x="0" y="21191"/>
                </a:moveTo>
                <a:lnTo>
                  <a:pt x="98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500901" y="1656560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13615"/>
                </a:moveTo>
                <a:lnTo>
                  <a:pt x="63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507248" y="1656560"/>
            <a:ext cx="7620" cy="17145"/>
          </a:xfrm>
          <a:custGeom>
            <a:avLst/>
            <a:gdLst/>
            <a:ahLst/>
            <a:cxnLst/>
            <a:rect l="l" t="t" r="r" b="b"/>
            <a:pathLst>
              <a:path w="7619" h="17144">
                <a:moveTo>
                  <a:pt x="0" y="0"/>
                </a:moveTo>
                <a:lnTo>
                  <a:pt x="7166" y="168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519943" y="1686556"/>
            <a:ext cx="9525" cy="22860"/>
          </a:xfrm>
          <a:custGeom>
            <a:avLst/>
            <a:gdLst/>
            <a:ahLst/>
            <a:cxnLst/>
            <a:rect l="l" t="t" r="r" b="b"/>
            <a:pathLst>
              <a:path w="9525" h="22860">
                <a:moveTo>
                  <a:pt x="0" y="0"/>
                </a:moveTo>
                <a:lnTo>
                  <a:pt x="9520" y="223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529463" y="1701093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0" y="7780"/>
                </a:moveTo>
                <a:lnTo>
                  <a:pt x="48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541748" y="1672837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0" y="16176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551576" y="1672837"/>
            <a:ext cx="3810" cy="14604"/>
          </a:xfrm>
          <a:custGeom>
            <a:avLst/>
            <a:gdLst/>
            <a:ahLst/>
            <a:cxnLst/>
            <a:rect l="l" t="t" r="r" b="b"/>
            <a:pathLst>
              <a:path w="3809" h="14605">
                <a:moveTo>
                  <a:pt x="0" y="0"/>
                </a:moveTo>
                <a:lnTo>
                  <a:pt x="3582" y="140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558640" y="170068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0"/>
                </a:moveTo>
                <a:lnTo>
                  <a:pt x="8190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570311" y="1746855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0"/>
                </a:moveTo>
                <a:lnTo>
                  <a:pt x="3378" y="131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573689" y="1741122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18838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584131" y="169587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736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603275" y="1672837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388"/>
                </a:moveTo>
                <a:lnTo>
                  <a:pt x="147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618017" y="1672837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0" y="0"/>
                </a:moveTo>
                <a:lnTo>
                  <a:pt x="4197" y="134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626411" y="16998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10032" y="318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640642" y="174532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521" y="320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654258" y="1790979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0" y="0"/>
                </a:moveTo>
                <a:lnTo>
                  <a:pt x="7984" y="270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662242" y="1818007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614" y="51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664392" y="183725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669818" y="188465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675039" y="193195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680363" y="197924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687733" y="202623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725" y="318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701656" y="2071797"/>
            <a:ext cx="5080" cy="15875"/>
          </a:xfrm>
          <a:custGeom>
            <a:avLst/>
            <a:gdLst/>
            <a:ahLst/>
            <a:cxnLst/>
            <a:rect l="l" t="t" r="r" b="b"/>
            <a:pathLst>
              <a:path w="5080" h="15875">
                <a:moveTo>
                  <a:pt x="0" y="0"/>
                </a:moveTo>
                <a:lnTo>
                  <a:pt x="4914" y="157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706571" y="20875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0" y="0"/>
                </a:moveTo>
                <a:lnTo>
                  <a:pt x="4914" y="160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715682" y="211725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827" y="319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729604" y="212411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044"/>
                </a:moveTo>
                <a:lnTo>
                  <a:pt x="93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742913" y="2082854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5" h="27939">
                <a:moveTo>
                  <a:pt x="0" y="27539"/>
                </a:moveTo>
                <a:lnTo>
                  <a:pt x="79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750899" y="208008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64"/>
                </a:moveTo>
                <a:lnTo>
                  <a:pt x="37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766152" y="206657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5016"/>
                </a:moveTo>
                <a:lnTo>
                  <a:pt x="68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773011" y="2066576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0"/>
                </a:moveTo>
                <a:lnTo>
                  <a:pt x="11875" y="219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791643" y="210097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480" y="63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795124" y="2089303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017"/>
                </a:moveTo>
                <a:lnTo>
                  <a:pt x="189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826860" y="208060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276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839452" y="2063402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30" h="17780">
                <a:moveTo>
                  <a:pt x="0" y="17198"/>
                </a:moveTo>
                <a:lnTo>
                  <a:pt x="109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857981" y="204569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629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861565" y="2034122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0" y="11568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883678" y="2034122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637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899136" y="203811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756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905893" y="2030641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316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928005" y="203002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4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944079" y="202480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37"/>
                </a:moveTo>
                <a:lnTo>
                  <a:pt x="60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950118" y="2024807"/>
            <a:ext cx="12065" cy="24765"/>
          </a:xfrm>
          <a:custGeom>
            <a:avLst/>
            <a:gdLst/>
            <a:ahLst/>
            <a:cxnLst/>
            <a:rect l="l" t="t" r="r" b="b"/>
            <a:pathLst>
              <a:path w="12064" h="24764">
                <a:moveTo>
                  <a:pt x="0" y="0"/>
                </a:moveTo>
                <a:lnTo>
                  <a:pt x="11671" y="244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967931" y="2062174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0" y="0"/>
                </a:moveTo>
                <a:lnTo>
                  <a:pt x="4299" y="91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972231" y="2051321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19">
                <a:moveTo>
                  <a:pt x="0" y="19964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991477" y="20341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5016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994446" y="2034122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5" h="27305">
                <a:moveTo>
                  <a:pt x="0" y="0"/>
                </a:moveTo>
                <a:lnTo>
                  <a:pt x="6859" y="2672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004786" y="2074663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0"/>
                </a:moveTo>
                <a:lnTo>
                  <a:pt x="8190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016456" y="21208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2" y="4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016559" y="2089611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633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029458" y="204374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5"/>
                </a:moveTo>
                <a:lnTo>
                  <a:pt x="91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052390" y="2039958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330"/>
                </a:moveTo>
                <a:lnTo>
                  <a:pt x="84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060887" y="2039958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0"/>
                </a:moveTo>
                <a:lnTo>
                  <a:pt x="22112" y="46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082999" y="204456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19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091394" y="2058693"/>
            <a:ext cx="13970" cy="23495"/>
          </a:xfrm>
          <a:custGeom>
            <a:avLst/>
            <a:gdLst/>
            <a:ahLst/>
            <a:cxnLst/>
            <a:rect l="l" t="t" r="r" b="b"/>
            <a:pathLst>
              <a:path w="13969" h="23494">
                <a:moveTo>
                  <a:pt x="0" y="0"/>
                </a:moveTo>
                <a:lnTo>
                  <a:pt x="13718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105113" y="208172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276" y="57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115554" y="2099745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19">
                <a:moveTo>
                  <a:pt x="0" y="0"/>
                </a:moveTo>
                <a:lnTo>
                  <a:pt x="11671" y="202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127225" y="2120017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0"/>
                </a:moveTo>
                <a:lnTo>
                  <a:pt x="9623" y="255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150669" y="2115410"/>
            <a:ext cx="20955" cy="10160"/>
          </a:xfrm>
          <a:custGeom>
            <a:avLst/>
            <a:gdLst/>
            <a:ahLst/>
            <a:cxnLst/>
            <a:rect l="l" t="t" r="r" b="b"/>
            <a:pathLst>
              <a:path w="20955" h="10160">
                <a:moveTo>
                  <a:pt x="0" y="9827"/>
                </a:moveTo>
                <a:lnTo>
                  <a:pt x="2088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171554" y="211428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-3573" y="563"/>
                </a:moveTo>
                <a:lnTo>
                  <a:pt x="13708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195918" y="2113464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19" h="4444">
                <a:moveTo>
                  <a:pt x="0" y="0"/>
                </a:moveTo>
                <a:lnTo>
                  <a:pt x="19962" y="42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215881" y="2112747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5016"/>
                </a:moveTo>
                <a:lnTo>
                  <a:pt x="118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240861" y="2098005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5" h="9525">
                <a:moveTo>
                  <a:pt x="0" y="9111"/>
                </a:moveTo>
                <a:lnTo>
                  <a:pt x="192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260107" y="2098005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0"/>
                </a:moveTo>
                <a:lnTo>
                  <a:pt x="6245" y="104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273621" y="2120732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0" y="0"/>
                </a:moveTo>
                <a:lnTo>
                  <a:pt x="8598" y="144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282219" y="2135168"/>
            <a:ext cx="16510" cy="1905"/>
          </a:xfrm>
          <a:custGeom>
            <a:avLst/>
            <a:gdLst/>
            <a:ahLst/>
            <a:cxnLst/>
            <a:rect l="l" t="t" r="r" b="b"/>
            <a:pathLst>
              <a:path w="16510" h="1905">
                <a:moveTo>
                  <a:pt x="-3573" y="870"/>
                </a:moveTo>
                <a:lnTo>
                  <a:pt x="20056" y="870"/>
                </a:lnTo>
              </a:path>
            </a:pathLst>
          </a:custGeom>
          <a:ln w="888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310474" y="21154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75"/>
                </a:moveTo>
                <a:lnTo>
                  <a:pt x="160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326547" y="2109471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5938"/>
                </a:moveTo>
                <a:lnTo>
                  <a:pt x="88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347124" y="21003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023"/>
                </a:moveTo>
                <a:lnTo>
                  <a:pt x="15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48660" y="2100359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4" h="29210">
                <a:moveTo>
                  <a:pt x="0" y="0"/>
                </a:moveTo>
                <a:lnTo>
                  <a:pt x="11671" y="291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365655" y="2142846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221" y="1320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370876" y="2147862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80" h="8255">
                <a:moveTo>
                  <a:pt x="0" y="8190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400974" y="213404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5" h="7619">
                <a:moveTo>
                  <a:pt x="0" y="7371"/>
                </a:moveTo>
                <a:lnTo>
                  <a:pt x="141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415101" y="2134042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8497" y="152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430560" y="2161683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0" y="0"/>
                </a:moveTo>
                <a:lnTo>
                  <a:pt x="6654" y="117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437214" y="2155233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4">
                <a:moveTo>
                  <a:pt x="0" y="18222"/>
                </a:moveTo>
                <a:lnTo>
                  <a:pt x="80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451034" y="2123496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0" y="18735"/>
                </a:moveTo>
                <a:lnTo>
                  <a:pt x="83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459429" y="2121551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-3573" y="972"/>
                </a:moveTo>
                <a:lnTo>
                  <a:pt x="16268" y="972"/>
                </a:lnTo>
              </a:path>
            </a:pathLst>
          </a:custGeom>
          <a:ln w="909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484203" y="212380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39">
                <a:moveTo>
                  <a:pt x="0" y="0"/>
                </a:moveTo>
                <a:lnTo>
                  <a:pt x="19144" y="273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512254" y="2162195"/>
            <a:ext cx="13970" cy="17145"/>
          </a:xfrm>
          <a:custGeom>
            <a:avLst/>
            <a:gdLst/>
            <a:ahLst/>
            <a:cxnLst/>
            <a:rect l="l" t="t" r="r" b="b"/>
            <a:pathLst>
              <a:path w="13969" h="17144">
                <a:moveTo>
                  <a:pt x="0" y="0"/>
                </a:moveTo>
                <a:lnTo>
                  <a:pt x="13616" y="170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525870" y="2179292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0"/>
                </a:moveTo>
                <a:lnTo>
                  <a:pt x="10647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549108" y="2161888"/>
            <a:ext cx="21590" cy="25400"/>
          </a:xfrm>
          <a:custGeom>
            <a:avLst/>
            <a:gdLst/>
            <a:ahLst/>
            <a:cxnLst/>
            <a:rect l="l" t="t" r="r" b="b"/>
            <a:pathLst>
              <a:path w="21589" h="25400">
                <a:moveTo>
                  <a:pt x="0" y="25286"/>
                </a:moveTo>
                <a:lnTo>
                  <a:pt x="209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570096" y="21617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5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584837" y="2159533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819"/>
                </a:moveTo>
                <a:lnTo>
                  <a:pt x="73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592208" y="215369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5835"/>
                </a:moveTo>
                <a:lnTo>
                  <a:pt x="222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614423" y="215226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33"/>
                </a:moveTo>
                <a:lnTo>
                  <a:pt x="25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629370" y="2141004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4">
                <a:moveTo>
                  <a:pt x="0" y="409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2636536" y="2131687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316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658649" y="21307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21"/>
                </a:moveTo>
                <a:lnTo>
                  <a:pt x="5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665099" y="2087563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1"/>
                </a:moveTo>
                <a:lnTo>
                  <a:pt x="141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687006" y="2092477"/>
            <a:ext cx="16510" cy="22225"/>
          </a:xfrm>
          <a:custGeom>
            <a:avLst/>
            <a:gdLst/>
            <a:ahLst/>
            <a:cxnLst/>
            <a:rect l="l" t="t" r="r" b="b"/>
            <a:pathLst>
              <a:path w="16510" h="22225">
                <a:moveTo>
                  <a:pt x="0" y="0"/>
                </a:moveTo>
                <a:lnTo>
                  <a:pt x="15969" y="2180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702976" y="211264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38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722837" y="210844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4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725090" y="2108448"/>
            <a:ext cx="20955" cy="23495"/>
          </a:xfrm>
          <a:custGeom>
            <a:avLst/>
            <a:gdLst/>
            <a:ahLst/>
            <a:cxnLst/>
            <a:rect l="l" t="t" r="r" b="b"/>
            <a:pathLst>
              <a:path w="20955" h="23494">
                <a:moveTo>
                  <a:pt x="0" y="0"/>
                </a:moveTo>
                <a:lnTo>
                  <a:pt x="20883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757440" y="2139775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0" y="0"/>
                </a:moveTo>
                <a:lnTo>
                  <a:pt x="11977" y="81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769417" y="2146941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511"/>
                </a:moveTo>
                <a:lnTo>
                  <a:pt x="22411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802484" y="2147350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-3573" y="307"/>
                </a:moveTo>
                <a:lnTo>
                  <a:pt x="14732" y="307"/>
                </a:lnTo>
              </a:path>
            </a:pathLst>
          </a:custGeom>
          <a:ln w="776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813643" y="2147964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0"/>
                </a:moveTo>
                <a:lnTo>
                  <a:pt x="21805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849372" y="2155336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0"/>
                </a:moveTo>
                <a:lnTo>
                  <a:pt x="8599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857971" y="2140287"/>
            <a:ext cx="18415" cy="17145"/>
          </a:xfrm>
          <a:custGeom>
            <a:avLst/>
            <a:gdLst/>
            <a:ahLst/>
            <a:cxnLst/>
            <a:rect l="l" t="t" r="r" b="b"/>
            <a:pathLst>
              <a:path w="18414" h="17144">
                <a:moveTo>
                  <a:pt x="0" y="16891"/>
                </a:moveTo>
                <a:lnTo>
                  <a:pt x="17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888376" y="2137625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0"/>
                </a:moveTo>
                <a:lnTo>
                  <a:pt x="13819" y="21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902196" y="2123906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0" y="15868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921750" y="210844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890"/>
                </a:moveTo>
                <a:lnTo>
                  <a:pt x="26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924412" y="2101486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6961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946524" y="210148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0"/>
                </a:moveTo>
                <a:lnTo>
                  <a:pt x="5221" y="14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965566" y="21065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071" y="8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968637" y="2107321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0"/>
                </a:moveTo>
                <a:lnTo>
                  <a:pt x="22113" y="348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990750" y="210332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7473"/>
                </a:moveTo>
                <a:lnTo>
                  <a:pt x="235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997404" y="20578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839"/>
                </a:moveTo>
                <a:lnTo>
                  <a:pt x="99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011634" y="203995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4299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012965" y="2015388"/>
            <a:ext cx="15240" cy="24765"/>
          </a:xfrm>
          <a:custGeom>
            <a:avLst/>
            <a:gdLst/>
            <a:ahLst/>
            <a:cxnLst/>
            <a:rect l="l" t="t" r="r" b="b"/>
            <a:pathLst>
              <a:path w="15239" h="24764">
                <a:moveTo>
                  <a:pt x="0" y="24570"/>
                </a:moveTo>
                <a:lnTo>
                  <a:pt x="1515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035794" y="2004433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5">
                <a:moveTo>
                  <a:pt x="0" y="0"/>
                </a:moveTo>
                <a:lnTo>
                  <a:pt x="21396" y="145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057191" y="2013238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5733"/>
                </a:moveTo>
                <a:lnTo>
                  <a:pt x="48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071113" y="199225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9930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079406" y="197781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0" y="14435"/>
                </a:moveTo>
                <a:lnTo>
                  <a:pt x="144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102849" y="1973516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0"/>
                </a:moveTo>
                <a:lnTo>
                  <a:pt x="12797" y="308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121073" y="2017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559" y="62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123632" y="2023681"/>
            <a:ext cx="8255" cy="26034"/>
          </a:xfrm>
          <a:custGeom>
            <a:avLst/>
            <a:gdLst/>
            <a:ahLst/>
            <a:cxnLst/>
            <a:rect l="l" t="t" r="r" b="b"/>
            <a:pathLst>
              <a:path w="8255" h="26035">
                <a:moveTo>
                  <a:pt x="0" y="0"/>
                </a:moveTo>
                <a:lnTo>
                  <a:pt x="7779" y="254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135507" y="206289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623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152604" y="2064324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60">
                <a:moveTo>
                  <a:pt x="0" y="22317"/>
                </a:moveTo>
                <a:lnTo>
                  <a:pt x="1535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167959" y="2058488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5835"/>
                </a:moveTo>
                <a:lnTo>
                  <a:pt x="235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175638" y="2014364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0917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194474" y="201794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4">
                <a:moveTo>
                  <a:pt x="0" y="0"/>
                </a:moveTo>
                <a:lnTo>
                  <a:pt x="15970" y="292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215973" y="2060331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669" y="313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232660" y="210496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740" y="46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234400" y="2096776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5">
                <a:moveTo>
                  <a:pt x="0" y="12797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18400" y="11571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2322" y="11610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939732" y="10722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943655" y="1076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050501" y="14196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054424" y="14235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072614" y="1130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076536" y="11343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094727" y="1160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098649" y="1164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116942" y="1346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120864" y="13503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139054" y="1355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142977" y="1359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161167" y="13905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165090" y="1394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183383" y="14567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187305" y="14606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205496" y="13603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209418" y="1364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227608" y="12209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231531" y="12249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249721" y="13475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253643" y="13514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271936" y="14265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275858" y="14304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294049" y="14428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297971" y="14467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316161" y="1370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320084" y="1374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338377" y="13603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342299" y="1364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360489" y="1446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364412" y="1450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382602" y="16577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386525" y="16616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404715" y="17169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408637" y="17208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426930" y="17134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430852" y="17173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449042" y="1669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452966" y="16732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471156" y="1690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475078" y="1694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493269" y="16425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497192" y="1646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515484" y="16948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519407" y="16988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537597" y="16588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541519" y="16627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559709" y="17459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563631" y="17499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581924" y="16774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585847" y="16814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604038" y="16588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607960" y="16627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626151" y="17297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630072" y="17336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648262" y="18040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652186" y="18079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670478" y="20015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674401" y="2005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692591" y="20735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696513" y="20775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714704" y="21455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718626" y="2149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736919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1740841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759032" y="2052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762954" y="20565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781144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785067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803257" y="2072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807180" y="20762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825472" y="20666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829394" y="20705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847585" y="2031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851508" y="2035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869698" y="20201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873620" y="202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891913" y="2025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895835" y="202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914025" y="20166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917949" y="2020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936138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940061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958251" y="20573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962174" y="20612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980467" y="20201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984390" y="202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002579" y="210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006502" y="2111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024692" y="2029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028614" y="20333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046907" y="2025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050830" y="202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069020" y="20305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072943" y="20345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091133" y="2067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095055" y="20716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113245" y="2106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117169" y="2109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135460" y="21118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139383" y="2115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157574" y="2101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161496" y="21053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179687" y="20990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183608" y="2102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201901" y="21037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205824" y="21077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224015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227937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246127" y="20840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250049" y="2087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268240" y="2121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272163" y="2125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290456" y="2123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294377" y="2127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312568" y="2101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316491" y="21053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334680" y="2086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338603" y="2090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356896" y="21420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360818" y="2145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379009" y="2131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382932" y="2135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401121" y="21200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405044" y="21239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423234" y="2159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427157" y="2163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445450" y="2109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449372" y="2113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467562" y="2106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471485" y="2109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489676" y="21374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493597" y="21413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511890" y="21653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515812" y="21692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534003" y="21746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537926" y="21785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556116" y="21479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560038" y="21518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578229" y="21455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582151" y="2149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00443" y="21397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04367" y="21436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622557" y="2127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26479" y="21309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644669" y="21177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48592" y="21216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66884" y="20701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70807" y="20740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88997" y="21003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92920" y="2104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711110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715032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733223" y="21188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737146" y="2122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755437" y="2133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759361" y="21379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777551" y="21327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781473" y="21366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799663" y="2133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803587" y="21379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821878" y="2138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825801" y="21425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843992" y="2143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847914" y="21471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866105" y="21223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870027" y="21262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888216" y="21257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892140" y="21297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910433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914355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932545" y="20875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936468" y="2091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954658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958581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976771" y="2096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980693" y="2100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98986" y="2025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3002908" y="202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3021098" y="1989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3025021" y="19938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3043212" y="2004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3047134" y="2008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3065426" y="19782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3069349" y="19821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3087539" y="1956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3091462" y="19601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3109652" y="2009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113574" y="20136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3131765" y="2082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3135688" y="2086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3153979" y="20503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3157903" y="20542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3176093" y="1995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3180015" y="1999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198206" y="20364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3202129" y="20403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3220421" y="2095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3224344" y="2099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3242534" y="2082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3246456" y="2086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32379" y="115942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76400" y="1141199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820318" y="1122976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9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864339" y="1104753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908360" y="1086530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952381" y="108049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511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953712" y="1080490"/>
            <a:ext cx="10160" cy="30480"/>
          </a:xfrm>
          <a:custGeom>
            <a:avLst/>
            <a:gdLst/>
            <a:ahLst/>
            <a:cxnLst/>
            <a:rect l="l" t="t" r="r" b="b"/>
            <a:pathLst>
              <a:path w="10159" h="30480">
                <a:moveTo>
                  <a:pt x="0" y="0"/>
                </a:moveTo>
                <a:lnTo>
                  <a:pt x="9725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967839" y="1124409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982479" y="116976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997118" y="1215012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4">
                <a:moveTo>
                  <a:pt x="0" y="0"/>
                </a:moveTo>
                <a:lnTo>
                  <a:pt x="10237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011758" y="126036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0"/>
                </a:moveTo>
                <a:lnTo>
                  <a:pt x="10135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026295" y="1305717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040935" y="1350967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055472" y="1396320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9008" y="279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064481" y="1420276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3992"/>
                </a:moveTo>
                <a:lnTo>
                  <a:pt x="30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065811" y="137277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069394" y="132537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743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072875" y="127787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076356" y="123036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079837" y="1182866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083317" y="113536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088027" y="1125331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19" h="26669">
                <a:moveTo>
                  <a:pt x="0" y="0"/>
                </a:moveTo>
                <a:lnTo>
                  <a:pt x="20269" y="265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110242" y="116587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115872" y="121316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121298" y="1260467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126826" y="130786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640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143001" y="13443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-3573" y="511"/>
                </a:moveTo>
                <a:lnTo>
                  <a:pt x="1360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153034" y="1345336"/>
            <a:ext cx="9525" cy="22225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0" y="0"/>
                </a:moveTo>
                <a:lnTo>
                  <a:pt x="8906" y="2160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167366" y="1380042"/>
            <a:ext cx="8255" cy="19050"/>
          </a:xfrm>
          <a:custGeom>
            <a:avLst/>
            <a:gdLst/>
            <a:ahLst/>
            <a:cxnLst/>
            <a:rect l="l" t="t" r="r" b="b"/>
            <a:pathLst>
              <a:path w="8255" h="19050">
                <a:moveTo>
                  <a:pt x="0" y="0"/>
                </a:moveTo>
                <a:lnTo>
                  <a:pt x="7780" y="187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175147" y="139877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4504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184668" y="142447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465" y="313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199717" y="141628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210364" y="136980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220499" y="1322916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227767" y="1275823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234933" y="122873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11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242304" y="122269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528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250289" y="126968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528" y="328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258172" y="1316569"/>
            <a:ext cx="5715" cy="32384"/>
          </a:xfrm>
          <a:custGeom>
            <a:avLst/>
            <a:gdLst/>
            <a:ahLst/>
            <a:cxnLst/>
            <a:rect l="l" t="t" r="r" b="b"/>
            <a:pathLst>
              <a:path w="5715" h="32384">
                <a:moveTo>
                  <a:pt x="0" y="0"/>
                </a:moveTo>
                <a:lnTo>
                  <a:pt x="5528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263700" y="13488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204" y="6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267795" y="136315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8" y="321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280694" y="1409014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5" h="19050">
                <a:moveTo>
                  <a:pt x="0" y="0"/>
                </a:moveTo>
                <a:lnTo>
                  <a:pt x="5221" y="187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285915" y="1427749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0" y="0"/>
                </a:moveTo>
                <a:lnTo>
                  <a:pt x="11465" y="788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308438" y="140962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94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322361" y="1370828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5" h="25400">
                <a:moveTo>
                  <a:pt x="0" y="25184"/>
                </a:moveTo>
                <a:lnTo>
                  <a:pt x="77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330141" y="136785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968"/>
                </a:moveTo>
                <a:lnTo>
                  <a:pt x="63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349387" y="136038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33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352356" y="1360386"/>
            <a:ext cx="7620" cy="29209"/>
          </a:xfrm>
          <a:custGeom>
            <a:avLst/>
            <a:gdLst/>
            <a:ahLst/>
            <a:cxnLst/>
            <a:rect l="l" t="t" r="r" b="b"/>
            <a:pathLst>
              <a:path w="7619" h="29209">
                <a:moveTo>
                  <a:pt x="0" y="0"/>
                </a:moveTo>
                <a:lnTo>
                  <a:pt x="7370" y="291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363310" y="140338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0"/>
                </a:moveTo>
                <a:lnTo>
                  <a:pt x="8189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374674" y="144965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379588" y="149695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384604" y="154425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845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389518" y="159165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39" y="-3573"/>
                </a:moveTo>
                <a:lnTo>
                  <a:pt x="1739" y="36742"/>
                </a:lnTo>
              </a:path>
            </a:pathLst>
          </a:custGeom>
          <a:ln w="1062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394534" y="1639054"/>
            <a:ext cx="2540" cy="20320"/>
          </a:xfrm>
          <a:custGeom>
            <a:avLst/>
            <a:gdLst/>
            <a:ahLst/>
            <a:cxnLst/>
            <a:rect l="l" t="t" r="r" b="b"/>
            <a:pathLst>
              <a:path w="2540" h="20319">
                <a:moveTo>
                  <a:pt x="1023" y="-3573"/>
                </a:moveTo>
                <a:lnTo>
                  <a:pt x="1023" y="23434"/>
                </a:lnTo>
              </a:path>
            </a:pathLst>
          </a:custGeom>
          <a:ln w="919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396582" y="1658915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0" y="0"/>
                </a:moveTo>
                <a:lnTo>
                  <a:pt x="4402" y="125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405693" y="1685020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159" y="3142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427294" y="1718190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149"/>
                </a:moveTo>
                <a:lnTo>
                  <a:pt x="136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440910" y="1700684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17506"/>
                </a:moveTo>
                <a:lnTo>
                  <a:pt x="88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456062" y="1674066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4" h="13969">
                <a:moveTo>
                  <a:pt x="0" y="13821"/>
                </a:moveTo>
                <a:lnTo>
                  <a:pt x="69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463022" y="1674066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0"/>
                </a:moveTo>
                <a:lnTo>
                  <a:pt x="13001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485852" y="1663214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0"/>
                </a:moveTo>
                <a:lnTo>
                  <a:pt x="140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505917" y="164734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2866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507248" y="1647345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39">
                <a:moveTo>
                  <a:pt x="0" y="0"/>
                </a:moveTo>
                <a:lnTo>
                  <a:pt x="12285" y="275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525368" y="1687887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0" y="0"/>
                </a:moveTo>
                <a:lnTo>
                  <a:pt x="4095" y="93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529463" y="1677035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5" h="20319">
                <a:moveTo>
                  <a:pt x="0" y="20167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548300" y="1658915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835"/>
                </a:moveTo>
                <a:lnTo>
                  <a:pt x="327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551576" y="1658915"/>
            <a:ext cx="6985" cy="26034"/>
          </a:xfrm>
          <a:custGeom>
            <a:avLst/>
            <a:gdLst/>
            <a:ahLst/>
            <a:cxnLst/>
            <a:rect l="l" t="t" r="r" b="b"/>
            <a:pathLst>
              <a:path w="6984" h="26035">
                <a:moveTo>
                  <a:pt x="0" y="0"/>
                </a:moveTo>
                <a:lnTo>
                  <a:pt x="6755" y="257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561916" y="169853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394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573996" y="171102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31735"/>
                </a:moveTo>
                <a:lnTo>
                  <a:pt x="101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588430" y="1674066"/>
            <a:ext cx="7620" cy="23495"/>
          </a:xfrm>
          <a:custGeom>
            <a:avLst/>
            <a:gdLst/>
            <a:ahLst/>
            <a:cxnLst/>
            <a:rect l="l" t="t" r="r" b="b"/>
            <a:pathLst>
              <a:path w="7619" h="23494">
                <a:moveTo>
                  <a:pt x="0" y="23341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595904" y="166792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6142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612694" y="165307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5016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618017" y="1653079"/>
            <a:ext cx="8255" cy="24765"/>
          </a:xfrm>
          <a:custGeom>
            <a:avLst/>
            <a:gdLst/>
            <a:ahLst/>
            <a:cxnLst/>
            <a:rect l="l" t="t" r="r" b="b"/>
            <a:pathLst>
              <a:path w="8255" h="24764">
                <a:moveTo>
                  <a:pt x="0" y="0"/>
                </a:moveTo>
                <a:lnTo>
                  <a:pt x="8086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630609" y="1691367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0" y="0"/>
                </a:moveTo>
                <a:lnTo>
                  <a:pt x="9521" y="290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640130" y="1720442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716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644532" y="173682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657123" y="1782790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0"/>
                </a:moveTo>
                <a:lnTo>
                  <a:pt x="5118" y="190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662242" y="1801831"/>
            <a:ext cx="1905" cy="13970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767" y="-3573"/>
                </a:moveTo>
                <a:lnTo>
                  <a:pt x="767" y="17086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665211" y="182957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670330" y="187687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675449" y="192417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680568" y="197146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687631" y="201845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701145" y="2064221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0"/>
                </a:moveTo>
                <a:lnTo>
                  <a:pt x="5425" y="186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706571" y="2082854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4" h="13335">
                <a:moveTo>
                  <a:pt x="0" y="0"/>
                </a:moveTo>
                <a:lnTo>
                  <a:pt x="4095" y="133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714863" y="21097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724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728785" y="21223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741685" y="207650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761545" y="2058488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009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773011" y="2058488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0" y="0"/>
                </a:moveTo>
                <a:lnTo>
                  <a:pt x="8804" y="166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788469" y="2087768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654" y="125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795124" y="2087153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0" y="13206"/>
                </a:moveTo>
                <a:lnTo>
                  <a:pt x="1382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820000" y="2073639"/>
            <a:ext cx="19685" cy="5080"/>
          </a:xfrm>
          <a:custGeom>
            <a:avLst/>
            <a:gdLst/>
            <a:ahLst/>
            <a:cxnLst/>
            <a:rect l="l" t="t" r="r" b="b"/>
            <a:pathLst>
              <a:path w="19685" h="5080">
                <a:moveTo>
                  <a:pt x="0" y="5016"/>
                </a:moveTo>
                <a:lnTo>
                  <a:pt x="1945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839452" y="206248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0" y="11158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854193" y="2038730"/>
            <a:ext cx="7620" cy="12065"/>
          </a:xfrm>
          <a:custGeom>
            <a:avLst/>
            <a:gdLst/>
            <a:ahLst/>
            <a:cxnLst/>
            <a:rect l="l" t="t" r="r" b="b"/>
            <a:pathLst>
              <a:path w="7619" h="12064">
                <a:moveTo>
                  <a:pt x="0" y="11670"/>
                </a:moveTo>
                <a:lnTo>
                  <a:pt x="73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861565" y="2028287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4" h="10794">
                <a:moveTo>
                  <a:pt x="0" y="10442"/>
                </a:moveTo>
                <a:lnTo>
                  <a:pt x="165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891048" y="2027058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0" y="0"/>
                </a:moveTo>
                <a:lnTo>
                  <a:pt x="14844" y="47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905893" y="2024090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10" h="8255">
                <a:moveTo>
                  <a:pt x="0" y="7677"/>
                </a:moveTo>
                <a:lnTo>
                  <a:pt x="161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935377" y="2015490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3890"/>
                </a:moveTo>
                <a:lnTo>
                  <a:pt x="1474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950118" y="2015490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10">
                <a:moveTo>
                  <a:pt x="0" y="0"/>
                </a:moveTo>
                <a:lnTo>
                  <a:pt x="7780" y="163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964041" y="2044770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0" y="0"/>
                </a:moveTo>
                <a:lnTo>
                  <a:pt x="8190" y="171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972231" y="2049581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12388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986563" y="2023681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5" h="13969">
                <a:moveTo>
                  <a:pt x="0" y="13615"/>
                </a:moveTo>
                <a:lnTo>
                  <a:pt x="78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994446" y="2023681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4">
                <a:moveTo>
                  <a:pt x="0" y="0"/>
                </a:moveTo>
                <a:lnTo>
                  <a:pt x="4299" y="170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002227" y="2054598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0"/>
                </a:moveTo>
                <a:lnTo>
                  <a:pt x="8087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013795" y="2100871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2763" y="110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016559" y="2090737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91"/>
                </a:moveTo>
                <a:lnTo>
                  <a:pt x="573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026080" y="204477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247"/>
                </a:moveTo>
                <a:lnTo>
                  <a:pt x="8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038570" y="20306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09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038672" y="2027161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480"/>
                </a:moveTo>
                <a:lnTo>
                  <a:pt x="222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060887" y="2027161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4" h="1269">
                <a:moveTo>
                  <a:pt x="-3573" y="511"/>
                </a:moveTo>
                <a:lnTo>
                  <a:pt x="1401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084330" y="2031563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0"/>
                </a:moveTo>
                <a:lnTo>
                  <a:pt x="16994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108594" y="2072616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0"/>
                </a:moveTo>
                <a:lnTo>
                  <a:pt x="16584" y="288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137361" y="2106502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12079" y="19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149440" y="209861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9828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181893" y="2095651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-3573" y="307"/>
                </a:moveTo>
                <a:lnTo>
                  <a:pt x="15347" y="307"/>
                </a:lnTo>
              </a:path>
            </a:pathLst>
          </a:custGeom>
          <a:ln w="776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193666" y="2095651"/>
            <a:ext cx="20955" cy="5715"/>
          </a:xfrm>
          <a:custGeom>
            <a:avLst/>
            <a:gdLst/>
            <a:ahLst/>
            <a:cxnLst/>
            <a:rect l="l" t="t" r="r" b="b"/>
            <a:pathLst>
              <a:path w="20955" h="5714">
                <a:moveTo>
                  <a:pt x="0" y="0"/>
                </a:moveTo>
                <a:lnTo>
                  <a:pt x="20883" y="55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227961" y="209329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84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237994" y="208275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19" h="10794">
                <a:moveTo>
                  <a:pt x="0" y="10545"/>
                </a:moveTo>
                <a:lnTo>
                  <a:pt x="20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266147" y="2092170"/>
            <a:ext cx="16510" cy="27940"/>
          </a:xfrm>
          <a:custGeom>
            <a:avLst/>
            <a:gdLst/>
            <a:ahLst/>
            <a:cxnLst/>
            <a:rect l="l" t="t" r="r" b="b"/>
            <a:pathLst>
              <a:path w="16510" h="27939">
                <a:moveTo>
                  <a:pt x="0" y="0"/>
                </a:moveTo>
                <a:lnTo>
                  <a:pt x="16072" y="278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282219" y="212001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126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297473" y="212237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961" y="11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304435" y="2103533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80" h="20319">
                <a:moveTo>
                  <a:pt x="0" y="19963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332383" y="2084082"/>
            <a:ext cx="16510" cy="10795"/>
          </a:xfrm>
          <a:custGeom>
            <a:avLst/>
            <a:gdLst/>
            <a:ahLst/>
            <a:cxnLst/>
            <a:rect l="l" t="t" r="r" b="b"/>
            <a:pathLst>
              <a:path w="16510" h="10794">
                <a:moveTo>
                  <a:pt x="0" y="10238"/>
                </a:moveTo>
                <a:lnTo>
                  <a:pt x="1627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348660" y="2084082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118" y="131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359000" y="2110495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4" h="31114">
                <a:moveTo>
                  <a:pt x="0" y="0"/>
                </a:moveTo>
                <a:lnTo>
                  <a:pt x="11875" y="305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370876" y="21406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6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384389" y="2130458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197"/>
                </a:moveTo>
                <a:lnTo>
                  <a:pt x="85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392988" y="2119402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89" h="11430">
                <a:moveTo>
                  <a:pt x="0" y="11056"/>
                </a:moveTo>
                <a:lnTo>
                  <a:pt x="210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421141" y="2130458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663" y="294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442332" y="2117457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30814"/>
                </a:moveTo>
                <a:lnTo>
                  <a:pt x="128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462705" y="2103840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2969"/>
                </a:moveTo>
                <a:lnTo>
                  <a:pt x="188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481541" y="2103840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4">
                <a:moveTo>
                  <a:pt x="0" y="0"/>
                </a:moveTo>
                <a:lnTo>
                  <a:pt x="7985" y="116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497615" y="2127387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40" y="89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503655" y="2136294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5" h="18414">
                <a:moveTo>
                  <a:pt x="0" y="0"/>
                </a:moveTo>
                <a:lnTo>
                  <a:pt x="13308" y="182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525460" y="21659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09" y="5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525870" y="2166495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0"/>
                </a:moveTo>
                <a:lnTo>
                  <a:pt x="22112" y="81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547982" y="216762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7063"/>
                </a:moveTo>
                <a:lnTo>
                  <a:pt x="56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562520" y="214673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9623"/>
                </a:moveTo>
                <a:lnTo>
                  <a:pt x="75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570096" y="2144586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-3573" y="1074"/>
                </a:moveTo>
                <a:lnTo>
                  <a:pt x="24560" y="1074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604800" y="2137523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3071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614423" y="2124418"/>
            <a:ext cx="19685" cy="13335"/>
          </a:xfrm>
          <a:custGeom>
            <a:avLst/>
            <a:gdLst/>
            <a:ahLst/>
            <a:cxnLst/>
            <a:rect l="l" t="t" r="r" b="b"/>
            <a:pathLst>
              <a:path w="19685" h="13335">
                <a:moveTo>
                  <a:pt x="0" y="13104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646057" y="2110802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6552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658649" y="2093399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0" y="17403"/>
                </a:moveTo>
                <a:lnTo>
                  <a:pt x="80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672776" y="2063095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0" y="17403"/>
                </a:moveTo>
                <a:lnTo>
                  <a:pt x="80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680864" y="2063095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702" y="110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698473" y="2085413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0" y="0"/>
                </a:moveTo>
                <a:lnTo>
                  <a:pt x="4503" y="56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702976" y="2082854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8190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725090" y="20828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736350" y="2095344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0" y="0"/>
                </a:moveTo>
                <a:lnTo>
                  <a:pt x="10851" y="119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747202" y="2107321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0" y="0"/>
                </a:moveTo>
                <a:lnTo>
                  <a:pt x="14230" y="96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774024" y="212124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-3573" y="409"/>
                </a:moveTo>
                <a:lnTo>
                  <a:pt x="21080" y="409"/>
                </a:lnTo>
              </a:path>
            </a:pathLst>
          </a:custGeom>
          <a:ln w="796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791530" y="2121244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821526" y="2122882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0"/>
                </a:moveTo>
                <a:lnTo>
                  <a:pt x="14331" y="29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835858" y="2125851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0"/>
                </a:moveTo>
                <a:lnTo>
                  <a:pt x="18530" y="28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865138" y="2104967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0" y="16482"/>
                </a:moveTo>
                <a:lnTo>
                  <a:pt x="1494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880084" y="2104967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30" h="1905">
                <a:moveTo>
                  <a:pt x="-3573" y="870"/>
                </a:moveTo>
                <a:lnTo>
                  <a:pt x="14528" y="870"/>
                </a:lnTo>
              </a:path>
            </a:pathLst>
          </a:custGeom>
          <a:ln w="888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903732" y="2077530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28358"/>
                </a:moveTo>
                <a:lnTo>
                  <a:pt x="1760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932294" y="2065450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0" y="4504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946524" y="2065450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4">
                <a:moveTo>
                  <a:pt x="0" y="0"/>
                </a:moveTo>
                <a:lnTo>
                  <a:pt x="17608" y="552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978056" y="207394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-3573" y="972"/>
                </a:moveTo>
                <a:lnTo>
                  <a:pt x="16268" y="972"/>
                </a:lnTo>
              </a:path>
            </a:pathLst>
          </a:custGeom>
          <a:ln w="909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990750" y="2056236"/>
            <a:ext cx="6350" cy="19685"/>
          </a:xfrm>
          <a:custGeom>
            <a:avLst/>
            <a:gdLst/>
            <a:ahLst/>
            <a:cxnLst/>
            <a:rect l="l" t="t" r="r" b="b"/>
            <a:pathLst>
              <a:path w="6350" h="19685">
                <a:moveTo>
                  <a:pt x="0" y="19656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000680" y="20105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941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015422" y="1968704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28665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042756" y="1969626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0" y="0"/>
                </a:moveTo>
                <a:lnTo>
                  <a:pt x="14435" y="992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057191" y="1966657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0" y="12898"/>
                </a:moveTo>
                <a:lnTo>
                  <a:pt x="911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074492" y="1948127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0" y="6858"/>
                </a:moveTo>
                <a:lnTo>
                  <a:pt x="4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079406" y="1929700"/>
            <a:ext cx="17145" cy="19050"/>
          </a:xfrm>
          <a:custGeom>
            <a:avLst/>
            <a:gdLst/>
            <a:ahLst/>
            <a:cxnLst/>
            <a:rect l="l" t="t" r="r" b="b"/>
            <a:pathLst>
              <a:path w="17144" h="19050">
                <a:moveTo>
                  <a:pt x="0" y="18427"/>
                </a:moveTo>
                <a:lnTo>
                  <a:pt x="166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103668" y="1929597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671" y="313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120356" y="1974233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3276" y="88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123632" y="1983037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5" h="23494">
                <a:moveTo>
                  <a:pt x="0" y="0"/>
                </a:moveTo>
                <a:lnTo>
                  <a:pt x="6755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134380" y="201979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149532" y="2023885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28459"/>
                </a:moveTo>
                <a:lnTo>
                  <a:pt x="1760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172771" y="1979965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30815"/>
                </a:moveTo>
                <a:lnTo>
                  <a:pt x="127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191199" y="197116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253" y="295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212800" y="2013545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647" y="316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228053" y="2058693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47" y="184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234400" y="2069647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0" y="7472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18400" y="11582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2322" y="1162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39732" y="10665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43655" y="1070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050501" y="1410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054424" y="14142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072614" y="110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076536" y="1113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094727" y="11384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098649" y="1142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116942" y="13290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120864" y="13329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139054" y="13313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142977" y="13352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161167" y="13847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165090" y="1388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183383" y="1445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187305" y="14491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205496" y="13487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209418" y="13526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227608" y="12047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231531" y="12086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249721" y="13348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253643" y="13387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271936" y="1413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275858" y="1417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294049" y="14289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297971" y="1432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316161" y="13568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320084" y="1360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338377" y="1346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342299" y="13503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360489" y="14335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364412" y="14374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382602" y="1644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386525" y="16488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404715" y="17076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408637" y="17116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426930" y="17042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430852" y="17081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449042" y="16600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452966" y="16640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471156" y="16809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475078" y="16848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493269" y="16333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497192" y="1637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515484" y="1683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519407" y="1687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537597" y="1644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541519" y="16488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559709" y="17297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563631" y="17336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581924" y="16600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585847" y="16640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604038" y="16390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607960" y="16430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626151" y="17064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630072" y="17103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648262" y="1787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652186" y="1791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670478" y="19934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674401" y="19973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692591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696513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714704" y="21409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718626" y="21448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736919" y="20619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740841" y="2065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759032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762954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781144" y="2086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785067" y="2090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803257" y="2065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807180" y="2069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825472" y="20596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829394" y="20635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847585" y="2024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851508" y="20286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869698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873620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891913" y="2017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895835" y="20217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914025" y="20073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917949" y="20112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936138" y="20015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940061" y="2005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958251" y="20479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962174" y="2051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980467" y="2009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984390" y="20136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002579" y="20979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006502" y="21018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024692" y="20166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028614" y="2020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046907" y="20131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050830" y="20171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069020" y="20154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072943" y="20193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091133" y="2052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095055" y="20565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113245" y="20909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117169" y="2094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135460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139383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157574" y="2082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161496" y="2086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179687" y="2081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183608" y="20855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201901" y="20875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205824" y="2091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224015" y="2079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227937" y="20832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246127" y="2067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250049" y="20716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268240" y="2106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272163" y="2109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290456" y="2109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294377" y="2113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312568" y="20840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316491" y="2087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334680" y="20701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338603" y="20740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356896" y="2127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360818" y="21309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379009" y="21164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382932" y="21204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401121" y="21049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405044" y="21088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423234" y="21466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427157" y="21506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445450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449372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467562" y="20898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471485" y="20937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489676" y="21223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493597" y="21262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2511890" y="21525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2515812" y="21564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2534003" y="21607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2537926" y="21646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2556116" y="21327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2560038" y="21366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2578229" y="2130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2582151" y="2134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2600443" y="2123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2604367" y="2127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2622557" y="210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2626479" y="211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2644669" y="2096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2648592" y="2100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2666884" y="2049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2670807" y="2053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2688997" y="20770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2692920" y="20809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2711110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2715032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2733223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2737146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2755437" y="210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2759361" y="211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2777551" y="210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2781473" y="2111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2799663" y="210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2803587" y="2111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2821878" y="21118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2825801" y="2115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2843992" y="21153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2847914" y="21192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866105" y="20909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870027" y="2094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888216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892140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910433" y="20584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914355" y="20623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932545" y="20514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936468" y="2055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954658" y="20584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958581" y="20623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976771" y="20619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980693" y="2065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998986" y="19875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3002908" y="19915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3021098" y="19504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3025021" y="1954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3043212" y="1965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3047134" y="1969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3065426" y="1934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3069349" y="1938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3087539" y="19097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3091462" y="19137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3109652" y="1969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3113574" y="19729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3131765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3135688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153979" y="20084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157903" y="20123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176093" y="19550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180015" y="19589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198206" y="19980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202129" y="20019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3220421" y="20631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224344" y="20670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242534" y="2049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246456" y="2053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463022" y="1768866"/>
            <a:ext cx="1793875" cy="330835"/>
          </a:xfrm>
          <a:custGeom>
            <a:avLst/>
            <a:gdLst/>
            <a:ahLst/>
            <a:cxnLst/>
            <a:rect l="l" t="t" r="r" b="b"/>
            <a:pathLst>
              <a:path w="1793875" h="330835">
                <a:moveTo>
                  <a:pt x="0" y="242324"/>
                </a:moveTo>
                <a:lnTo>
                  <a:pt x="22113" y="256759"/>
                </a:lnTo>
                <a:lnTo>
                  <a:pt x="66440" y="232803"/>
                </a:lnTo>
                <a:lnTo>
                  <a:pt x="132881" y="115480"/>
                </a:lnTo>
                <a:lnTo>
                  <a:pt x="177107" y="190931"/>
                </a:lnTo>
                <a:lnTo>
                  <a:pt x="221435" y="221951"/>
                </a:lnTo>
                <a:lnTo>
                  <a:pt x="265660" y="243040"/>
                </a:lnTo>
                <a:lnTo>
                  <a:pt x="309989" y="246419"/>
                </a:lnTo>
                <a:lnTo>
                  <a:pt x="354213" y="230858"/>
                </a:lnTo>
                <a:lnTo>
                  <a:pt x="398542" y="238638"/>
                </a:lnTo>
                <a:lnTo>
                  <a:pt x="442870" y="245088"/>
                </a:lnTo>
                <a:lnTo>
                  <a:pt x="487095" y="237614"/>
                </a:lnTo>
                <a:lnTo>
                  <a:pt x="531423" y="214682"/>
                </a:lnTo>
                <a:lnTo>
                  <a:pt x="575649" y="201783"/>
                </a:lnTo>
                <a:lnTo>
                  <a:pt x="619976" y="199633"/>
                </a:lnTo>
                <a:lnTo>
                  <a:pt x="664202" y="215501"/>
                </a:lnTo>
                <a:lnTo>
                  <a:pt x="708531" y="206083"/>
                </a:lnTo>
                <a:lnTo>
                  <a:pt x="752858" y="196971"/>
                </a:lnTo>
                <a:lnTo>
                  <a:pt x="797084" y="201067"/>
                </a:lnTo>
                <a:lnTo>
                  <a:pt x="841412" y="250207"/>
                </a:lnTo>
                <a:lnTo>
                  <a:pt x="885637" y="310608"/>
                </a:lnTo>
                <a:lnTo>
                  <a:pt x="929966" y="324635"/>
                </a:lnTo>
                <a:lnTo>
                  <a:pt x="974191" y="330367"/>
                </a:lnTo>
                <a:lnTo>
                  <a:pt x="1018519" y="322177"/>
                </a:lnTo>
                <a:lnTo>
                  <a:pt x="1062847" y="317366"/>
                </a:lnTo>
                <a:lnTo>
                  <a:pt x="1107073" y="254814"/>
                </a:lnTo>
                <a:lnTo>
                  <a:pt x="1151400" y="280613"/>
                </a:lnTo>
                <a:lnTo>
                  <a:pt x="1195626" y="255633"/>
                </a:lnTo>
                <a:lnTo>
                  <a:pt x="1239953" y="290338"/>
                </a:lnTo>
                <a:lnTo>
                  <a:pt x="1284179" y="294024"/>
                </a:lnTo>
                <a:lnTo>
                  <a:pt x="1328508" y="312042"/>
                </a:lnTo>
                <a:lnTo>
                  <a:pt x="1372835" y="301907"/>
                </a:lnTo>
                <a:lnTo>
                  <a:pt x="1394949" y="226763"/>
                </a:lnTo>
                <a:lnTo>
                  <a:pt x="1417061" y="175882"/>
                </a:lnTo>
                <a:lnTo>
                  <a:pt x="1439173" y="171991"/>
                </a:lnTo>
                <a:lnTo>
                  <a:pt x="1461389" y="161550"/>
                </a:lnTo>
                <a:lnTo>
                  <a:pt x="1483502" y="159707"/>
                </a:lnTo>
                <a:lnTo>
                  <a:pt x="1505614" y="164313"/>
                </a:lnTo>
                <a:lnTo>
                  <a:pt x="1527728" y="227787"/>
                </a:lnTo>
                <a:lnTo>
                  <a:pt x="1549943" y="210382"/>
                </a:lnTo>
                <a:lnTo>
                  <a:pt x="1572055" y="195128"/>
                </a:lnTo>
                <a:lnTo>
                  <a:pt x="1594168" y="191852"/>
                </a:lnTo>
                <a:lnTo>
                  <a:pt x="1616383" y="166872"/>
                </a:lnTo>
                <a:lnTo>
                  <a:pt x="1638496" y="119780"/>
                </a:lnTo>
                <a:lnTo>
                  <a:pt x="1660609" y="125001"/>
                </a:lnTo>
                <a:lnTo>
                  <a:pt x="1682722" y="143326"/>
                </a:lnTo>
                <a:lnTo>
                  <a:pt x="1704937" y="148035"/>
                </a:lnTo>
                <a:lnTo>
                  <a:pt x="1727050" y="0"/>
                </a:lnTo>
                <a:lnTo>
                  <a:pt x="1749162" y="179158"/>
                </a:lnTo>
                <a:lnTo>
                  <a:pt x="1771377" y="156533"/>
                </a:lnTo>
                <a:lnTo>
                  <a:pt x="1793491" y="86917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447021" y="19951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450943" y="19991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469133" y="200962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473056" y="20135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513461" y="19856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517384" y="19895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579902" y="18683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583824" y="18722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624127" y="19437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628050" y="19477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668456" y="19748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672377" y="197873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712682" y="19959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716603" y="199982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757009" y="199928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760932" y="200320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01235" y="198372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05157" y="198764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45563" y="19915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49485" y="19954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889890" y="199795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893813" y="200187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934116" y="199047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938038" y="199440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978443" y="19675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982366" y="19714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022669" y="19546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026592" y="19585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066998" y="19524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070920" y="195642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111223" y="196836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115146" y="19722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155551" y="19589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159474" y="19628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199879" y="19498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203801" y="195375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244104" y="195393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248027" y="19578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288432" y="20030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292355" y="20069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332658" y="20634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336581" y="20673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376986" y="20774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380909" y="208142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421212" y="20832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425134" y="20871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465539" y="207504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469462" y="207896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509867" y="20702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513790" y="207415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554094" y="20076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558015" y="201160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598422" y="203347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602344" y="203739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642647" y="20084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646570" y="20124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686975" y="20432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690897" y="20471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731200" y="20468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735123" y="20508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775528" y="20649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779451" y="206882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819857" y="20547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823778" y="205869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841968" y="197962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845892" y="198355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864081" y="19287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868004" y="19326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886194" y="192485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890117" y="192877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908410" y="19144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912333" y="191833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930522" y="19125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934445" y="19164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952636" y="19171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956557" y="192109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974748" y="19806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978670" y="198457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996963" y="19632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3000886" y="19671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3019076" y="194799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3022998" y="19519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041189" y="194471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045111" y="19486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3063404" y="19197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3067327" y="192365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3085517" y="18726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089439" y="18765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3107630" y="187786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3111551" y="18817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129742" y="189619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3133665" y="19001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3151957" y="19008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3155880" y="190482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174070" y="175286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3177993" y="17567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196183" y="193202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200106" y="19359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3218397" y="19093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222321" y="19133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240511" y="183978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3244433" y="184370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968637" y="1767023"/>
            <a:ext cx="398780" cy="217804"/>
          </a:xfrm>
          <a:custGeom>
            <a:avLst/>
            <a:gdLst/>
            <a:ahLst/>
            <a:cxnLst/>
            <a:rect l="l" t="t" r="r" b="b"/>
            <a:pathLst>
              <a:path w="398779" h="217805">
                <a:moveTo>
                  <a:pt x="0" y="145578"/>
                </a:moveTo>
                <a:lnTo>
                  <a:pt x="22113" y="217651"/>
                </a:lnTo>
                <a:lnTo>
                  <a:pt x="44328" y="206902"/>
                </a:lnTo>
                <a:lnTo>
                  <a:pt x="66440" y="192262"/>
                </a:lnTo>
                <a:lnTo>
                  <a:pt x="88554" y="187859"/>
                </a:lnTo>
                <a:lnTo>
                  <a:pt x="110769" y="163085"/>
                </a:lnTo>
                <a:lnTo>
                  <a:pt x="132881" y="115991"/>
                </a:lnTo>
                <a:lnTo>
                  <a:pt x="154995" y="122646"/>
                </a:lnTo>
                <a:lnTo>
                  <a:pt x="177107" y="141790"/>
                </a:lnTo>
                <a:lnTo>
                  <a:pt x="199322" y="146705"/>
                </a:lnTo>
                <a:lnTo>
                  <a:pt x="221435" y="0"/>
                </a:lnTo>
                <a:lnTo>
                  <a:pt x="243548" y="179363"/>
                </a:lnTo>
                <a:lnTo>
                  <a:pt x="265763" y="156943"/>
                </a:lnTo>
                <a:lnTo>
                  <a:pt x="287876" y="87736"/>
                </a:lnTo>
                <a:lnTo>
                  <a:pt x="309989" y="139539"/>
                </a:lnTo>
                <a:lnTo>
                  <a:pt x="332101" y="169944"/>
                </a:lnTo>
                <a:lnTo>
                  <a:pt x="354317" y="136058"/>
                </a:lnTo>
                <a:lnTo>
                  <a:pt x="376429" y="141995"/>
                </a:lnTo>
                <a:lnTo>
                  <a:pt x="398542" y="8620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955943" y="1897963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978056" y="197003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000270" y="195928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022384" y="194464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044496" y="1940244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066711" y="1915469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088825" y="186837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3110937" y="1875030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3133050" y="189417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3155265" y="1899089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3177378" y="1752384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3199490" y="193174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3221706" y="190932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3243819" y="1840120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3265931" y="1891922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3288045" y="1922328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3310259" y="1888441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3332372" y="1894379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3354485" y="1838584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679964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663379" y="239069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663379" y="227450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663379" y="215830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663379" y="20422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663379" y="192601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663379" y="18099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663379" y="169372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663379" y="157752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663379" y="14614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663379" y="134523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663379" y="122914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663379" y="111294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663379" y="99674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663379" y="8806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663379" y="7644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663379" y="64836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646897" y="23906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646897" y="215830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646897" y="19260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 txBox="1"/>
          <p:nvPr/>
        </p:nvSpPr>
        <p:spPr>
          <a:xfrm>
            <a:off x="571607" y="1862449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646897" y="169372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 txBox="1"/>
          <p:nvPr/>
        </p:nvSpPr>
        <p:spPr>
          <a:xfrm>
            <a:off x="571607" y="1630158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646897" y="14614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 txBox="1"/>
          <p:nvPr/>
        </p:nvSpPr>
        <p:spPr>
          <a:xfrm>
            <a:off x="571607" y="1397867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646897" y="1229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 txBox="1"/>
          <p:nvPr/>
        </p:nvSpPr>
        <p:spPr>
          <a:xfrm>
            <a:off x="525602" y="1165576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646897" y="996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 txBox="1"/>
          <p:nvPr/>
        </p:nvSpPr>
        <p:spPr>
          <a:xfrm>
            <a:off x="525602" y="93318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646897" y="76445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 txBox="1"/>
          <p:nvPr/>
        </p:nvSpPr>
        <p:spPr>
          <a:xfrm>
            <a:off x="525602" y="70089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</p:txBody>
      </p:sp>
      <p:sp>
        <p:nvSpPr>
          <p:cNvPr id="2400" name="object 2400"/>
          <p:cNvSpPr txBox="1"/>
          <p:nvPr/>
        </p:nvSpPr>
        <p:spPr>
          <a:xfrm>
            <a:off x="447259" y="1074473"/>
            <a:ext cx="108585" cy="89026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0.1% income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679964" y="2443013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064481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07351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950220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392988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835858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278728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500163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843046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285916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728785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171554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614423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3057294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3500163" y="2443013"/>
            <a:ext cx="0" cy="33655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 txBox="1"/>
          <p:nvPr/>
        </p:nvSpPr>
        <p:spPr>
          <a:xfrm>
            <a:off x="571607" y="2094741"/>
            <a:ext cx="3033395" cy="491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79070">
              <a:lnSpc>
                <a:spcPct val="100000"/>
              </a:lnSpc>
              <a:spcBef>
                <a:spcPts val="275"/>
              </a:spcBef>
              <a:tabLst>
                <a:tab pos="621665" algn="l"/>
                <a:tab pos="1064895" algn="l"/>
                <a:tab pos="1507490" algn="l"/>
                <a:tab pos="1950720" algn="l"/>
                <a:tab pos="2393315" algn="l"/>
                <a:tab pos="2835910" algn="l"/>
              </a:tabLst>
            </a:pPr>
            <a:r>
              <a:rPr sz="650" dirty="0">
                <a:latin typeface="Arial"/>
                <a:cs typeface="Arial"/>
              </a:rPr>
              <a:t>1905	1925	1945	1965	1985	2005	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507771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555374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572061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619768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636455" y="27059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4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572312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576234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886452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934056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950743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998449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015136" y="27059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>
                <a:moveTo>
                  <a:pt x="0" y="0"/>
                </a:moveTo>
                <a:lnTo>
                  <a:pt x="284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950993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954916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585155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632759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680363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728069" y="2705914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649696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653619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280479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328083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375686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423393" y="2705914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345123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349046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655885" y="270591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718506" y="26899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722428" y="26938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3037842" y="270591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3103668" y="269127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 txBox="1"/>
          <p:nvPr/>
        </p:nvSpPr>
        <p:spPr>
          <a:xfrm>
            <a:off x="474425" y="2631207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232410">
              <a:lnSpc>
                <a:spcPct val="100000"/>
              </a:lnSpc>
              <a:spcBef>
                <a:spcPts val="285"/>
              </a:spcBef>
              <a:tabLst>
                <a:tab pos="610870" algn="l"/>
                <a:tab pos="1309370" algn="l"/>
                <a:tab pos="2004695" algn="l"/>
                <a:tab pos="2379980" algn="l"/>
                <a:tab pos="2762250" algn="l"/>
              </a:tabLst>
            </a:pPr>
            <a:r>
              <a:rPr sz="500" spc="10" dirty="0">
                <a:latin typeface="Arial"/>
                <a:cs typeface="Arial"/>
              </a:rPr>
              <a:t>US	US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	</a:t>
            </a:r>
            <a:r>
              <a:rPr sz="500" spc="10" dirty="0">
                <a:latin typeface="Arial"/>
                <a:cs typeface="Arial"/>
              </a:rPr>
              <a:t>FR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	</a:t>
            </a:r>
            <a:r>
              <a:rPr sz="500" spc="10" dirty="0">
                <a:latin typeface="Arial"/>
                <a:cs typeface="Arial"/>
              </a:rPr>
              <a:t>FR	</a:t>
            </a:r>
            <a:r>
              <a:rPr sz="500" spc="15" dirty="0">
                <a:latin typeface="Arial"/>
                <a:cs typeface="Arial"/>
              </a:rPr>
              <a:t>CH	CH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(IWP)</a:t>
            </a:r>
            <a:endParaRPr sz="500">
              <a:latin typeface="Arial"/>
              <a:cs typeface="Arial"/>
            </a:endParaRPr>
          </a:p>
        </p:txBody>
      </p:sp>
      <p:sp>
        <p:nvSpPr>
          <p:cNvPr id="2449" name="object 2449"/>
          <p:cNvSpPr txBox="1"/>
          <p:nvPr/>
        </p:nvSpPr>
        <p:spPr>
          <a:xfrm>
            <a:off x="3594112" y="659048"/>
            <a:ext cx="1863089" cy="999376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41275" marR="30480" indent="-3810" algn="just">
              <a:lnSpc>
                <a:spcPct val="101499"/>
              </a:lnSpc>
              <a:spcBef>
                <a:spcPts val="80"/>
              </a:spcBef>
            </a:pPr>
            <a:r>
              <a:rPr lang="fr-CH" sz="900" spc="5" dirty="0">
                <a:latin typeface="Arial"/>
                <a:cs typeface="Arial"/>
              </a:rPr>
              <a:t>L’augmentation à partir de </a:t>
            </a:r>
            <a:r>
              <a:rPr sz="900" spc="5" dirty="0">
                <a:latin typeface="Arial"/>
                <a:cs typeface="Arial"/>
              </a:rPr>
              <a:t>1980 </a:t>
            </a:r>
            <a:r>
              <a:rPr lang="fr-CH" sz="900" spc="5" dirty="0">
                <a:latin typeface="Arial"/>
                <a:cs typeface="Arial"/>
              </a:rPr>
              <a:t>peut paraître faible, mais elle est marquée </a:t>
            </a:r>
            <a:r>
              <a:rPr sz="900" spc="-5" dirty="0">
                <a:latin typeface="Arial"/>
                <a:cs typeface="Arial"/>
              </a:rPr>
              <a:t>:</a:t>
            </a:r>
            <a:endParaRPr sz="900" dirty="0">
              <a:latin typeface="Arial"/>
              <a:cs typeface="Arial"/>
            </a:endParaRPr>
          </a:p>
          <a:p>
            <a:pPr marL="314960" indent="-12446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sz="900" spc="-35" dirty="0">
                <a:latin typeface="Arial"/>
                <a:cs typeface="Arial"/>
              </a:rPr>
              <a:t>Top 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 </a:t>
            </a:r>
            <a:r>
              <a:rPr sz="900" dirty="0">
                <a:latin typeface="Lucida Sans Unicode"/>
                <a:cs typeface="Lucida Sans Unicode"/>
              </a:rPr>
              <a:t>+</a:t>
            </a:r>
            <a:r>
              <a:rPr sz="900" spc="-180" dirty="0">
                <a:latin typeface="Lucida Sans Unicode"/>
                <a:cs typeface="Lucida Sans Unicode"/>
              </a:rPr>
              <a:t> </a:t>
            </a:r>
            <a:r>
              <a:rPr sz="900" spc="-5" dirty="0">
                <a:latin typeface="Arial"/>
                <a:cs typeface="Arial"/>
              </a:rPr>
              <a:t>37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  <a:p>
            <a:pPr marL="314960" indent="-12446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sz="900" spc="-35" dirty="0">
                <a:latin typeface="Arial"/>
                <a:cs typeface="Arial"/>
              </a:rPr>
              <a:t>Top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1%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 </a:t>
            </a:r>
            <a:r>
              <a:rPr sz="900" dirty="0">
                <a:latin typeface="Lucida Sans Unicode"/>
                <a:cs typeface="Lucida Sans Unicode"/>
              </a:rPr>
              <a:t>+</a:t>
            </a:r>
            <a:r>
              <a:rPr sz="900" spc="-180" dirty="0">
                <a:latin typeface="Lucida Sans Unicode"/>
                <a:cs typeface="Lucida Sans Unicode"/>
              </a:rPr>
              <a:t> </a:t>
            </a:r>
            <a:r>
              <a:rPr sz="900" spc="-5" dirty="0">
                <a:latin typeface="Arial"/>
                <a:cs typeface="Arial"/>
              </a:rPr>
              <a:t>77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  <a:p>
            <a:pPr marL="314960" indent="-12446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sz="900" spc="-35" dirty="0">
                <a:latin typeface="Arial"/>
                <a:cs typeface="Arial"/>
              </a:rPr>
              <a:t>Top </a:t>
            </a:r>
            <a:r>
              <a:rPr sz="900" spc="-5" dirty="0">
                <a:latin typeface="Arial"/>
                <a:cs typeface="Arial"/>
              </a:rPr>
              <a:t>0</a:t>
            </a:r>
            <a:r>
              <a:rPr lang="fr-CH" sz="900" spc="-5" dirty="0">
                <a:latin typeface="Arial"/>
                <a:cs typeface="Arial"/>
              </a:rPr>
              <a:t>,</a:t>
            </a:r>
            <a:r>
              <a:rPr sz="900" spc="-5" dirty="0">
                <a:latin typeface="Arial"/>
                <a:cs typeface="Arial"/>
              </a:rPr>
              <a:t>01%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: </a:t>
            </a:r>
            <a:r>
              <a:rPr sz="900" dirty="0">
                <a:latin typeface="Lucida Sans Unicode"/>
                <a:cs typeface="Lucida Sans Unicode"/>
              </a:rPr>
              <a:t>+</a:t>
            </a:r>
            <a:r>
              <a:rPr sz="900" spc="-180" dirty="0">
                <a:latin typeface="Lucida Sans Unicode"/>
                <a:cs typeface="Lucida Sans Unicode"/>
              </a:rPr>
              <a:t> </a:t>
            </a:r>
            <a:r>
              <a:rPr sz="900" spc="-5" dirty="0">
                <a:latin typeface="Arial"/>
                <a:cs typeface="Arial"/>
              </a:rPr>
              <a:t>144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450" name="object 2450"/>
          <p:cNvSpPr txBox="1"/>
          <p:nvPr/>
        </p:nvSpPr>
        <p:spPr>
          <a:xfrm>
            <a:off x="3623271" y="1772470"/>
            <a:ext cx="1790064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→</a:t>
            </a:r>
            <a:r>
              <a:rPr sz="900" spc="-225" dirty="0">
                <a:latin typeface="Lucida Sans Unicode"/>
                <a:cs typeface="Lucida Sans Unicode"/>
              </a:rPr>
              <a:t> </a:t>
            </a:r>
            <a:r>
              <a:rPr lang="fr-CH" sz="900" spc="-15" dirty="0">
                <a:latin typeface="Arial"/>
                <a:cs typeface="Arial"/>
              </a:rPr>
              <a:t>Le gâteau grandit pour tous, mais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451" name="object 2451"/>
          <p:cNvSpPr txBox="1"/>
          <p:nvPr/>
        </p:nvSpPr>
        <p:spPr>
          <a:xfrm>
            <a:off x="3619168" y="1911649"/>
            <a:ext cx="2006932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10" dirty="0">
                <a:latin typeface="Arial"/>
                <a:cs typeface="Arial"/>
              </a:rPr>
              <a:t>en haut, la part de gâteau grandit aussi.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 txBox="1"/>
          <p:nvPr/>
        </p:nvSpPr>
        <p:spPr>
          <a:xfrm>
            <a:off x="2434958" y="2894296"/>
            <a:ext cx="2997200" cy="264795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800" i="1" spc="-5" dirty="0">
                <a:latin typeface="Arial"/>
                <a:cs typeface="Arial"/>
              </a:rPr>
              <a:t>Quellen:  </a:t>
            </a:r>
            <a:r>
              <a:rPr sz="800" spc="-5" dirty="0">
                <a:latin typeface="Arial"/>
                <a:cs typeface="Arial"/>
              </a:rPr>
              <a:t>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(2017); IWP Luzern (2023);</a:t>
            </a:r>
            <a:r>
              <a:rPr sz="800" spc="-100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WID.world</a:t>
            </a:r>
            <a:endParaRPr sz="80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  <a:spcBef>
                <a:spcPts val="295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4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8" y="84604"/>
            <a:ext cx="4828731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20" dirty="0"/>
              <a:t>Qui atteint un statut professionnel plus élevé que celui de ses parents ?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902805" y="471081"/>
            <a:ext cx="1886585" cy="1848485"/>
          </a:xfrm>
          <a:custGeom>
            <a:avLst/>
            <a:gdLst/>
            <a:ahLst/>
            <a:cxnLst/>
            <a:rect l="l" t="t" r="r" b="b"/>
            <a:pathLst>
              <a:path w="1886585" h="1848485">
                <a:moveTo>
                  <a:pt x="0" y="1848489"/>
                </a:moveTo>
                <a:lnTo>
                  <a:pt x="1886375" y="1848489"/>
                </a:lnTo>
                <a:lnTo>
                  <a:pt x="1886375" y="0"/>
                </a:lnTo>
                <a:lnTo>
                  <a:pt x="0" y="0"/>
                </a:lnTo>
                <a:lnTo>
                  <a:pt x="0" y="184848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204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4062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607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095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108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12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141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15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8175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0187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220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4221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623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8255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0267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227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430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631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833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0347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2359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438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639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841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0426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2439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446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6472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849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0506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251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453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655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857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0585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259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4619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663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865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0665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267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4699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671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8732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0745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275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477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79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8881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0824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283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485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687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889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0904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2916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493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695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897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0983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12996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1501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7029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905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1063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307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509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710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913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31143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3315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5176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718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921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41222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4323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5256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47268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9290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51302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3314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533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7348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936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1382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3394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541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7428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6944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71461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73474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7549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7507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204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4062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607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8095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0108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212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4141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615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8175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0187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220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14221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1623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18255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0267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227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430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631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833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0347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2359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438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639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841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0426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2439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446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6472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849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506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251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453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655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857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0585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259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4619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663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865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0665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267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4699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671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8732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0745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275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477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679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881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0824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283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485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687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889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0904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2916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493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695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897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10983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12996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501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7029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905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1063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307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509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710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913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31143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3315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5176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718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921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41222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4323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5256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7268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9290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51302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53314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533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57348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936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61382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63394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541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7428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944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71461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73474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7549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77507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9204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94062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9607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98095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00108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0212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04141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0615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08175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10187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1220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14221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623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8255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0267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227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430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631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2833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30347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32359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3438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639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841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0426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2439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446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6472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849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0506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5251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453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655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857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60585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6259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64619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6663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6865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0665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267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4699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7671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78732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80745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275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8477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679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8881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0824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283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9485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9687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9889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0904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02916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0493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0695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0897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0983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12996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1501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17029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1905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1063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2307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2509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2710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2913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1143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315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35176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3718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3921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1222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323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45256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47268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49290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1302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3314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533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7348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936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1382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3394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6541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67428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6944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1461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3474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549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77507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9204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94062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607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98095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00108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0212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04141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615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8175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10187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1220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4221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1623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8255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0267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2227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2430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2631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2833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30347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32359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3438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3639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3841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0426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2439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446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6472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849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0506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251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453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655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857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60585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6259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64619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6663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6865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0665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267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4699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7671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78732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80745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8275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8477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8679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8881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90824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9283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9485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9687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9889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00904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02916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0493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695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0897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10983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12996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501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17029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1905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21063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2307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2509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2710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2913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31143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3315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35176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3718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3921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41222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4323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45256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47268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49290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51302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53314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533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7348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5936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61382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63394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6541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67428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6944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71461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73474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7549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77507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04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4062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607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8095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0108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212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4141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615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8175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10187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1220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14221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1623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18255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20267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2227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2430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2631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2833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30347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32359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3438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3639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3841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0426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2439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446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6472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849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0506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251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453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655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857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60585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6259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4619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6663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6865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70665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7267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74699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7671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78732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0745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275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477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679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881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90824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9283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9485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9687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9889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00904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02916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0493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0695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897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10983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12996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1501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17029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1905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21063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2307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2509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2710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2913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31143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3315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5176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3718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3921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1222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4323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45256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7268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9290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1302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3314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533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57348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5936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61382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3394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6541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67428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6944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71461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73474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7549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77507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204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062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607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8095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0108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212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04141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0615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8175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0187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1220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4221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623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8255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0267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227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430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631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833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0347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2359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438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3639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841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0426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2439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446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6472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849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0506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251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5453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5655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857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60585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6259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64619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6663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6865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70665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7267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74699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671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78732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0745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275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8477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8679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8881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90824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9283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9485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9687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889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00904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02916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0493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0695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0897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10983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12996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1501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17029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1905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21063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2307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2509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710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2913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31143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3315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35176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3718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3921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1222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323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45256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47268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49290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51302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53314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533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7348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5936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1382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63394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6541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67428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6944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71461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73474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7549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77507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9204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94062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9607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98095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00108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0212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04141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0615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08175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10187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1220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14221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1623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8255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20267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2227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430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2631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2833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30347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2359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3438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639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3841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40426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2439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446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6472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849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50506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5251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5453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5655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5857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60585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6259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64619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6663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6865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70665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7267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74699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7671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78732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80745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8275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8477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8679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8881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90824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9283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9485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9687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9889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00904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02916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0493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0695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0897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10983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12996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1501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17029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1905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21063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2307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2509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2710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2913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1143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3315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35176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3718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3921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41222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4323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45256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47268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49290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51302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53314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5533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57348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5936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61382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63394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6541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67428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6944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71461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73474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7549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77507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204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94062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607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8095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00108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0212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04141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615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8175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10187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1220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14221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623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8255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0267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2227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430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631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833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30347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32359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438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639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841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0426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2439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446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6472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849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50506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251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453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655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857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60585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259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4619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663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865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70665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67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699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71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732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745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275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477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679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881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0824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283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485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687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9889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0904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2916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493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695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0897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0983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2996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501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17029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1905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1063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307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509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2710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2913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1143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315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5176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3718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3921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1222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323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45256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47268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49290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1302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3314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533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57348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936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1382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63394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541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67428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6944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1461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3474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549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7507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204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94062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9607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8095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00108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0212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04141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0615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08175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10187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1220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14221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1623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18255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20267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2227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2430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631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2833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30347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32359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3438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3639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3841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0426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2439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446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46472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4849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50506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5251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5453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655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857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60585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6259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64619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6663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6865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70665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267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4699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671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78732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80745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8275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8477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8679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8881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90824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9283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9485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9687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9889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00904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02916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0493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0695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0897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10983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12996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1501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17029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1905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21063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2307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2509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2710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2913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31143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3315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35176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3718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3921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41222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4323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45256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47268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49290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51302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53314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5533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57348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5936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1382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394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541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7428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944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71461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73474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7549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77507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95567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95567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95567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95567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5567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5567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5567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5567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95567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95567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95567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5567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95567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5567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5567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95567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95567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95567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95567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95567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95567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5567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95567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95567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5567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95567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95567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95567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5567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5567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5567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5567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95567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95567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95567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5567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5567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567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5567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5567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95567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95567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95567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95567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95567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95567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95567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95567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95567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95567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95567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95567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95567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95567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5567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95567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95567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95567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95567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95567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95567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95567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95567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95567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95567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95567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95567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95567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95567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95567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95567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95567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95567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5567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95567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5567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95567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95567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5567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5567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5567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95567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95567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95567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5567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95567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5567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5567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5567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5567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5567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133727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133727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133727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133727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133727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133727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33727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33727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33727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33727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33727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133727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33727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133727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133727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33727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33727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133727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133727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133727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133727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133727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133727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133727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133727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133727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133727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133727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133727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133727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133727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133727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133727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133727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133727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133727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133727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133727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133727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133727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133727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133727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133727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133727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133727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133727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133727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133727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133727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133727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133727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133727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133727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133727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133727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133727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133727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133727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133727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133727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133727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133727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33727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727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33727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33727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33727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133727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133727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133727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133727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133727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133727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133727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133727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133727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133727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133727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133727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133727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133727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133727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133727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133727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133727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133727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133727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133727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133727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133727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133727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31178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31178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31178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31178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31178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31178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31178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1178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31178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31178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31178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31178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31178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31178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31178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31178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31178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31178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31178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31178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31178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31178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31178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31178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31178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31178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31178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31178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31178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31178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31178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31178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31178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31178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31178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31178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31178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31178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31178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31178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31178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31178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31178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31178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31178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31178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31178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31178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31178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31178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31178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31178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31178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31178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31178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31178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31178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31178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31178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31178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31178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31178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31178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1178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31178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31178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31178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31178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31178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31178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31178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1178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1178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1178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1178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1178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1178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1178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1178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31178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31178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1178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1178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1178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31178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31178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31178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31178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31178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1178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1178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8983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48983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48983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8983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8983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8983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983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48983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48983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48983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48983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48983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48983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48983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48983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48983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48983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48983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48983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48983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48983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48983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48983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48983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48983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48983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48983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48983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48983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48983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48983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48983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48983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48983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48983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48983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48983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48983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48983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48983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8983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48983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48983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48983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8983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48983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48983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8983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8983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8983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8983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8983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983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8983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8983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8983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8983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48983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8983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983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8983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48983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983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8983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8983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48983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8983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8983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8983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48983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8983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48983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48983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48983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8983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8983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8983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48983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983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48983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48983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48983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8983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48983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48983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48983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8983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48983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48983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48983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48983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667894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667894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667894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667894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667894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667894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667894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667894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667894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667894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667894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667894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667894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667894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667894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667894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667894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667894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667894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667894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667894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667894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667894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667894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667894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667894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667894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667894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667894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667894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67894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67894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67894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67894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67894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667894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667894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667894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667894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667894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667894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667894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667894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667894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667894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667894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667894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667894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667894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667894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667894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667894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667894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667894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667894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667894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667894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667894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67894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667894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667894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667894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667894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667894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667894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667894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667894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667894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667894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667894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667894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667894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667894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667894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667894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667894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667894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667894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667894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667894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667894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667894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667894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667894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667894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667894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667894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667894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667894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667894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667894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845949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845949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845949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845949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845949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845949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845949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845949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845949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845949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45949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845949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845949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845949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845949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845949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845949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845949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845949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845949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845949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845949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845949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845949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845949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845949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845949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845949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845949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845949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845949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845949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845949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845949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845949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845949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845949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845949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845949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845949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845949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845949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845949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845949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845949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845949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845949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845949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845949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845949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845949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845949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845949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845949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845949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845949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845949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845949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45949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845949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845949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845949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845949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845949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845949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845949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845949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845949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845949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845949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845949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845949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845949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845949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845949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845949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845949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845949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845949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845949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845949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845949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845949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845949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845949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845949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45949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5949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845949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845949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845949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024005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24005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024005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024005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024005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024005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024005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024005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024005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024005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024005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024005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024005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024005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024005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024005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024005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024005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024005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024005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024005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24005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024005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2024005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024005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024005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024005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024005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24005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024005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24005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024005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024005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024005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24005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024005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024005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024005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024005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024005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024005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024005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024005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024005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024005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024005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024005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024005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024005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024005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24005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024005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024005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024005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024005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024005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024005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024005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024005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024005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024005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024005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024005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024005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024005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2024005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2024005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2024005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024005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024005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024005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024005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024005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024005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024005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024005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024005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24005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024005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024005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024005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024005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024005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024005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024005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024005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24005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24005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024005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024005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024005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20206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20206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20206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20206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20206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20206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20206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20206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20206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20206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20206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20206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20206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20206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20206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20206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20206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20206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20206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20206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20206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20206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20206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20206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20206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20206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20206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20206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20206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20206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20206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20206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20206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20206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20206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20206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20206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20206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20206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20206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20206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20206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20206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20206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20206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20206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20206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20206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20206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20206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20206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20206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20206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20206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20206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20206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20206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20206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20206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20206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20206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20206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20206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20206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20206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20206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20206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20206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20206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20206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20206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20206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20206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20206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20206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20206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20206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20206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20206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20206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20206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20206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20206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20206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20206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20206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20206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20206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20206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20206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20206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380116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380116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380116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380116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380116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380116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380116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380116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380116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380116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80116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380116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380116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380116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80116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380116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380116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380116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380116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380116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380116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380116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380116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380116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380116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380116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380116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380116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380116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380116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380116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380116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380116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380116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80116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380116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380116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380116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380116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380116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380116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380116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380116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380116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380116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380116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380116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380116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380116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380116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380116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380116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2380116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380116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380116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380116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380116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380116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380116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380116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380116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380116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380116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380116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380116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380116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380116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380116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380116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380116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80116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380116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380116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380116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380116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380116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380116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380116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380116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380116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380116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380116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380116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380116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380116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380116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380116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380116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380116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380116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380116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55817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55817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55817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55817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55817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55817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55817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55817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55817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55817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55817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55817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55817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55817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55817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55817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55817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55817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55817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55817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55817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55817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55817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55817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55817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55817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55817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55817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55817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55817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55817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55817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55817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5817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55817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55817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55817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55817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55817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55817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55817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55817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55817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55817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55817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55817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55817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55817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55817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55817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55817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55817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55817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55817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55817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55817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55817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55817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55817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55817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55817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55817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55817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55817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55817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55817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55817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55817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55817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55817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55817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55817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55817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55817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55817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55817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55817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55817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55817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55817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55817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55817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55817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55817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55817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55817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55817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55817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55817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55817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55817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73622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73622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73622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73622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73622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73622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73622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73622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73622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73622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73622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73622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73622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73622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73622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73622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73622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73622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73622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73622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73622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73622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73622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73622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73622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73622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73622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73622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73622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73622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73622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73622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73622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73622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73622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73622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73622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73622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73622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73622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73622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73622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73622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73622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73622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73622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73622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73622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73622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73622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3622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73622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3622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73622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73622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73622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73622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73622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73622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73622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73622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73622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73622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73622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73622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73622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73622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73622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73622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73622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73622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73622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73622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73622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73622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73622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73622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73622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73622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73622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73622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73622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73622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73622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73622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73622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73622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73622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73622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73622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73622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962846" y="10022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966625" y="10059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998457" y="10089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002237" y="10127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016306" y="10079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020086" y="10117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034068" y="9829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037848" y="9867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051917" y="9590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055697" y="9628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069679" y="957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073459" y="9611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087528" y="9524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091308" y="9561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123139" y="9507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126919" y="9545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140901" y="9603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144681" y="9641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158751" y="9588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162530" y="9625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176512" y="95136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180292" y="9551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194362" y="964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198142" y="96818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212124" y="9713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215903" y="9750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229973" y="9780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233753" y="9818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247735" y="974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251515" y="977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265584" y="977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269364" y="9817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301195" y="100089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304975" y="10046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318957" y="10152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322737" y="1019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336806" y="10113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340586" y="10151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354568" y="102416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358348" y="102794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372417" y="10144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376197" y="10182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390179" y="10316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393959" y="10354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408029" y="10388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411808" y="10426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443640" y="10323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447420" y="10360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497013" y="1035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500793" y="10397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514862" y="10352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518642" y="10390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550473" y="10535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554253" y="10573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568235" y="10510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572015" y="10548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586084" y="10533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589864" y="10570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603846" y="10502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607626" y="10540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621695" y="10407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625475" y="10445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639457" y="105715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643237" y="106093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657306" y="10554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661086" y="10591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692918" y="10602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696697" y="10639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728529" y="10719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732309" y="10757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746291" y="10567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750071" y="1060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764140" y="10875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767920" y="10912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781902" y="10685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785682" y="10723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799751" y="1071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803531" y="10750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888735" y="10734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892515" y="10772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906584" y="10950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910364" y="10988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924346" y="10705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928126" y="10743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942196" y="10890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945975" y="109286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977807" y="10961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981587" y="10999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995569" y="1101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999348" y="1104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013418" y="10985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017198" y="11023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031180" y="11165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034960" y="11203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049029" y="11064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052809" y="1110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066791" y="1108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070571" y="1111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120251" y="11155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124031" y="11193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155862" y="11306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159642" y="11344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173624" y="1129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177404" y="1133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209235" y="11459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213015" y="11497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227085" y="11409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230864" y="11447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244847" y="115689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248626" y="116067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280458" y="1158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284238" y="1162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298307" y="1165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02087" y="1168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16069" y="118699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19849" y="11907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33918" y="11745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37698" y="117835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1680" y="119793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5460" y="120171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87291" y="12024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91071" y="12062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405140" y="121639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408920" y="122017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440751" y="12311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444531" y="12349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458513" y="122164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462293" y="12254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494125" y="12628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497904" y="12666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511974" y="126329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515754" y="126707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529736" y="12807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533515" y="128457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565347" y="132121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569127" y="132499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583196" y="13321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586976" y="13359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600958" y="13410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604738" y="13448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618807" y="13675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622587" y="13713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654418" y="14316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658198" y="14354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672180" y="14659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675960" y="14697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725641" y="17146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729420" y="17183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992525" y="138342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999072" y="139098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028136" y="129549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034683" y="13030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134970" y="118489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141517" y="119245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170581" y="118822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177128" y="119578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188430" y="12021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194977" y="12096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206192" y="123328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212739" y="12408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277414" y="12469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283961" y="125449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295263" y="12570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301810" y="12646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313025" y="12423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319572" y="12499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330875" y="12437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337422" y="12513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348636" y="12700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355183" y="12775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6692" y="129855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33239" y="13061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62303" y="131194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68850" y="131950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97914" y="13304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604461" y="13380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722597" y="13567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729144" y="136429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811581" y="140022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818128" y="140778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847192" y="14067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853739" y="14142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36264" y="143452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42811" y="144208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007486" y="14708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014033" y="147839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060859" y="148885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067406" y="14964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078708" y="149857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085255" y="150613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096470" y="149472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103017" y="150228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114320" y="150837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120867" y="151593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132082" y="150898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138628" y="151654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185542" y="15522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192089" y="155976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221153" y="155448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227700" y="156204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238915" y="15659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245462" y="15735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470431" y="168677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476978" y="169433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488193" y="1676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494740" y="1684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506042" y="170672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512589" y="171428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541653" y="170016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548200" y="17077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612875" y="171897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619423" y="172653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630637" y="171547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637184" y="172303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666249" y="17374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672795" y="17449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701860" y="177934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708407" y="178690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719709" y="180271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726256" y="181027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956914" y="147634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963461" y="148390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974763" y="147381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981310" y="148137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010374" y="13297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016921" y="13373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045986" y="12440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052532" y="12516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063747" y="120677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070294" y="121433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081597" y="117719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088144" y="118475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099358" y="118253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105905" y="11900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117208" y="11782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123755" y="118580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152819" y="12000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159366" y="12075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224041" y="12198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230588" y="122736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241803" y="12419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248350" y="12495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259652" y="12420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266199" y="124959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366486" y="126101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373033" y="126857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384248" y="12518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390794" y="125939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402097" y="126285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408644" y="127041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419859" y="126320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426406" y="12707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437708" y="127676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444255" y="128432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455470" y="127869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462017" y="12862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473319" y="129522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479866" y="130278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491081" y="129995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497628" y="13075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508930" y="13094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515477" y="131705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544541" y="13164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551088" y="132405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580153" y="132392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586700" y="133148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615764" y="13255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622311" y="13331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633526" y="13370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640072" y="134461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651375" y="135586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657922" y="13634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669137" y="136058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675684" y="13681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686986" y="136776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1693533" y="13753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1704748" y="137476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711295" y="13823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1740359" y="136198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746906" y="13695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1758208" y="137905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1764755" y="138661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1775970" y="13955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1782517" y="14030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1793819" y="139795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1800366" y="14055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1829430" y="14083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1835978" y="141592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1865042" y="140862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1871589" y="141618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1882804" y="140687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1889350" y="141443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1900653" y="14281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1907200" y="14356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1918415" y="142892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1924962" y="143648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1954026" y="145412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1960573" y="146168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1971875" y="14542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1978422" y="14618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1989637" y="145491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1996184" y="146247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025248" y="14703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031795" y="147795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043097" y="145193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049644" y="145949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149931" y="15324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156478" y="15399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167693" y="153794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174239" y="154550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203304" y="156358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209851" y="15711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2256764" y="158930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2263311" y="15968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274526" y="159306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281073" y="160062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292375" y="16052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298922" y="16127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310137" y="161835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316684" y="16259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2327986" y="161179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334533" y="16193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345748" y="161756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352295" y="162512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363598" y="164854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370145" y="165610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381359" y="16495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387906" y="16571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399209" y="165834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405756" y="16659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416971" y="1662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423517" y="1670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434820" y="16765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441367" y="16841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452582" y="166490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459129" y="167246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2523804" y="1683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2530351" y="16914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559415" y="172571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565962" y="173327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577264" y="170803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583811" y="171559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2595026" y="171862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2601573" y="172618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2648487" y="173245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2655034" y="17400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2684098" y="17409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2690645" y="17484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900294" y="468560"/>
            <a:ext cx="0" cy="1853564"/>
          </a:xfrm>
          <a:custGeom>
            <a:avLst/>
            <a:gdLst/>
            <a:ahLst/>
            <a:cxnLst/>
            <a:rect l="l" t="t" r="r" b="b"/>
            <a:pathLst>
              <a:path h="1853564">
                <a:moveTo>
                  <a:pt x="0" y="0"/>
                </a:moveTo>
                <a:lnTo>
                  <a:pt x="0" y="1853529"/>
                </a:lnTo>
              </a:path>
            </a:pathLst>
          </a:custGeom>
          <a:ln w="50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865287" y="226661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865287" y="209241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865287" y="191811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865287" y="174382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865287" y="156961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865287" y="13953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865287" y="122103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865287" y="10468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865287" y="87253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865287" y="69824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865287" y="5240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 txBox="1"/>
          <p:nvPr/>
        </p:nvSpPr>
        <p:spPr>
          <a:xfrm>
            <a:off x="587122" y="454461"/>
            <a:ext cx="273685" cy="18732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100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90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80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70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60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50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40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30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20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10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595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2567" name="object 2567"/>
          <p:cNvSpPr txBox="1"/>
          <p:nvPr/>
        </p:nvSpPr>
        <p:spPr>
          <a:xfrm>
            <a:off x="435029" y="521821"/>
            <a:ext cx="123189" cy="17494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15" dirty="0">
                <a:latin typeface="Arial"/>
                <a:cs typeface="Arial"/>
              </a:rPr>
              <a:t>Share </a:t>
            </a:r>
            <a:r>
              <a:rPr sz="650" spc="10" dirty="0">
                <a:latin typeface="Arial"/>
                <a:cs typeface="Arial"/>
              </a:rPr>
              <a:t>with better </a:t>
            </a:r>
            <a:r>
              <a:rPr sz="650" spc="15" dirty="0">
                <a:latin typeface="Arial"/>
                <a:cs typeface="Arial"/>
              </a:rPr>
              <a:t>outcome than </a:t>
            </a:r>
            <a:r>
              <a:rPr sz="650" spc="10" dirty="0">
                <a:latin typeface="Arial"/>
                <a:cs typeface="Arial"/>
              </a:rPr>
              <a:t>their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10" dirty="0">
                <a:latin typeface="Arial"/>
                <a:cs typeface="Arial"/>
              </a:rPr>
              <a:t>parents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900286" y="2322090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>
                <a:moveTo>
                  <a:pt x="0" y="0"/>
                </a:moveTo>
                <a:lnTo>
                  <a:pt x="1891415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95567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1133727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131178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148983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1667894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1845949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2024005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220206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2380116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255817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273622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262329" y="2608537"/>
            <a:ext cx="1167765" cy="280670"/>
          </a:xfrm>
          <a:custGeom>
            <a:avLst/>
            <a:gdLst/>
            <a:ahLst/>
            <a:cxnLst/>
            <a:rect l="l" t="t" r="r" b="b"/>
            <a:pathLst>
              <a:path w="1167764" h="280669">
                <a:moveTo>
                  <a:pt x="0" y="280549"/>
                </a:moveTo>
                <a:lnTo>
                  <a:pt x="1167240" y="280549"/>
                </a:lnTo>
                <a:lnTo>
                  <a:pt x="1167240" y="0"/>
                </a:lnTo>
                <a:lnTo>
                  <a:pt x="0" y="0"/>
                </a:lnTo>
                <a:lnTo>
                  <a:pt x="0" y="28054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296645" y="2676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1300425" y="26807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1877379" y="266848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1883926" y="26760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 txBox="1"/>
          <p:nvPr/>
        </p:nvSpPr>
        <p:spPr>
          <a:xfrm>
            <a:off x="918647" y="2335639"/>
            <a:ext cx="1903730" cy="4127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ts val="770"/>
              </a:lnSpc>
              <a:spcBef>
                <a:spcPts val="135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10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20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30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40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50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60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70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80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90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R="41910" algn="ctr">
              <a:lnSpc>
                <a:spcPts val="770"/>
              </a:lnSpc>
            </a:pPr>
            <a:r>
              <a:rPr sz="650" spc="10" dirty="0">
                <a:latin typeface="Arial"/>
                <a:cs typeface="Arial"/>
              </a:rPr>
              <a:t>Parental </a:t>
            </a:r>
            <a:r>
              <a:rPr sz="650" spc="15" dirty="0">
                <a:latin typeface="Arial"/>
                <a:cs typeface="Arial"/>
              </a:rPr>
              <a:t>income</a:t>
            </a:r>
            <a:r>
              <a:rPr sz="650" spc="-40" dirty="0">
                <a:latin typeface="Arial"/>
                <a:cs typeface="Arial"/>
              </a:rPr>
              <a:t> </a:t>
            </a:r>
            <a:r>
              <a:rPr sz="650" spc="10" dirty="0">
                <a:latin typeface="Arial"/>
                <a:cs typeface="Arial"/>
              </a:rPr>
              <a:t>percentile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550">
              <a:latin typeface="Arial"/>
              <a:cs typeface="Arial"/>
            </a:endParaRPr>
          </a:p>
          <a:p>
            <a:pPr marL="9525" algn="ctr">
              <a:lnSpc>
                <a:spcPct val="100000"/>
              </a:lnSpc>
              <a:tabLst>
                <a:tab pos="598170" algn="l"/>
              </a:tabLst>
            </a:pPr>
            <a:r>
              <a:rPr sz="650" spc="15" dirty="0">
                <a:latin typeface="Arial"/>
                <a:cs typeface="Arial"/>
              </a:rPr>
              <a:t>income	</a:t>
            </a:r>
            <a:r>
              <a:rPr sz="650" spc="10" dirty="0">
                <a:latin typeface="Arial"/>
                <a:cs typeface="Arial"/>
              </a:rPr>
              <a:t>occupation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6" name="object 2586"/>
          <p:cNvSpPr txBox="1"/>
          <p:nvPr/>
        </p:nvSpPr>
        <p:spPr>
          <a:xfrm>
            <a:off x="2991205" y="735574"/>
            <a:ext cx="2048510" cy="394339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65735" indent="-128270"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Mobilité absolue des revenus élevée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Mobilité professionnelle moins élevée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 txBox="1"/>
          <p:nvPr/>
        </p:nvSpPr>
        <p:spPr>
          <a:xfrm>
            <a:off x="450627" y="2748774"/>
            <a:ext cx="2077720" cy="33528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39065" algn="ctr">
              <a:lnSpc>
                <a:spcPct val="100000"/>
              </a:lnSpc>
              <a:spcBef>
                <a:spcPts val="70"/>
              </a:spcBef>
            </a:pPr>
            <a:r>
              <a:rPr sz="650" spc="10" dirty="0">
                <a:latin typeface="Arial"/>
                <a:cs typeface="Arial"/>
              </a:rPr>
              <a:t>education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05"/>
              </a:lnSpc>
              <a:spcBef>
                <a:spcPts val="465"/>
              </a:spcBef>
            </a:pPr>
            <a:r>
              <a:rPr sz="550" spc="-5" dirty="0">
                <a:latin typeface="Arial"/>
                <a:cs typeface="Arial"/>
              </a:rPr>
              <a:t>Binned </a:t>
            </a:r>
            <a:r>
              <a:rPr sz="550" dirty="0">
                <a:latin typeface="Arial"/>
                <a:cs typeface="Arial"/>
              </a:rPr>
              <a:t>scatter </a:t>
            </a:r>
            <a:r>
              <a:rPr sz="550" spc="-5" dirty="0">
                <a:latin typeface="Arial"/>
                <a:cs typeface="Arial"/>
              </a:rPr>
              <a:t>plot: avg. within each</a:t>
            </a:r>
            <a:r>
              <a:rPr sz="550" spc="-20" dirty="0">
                <a:latin typeface="Arial"/>
                <a:cs typeface="Arial"/>
              </a:rPr>
              <a:t> </a:t>
            </a:r>
            <a:r>
              <a:rPr sz="550" spc="-5" dirty="0">
                <a:latin typeface="Arial"/>
                <a:cs typeface="Arial"/>
              </a:rPr>
              <a:t>percentile.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ts val="605"/>
              </a:lnSpc>
            </a:pPr>
            <a:r>
              <a:rPr sz="550" spc="-5" dirty="0">
                <a:latin typeface="Arial"/>
                <a:cs typeface="Arial"/>
              </a:rPr>
              <a:t>Parental income percentile defined at </a:t>
            </a:r>
            <a:r>
              <a:rPr sz="550" dirty="0">
                <a:latin typeface="Arial"/>
                <a:cs typeface="Arial"/>
              </a:rPr>
              <a:t>child </a:t>
            </a:r>
            <a:r>
              <a:rPr sz="550" spc="-5" dirty="0">
                <a:latin typeface="Arial"/>
                <a:cs typeface="Arial"/>
              </a:rPr>
              <a:t>age 15-20 </a:t>
            </a:r>
            <a:r>
              <a:rPr sz="550" dirty="0">
                <a:latin typeface="Arial"/>
                <a:cs typeface="Arial"/>
              </a:rPr>
              <a:t>(equal</a:t>
            </a:r>
            <a:r>
              <a:rPr sz="550" spc="-40" dirty="0">
                <a:latin typeface="Arial"/>
                <a:cs typeface="Arial"/>
              </a:rPr>
              <a:t> </a:t>
            </a:r>
            <a:r>
              <a:rPr sz="550" dirty="0">
                <a:latin typeface="Arial"/>
                <a:cs typeface="Arial"/>
              </a:rPr>
              <a:t>split).</a:t>
            </a:r>
            <a:endParaRPr sz="550">
              <a:latin typeface="Arial"/>
              <a:cs typeface="Arial"/>
            </a:endParaRPr>
          </a:p>
        </p:txBody>
      </p:sp>
      <p:sp>
        <p:nvSpPr>
          <p:cNvPr id="2590" name="object 2590"/>
          <p:cNvSpPr txBox="1"/>
          <p:nvPr/>
        </p:nvSpPr>
        <p:spPr>
          <a:xfrm>
            <a:off x="3930027" y="2788708"/>
            <a:ext cx="1489710" cy="36356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254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spc="-5" dirty="0" err="1">
                <a:latin typeface="Arial"/>
                <a:cs typeface="Arial"/>
              </a:rPr>
              <a:t>Gschwend</a:t>
            </a:r>
            <a:r>
              <a:rPr sz="800" spc="-5" dirty="0">
                <a:latin typeface="Arial"/>
                <a:cs typeface="Arial"/>
              </a:rPr>
              <a:t> </a:t>
            </a:r>
            <a:r>
              <a:rPr lang="fr-CH" sz="800" spc="-5" dirty="0">
                <a:latin typeface="Arial"/>
                <a:cs typeface="Arial"/>
              </a:rPr>
              <a:t>et</a:t>
            </a:r>
            <a:r>
              <a:rPr sz="800" spc="-5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Martínez  </a:t>
            </a:r>
            <a:r>
              <a:rPr sz="800" spc="-5" dirty="0">
                <a:latin typeface="Arial"/>
                <a:cs typeface="Arial"/>
              </a:rPr>
              <a:t>(</a:t>
            </a:r>
            <a:r>
              <a:rPr lang="fr-CH" sz="800" i="1" spc="-5" dirty="0">
                <a:latin typeface="Arial"/>
                <a:cs typeface="Arial"/>
              </a:rPr>
              <a:t>projet de recherche en cours</a:t>
            </a:r>
            <a:r>
              <a:rPr sz="800" spc="-5" dirty="0">
                <a:latin typeface="Arial"/>
                <a:cs typeface="Arial"/>
              </a:rPr>
              <a:t>)</a:t>
            </a:r>
            <a:endParaRPr sz="800" dirty="0">
              <a:latin typeface="Arial"/>
              <a:cs typeface="Arial"/>
            </a:endParaRPr>
          </a:p>
          <a:p>
            <a:pPr marR="17780" algn="r">
              <a:lnSpc>
                <a:spcPct val="100000"/>
              </a:lnSpc>
              <a:spcBef>
                <a:spcPts val="145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45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4447731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20" dirty="0"/>
              <a:t>Qui atteint un niveau de formation plus élevé que ses parents ?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902805" y="504190"/>
            <a:ext cx="1886585" cy="1848485"/>
          </a:xfrm>
          <a:custGeom>
            <a:avLst/>
            <a:gdLst/>
            <a:ahLst/>
            <a:cxnLst/>
            <a:rect l="l" t="t" r="r" b="b"/>
            <a:pathLst>
              <a:path w="1886585" h="1848485">
                <a:moveTo>
                  <a:pt x="0" y="1848489"/>
                </a:moveTo>
                <a:lnTo>
                  <a:pt x="1886375" y="1848489"/>
                </a:lnTo>
                <a:lnTo>
                  <a:pt x="1886375" y="0"/>
                </a:lnTo>
                <a:lnTo>
                  <a:pt x="0" y="0"/>
                </a:lnTo>
                <a:lnTo>
                  <a:pt x="0" y="184848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2041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4062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6074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8095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108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120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141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154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8175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0187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2200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4221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6233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8255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0267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2279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4301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6313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8334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0347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2359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4380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6393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8414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0426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2439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4460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6472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8493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0506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2518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4539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6552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8573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0585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2598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4619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6631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8653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0665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2677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4699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6711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8732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0745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2757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4778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791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88812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90824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2837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4858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6870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8891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0904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2916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4937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6950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8971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0983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12996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15017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7029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9051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1063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3076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5097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7109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9130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31143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33155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5176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7189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9210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41222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43235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5256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47268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9290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51302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3314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5336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7348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9369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1382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3394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5415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7428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69449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71461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73474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75495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7507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2041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4062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6074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8095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0108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2120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4141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6154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8175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0187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2200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14221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16233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18255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0267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2279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4301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6313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8334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0347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2359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4380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6393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8414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0426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2439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4460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6472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8493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506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2518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4539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6552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8573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0585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2598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4619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6631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8653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0665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2677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4699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6711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8732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0745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2757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4778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6791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8812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0824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2837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4858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6870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8891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0904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2916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4937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6950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8971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10983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12996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5017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7029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9051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1063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3076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5097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7109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9130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31143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33155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5176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7189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9210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41222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43235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5256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7268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9290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51302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53314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5336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57348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9369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61382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63394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5415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7428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9449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71461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73474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75495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77507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92041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94062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96074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98095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00108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02120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04141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06154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08175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10187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12200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14221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6233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8255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0267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2279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4301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6313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28334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30347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32359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34380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6393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8414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0426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2439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4460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6472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8493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0506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52518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4539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6552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8573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60585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62598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64619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66631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68653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0665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2677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4699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76711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78732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80745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2757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84778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6791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88812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0824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2837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94858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96870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98891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0904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02916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04937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06950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08971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0983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12996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15017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17029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19051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1063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23076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25097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27109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29130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1143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3155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35176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37189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39210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1222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3235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45256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47268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49290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1302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3314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5336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7348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9369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1382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3394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65415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67428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69449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1461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3474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5495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77507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92041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94062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6074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98095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00108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02120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04141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6154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8175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10187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12200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4221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16233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8255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0267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22279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24301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26313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28334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30347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32359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34380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36393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38414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0426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2439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4460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6472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8493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0506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2518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4539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6552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8573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60585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62598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64619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66631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68653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0665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2677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4699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76711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78732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80745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82757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84778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86791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88812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90824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92837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94858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96870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98891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00904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02916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04937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6950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08971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10983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12996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5017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17029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19051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21063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23076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25097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27109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29130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31143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33155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35176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37189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39210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41222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43235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45256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47268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49290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51302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53314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5336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7348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59369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61382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63394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65415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67428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69449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71461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73474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75495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77507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041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4062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6074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8095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0108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2120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4141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6154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8175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10187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12200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14221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16233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18255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20267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22279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24301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26313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28334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30347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32359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34380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36393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38414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0426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2439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4460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6472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8493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0506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2518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4539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6552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8573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60585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62598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4619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66631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68653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70665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72677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74699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76711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78732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0745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2757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4778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6791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8812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90824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92837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94858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96870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98891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00904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02916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04937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06950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8971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10983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12996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15017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17029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19051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21063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23076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25097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27109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29130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31143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33155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5176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37189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39210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1222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43235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45256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7268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9290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1302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3314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5336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57348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59369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61382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3394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65415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67428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69449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71461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73474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75495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77507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2041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062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6074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8095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0108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2120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04141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06154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8175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0187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12200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4221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6233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8255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0267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2279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4301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6313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8334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0347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2359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4380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36393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8414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0426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2439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4460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6472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8493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0506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2518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54539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56552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58573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60585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62598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64619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66631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68653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70665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72677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74699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6711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78732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0745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2757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84778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86791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88812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90824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92837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94858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96870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8891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00904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02916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04937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06950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08971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10983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12996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15017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17029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19051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21063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23076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25097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7109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29130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31143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33155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35176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37189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39210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1222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3235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45256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47268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49290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51302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53314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5336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7348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59369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1382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63394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65415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67428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69449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71461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73474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75495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77507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92041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94062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96074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98095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00108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02120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04141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06154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08175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10187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12200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14221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16233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8255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20267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22279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4301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26313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28334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30347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2359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34380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6393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38414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40426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2439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4460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6472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8493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50506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52518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54539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56552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58573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60585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62598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64619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66631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68653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70665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72677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74699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76711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78732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80745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82757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84778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86791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88812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90824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92837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94858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96870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98891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00904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02916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04937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06950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08971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10983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12996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15017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17029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19051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21063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23076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25097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27109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29130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1143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33155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35176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37189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39210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41222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43235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45256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47268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49290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51302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53314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55336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57348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59369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61382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63394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65415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67428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69449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71461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73474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75495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77507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2041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94062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6074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8095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00108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02120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04141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06154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08175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10187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12200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14221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6233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8255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0267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22279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4301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6313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8334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30347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32359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4380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6393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8414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0426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2439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4460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6472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8493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50506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52518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54539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56552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8573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60585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62598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64619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6631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68653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70665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72677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74699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76711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78732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80745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82757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84778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86791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88812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90824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92837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94858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6870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98891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00904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2916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04937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6950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08971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10983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12996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5017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17029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19051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21063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23076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5097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27109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29130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31143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3155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35176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37189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39210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41222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43235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45256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47268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49290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1302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3314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5336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57348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9369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1382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63394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5415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67428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69449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1461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3474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5495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7507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2041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94062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96074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8095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00108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02120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04141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06154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08175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10187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12200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14221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16233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18255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20267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22279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24301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6313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28334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30347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32359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34380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36393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38414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0426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2439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4460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46472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48493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50506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52518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54539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6552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8573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60585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62598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64619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66631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68653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70665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2677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4699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6711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78732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80745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82757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84778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86791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88812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90824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92837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94858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96870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98891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00904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02916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04937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06950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08971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10983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12996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15017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17029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19051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21063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23076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25097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27109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29130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31143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33155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35176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37189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39210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41222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43235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45256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47268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49290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51302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53314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55336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57348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59369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1382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394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5415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7428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9449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71461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73474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75495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77507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955671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955671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955671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955671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55671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55671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55671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55671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955671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955671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955671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55671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955671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55671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55671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955671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955671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955671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955671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955671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955671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55671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955671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955671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55671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955671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955671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955671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55671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55671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55671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55671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955671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955671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955671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955671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955671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955671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955671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55671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955671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955671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955671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955671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955671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955671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955671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955671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955671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955671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955671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955671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955671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955671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55671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955671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955671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955671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955671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955671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955671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955671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955671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955671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955671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955671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955671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955671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955671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955671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955671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955671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955671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55671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955671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55671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955671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955671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55671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55671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55671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955671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955671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955671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55671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955671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55671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55671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55671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55671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55671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133727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133727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133727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133727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133727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133727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33727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33727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33727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33727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33727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133727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33727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133727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133727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33727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33727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133727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133727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133727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133727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133727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133727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133727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133727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133727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133727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133727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133727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133727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133727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133727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133727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133727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133727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133727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133727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133727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133727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133727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133727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133727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133727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133727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133727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133727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133727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133727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133727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133727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133727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133727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133727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133727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133727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133727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133727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133727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133727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133727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133727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133727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133727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133727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133727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133727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133727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133727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133727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133727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133727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133727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133727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133727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133727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133727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133727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133727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133727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133727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133727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133727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133727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133727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133727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133727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133727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133727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133727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133727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133727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311782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311782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311782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311782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311782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311782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311782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11782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311782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311782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311782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311782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311782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311782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311782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311782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311782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311782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311782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311782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311782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311782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311782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311782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311782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311782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311782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311782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311782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311782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311782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311782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311782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311782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311782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311782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311782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311782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311782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311782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311782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311782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311782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311782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311782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311782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311782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311782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311782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311782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311782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311782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311782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311782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311782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311782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311782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311782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311782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311782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311782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311782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311782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11782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311782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311782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311782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311782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311782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311782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311782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11782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11782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11782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11782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11782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11782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11782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11782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311782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311782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11782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11782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11782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311782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311782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311782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311782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311782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311782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311782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89838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489838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489838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489838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489838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489838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489838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489838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489838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489838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489838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489838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489838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489838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489838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489838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489838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489838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489838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489838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489838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489838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489838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489838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489838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489838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489838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489838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489838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489838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489838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489838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489838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489838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489838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489838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489838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489838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489838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489838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89838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489838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489838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489838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89838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489838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489838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89838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89838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89838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89838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89838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9838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89838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89838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89838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89838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489838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89838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9838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89838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489838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9838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89838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89838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489838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89838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89838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89838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489838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89838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489838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489838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489838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89838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89838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89838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489838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9838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489838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489838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489838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89838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489838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489838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489838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89838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489838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489838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489838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489838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667894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667894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667894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667894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667894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667894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667894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667894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667894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667894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667894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667894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667894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667894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667894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667894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667894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667894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667894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667894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667894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667894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667894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667894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667894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667894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667894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667894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667894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667894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667894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667894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667894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667894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667894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667894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667894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667894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667894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667894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667894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667894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667894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667894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667894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667894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667894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667894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667894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667894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667894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667894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667894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667894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667894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667894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667894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667894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67894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667894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667894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667894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667894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667894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667894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667894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667894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667894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667894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667894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667894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667894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667894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667894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667894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667894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667894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667894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667894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667894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667894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667894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667894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667894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667894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667894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667894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667894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667894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667894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667894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845949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845949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845949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845949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845949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845949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845949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845949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845949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845949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845949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845949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845949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845949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845949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845949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845949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845949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845949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845949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845949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845949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845949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845949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845949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845949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845949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845949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845949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845949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845949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845949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845949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845949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845949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845949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845949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845949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845949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845949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845949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845949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845949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845949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845949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845949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845949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845949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845949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845949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845949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845949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845949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845949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845949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845949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845949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845949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845949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845949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845949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845949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845949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845949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845949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845949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845949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845949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845949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845949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845949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845949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845949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845949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845949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845949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845949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845949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845949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845949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845949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845949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845949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845949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845949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845949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45949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5949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845949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845949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845949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024005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24005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024005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024005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024005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024005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024005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024005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024005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024005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024005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024005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024005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024005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024005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024005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024005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024005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024005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024005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024005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24005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024005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2024005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024005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024005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024005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024005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24005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024005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24005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024005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024005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024005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24005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024005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024005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024005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024005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024005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024005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024005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024005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024005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024005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024005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024005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024005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024005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024005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24005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024005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024005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024005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024005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024005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024005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024005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024005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024005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024005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024005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024005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024005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024005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2024005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2024005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2024005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024005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024005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024005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024005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024005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024005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024005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024005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024005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024005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024005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024005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024005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024005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024005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024005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024005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024005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24005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024005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024005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024005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024005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202061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202061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202061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202061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202061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202061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202061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202061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202061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202061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202061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202061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202061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202061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202061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202061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202061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202061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202061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202061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202061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202061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202061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202061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202061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202061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202061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202061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202061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202061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202061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202061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202061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202061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202061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202061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202061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202061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202061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202061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202061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202061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202061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202061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202061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202061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202061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202061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202061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202061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202061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202061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202061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202061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202061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202061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202061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202061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202061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202061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202061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202061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202061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202061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202061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202061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202061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202061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202061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202061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202061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202061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202061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202061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202061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202061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202061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202061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202061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202061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202061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202061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202061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202061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202061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202061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202061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202061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202061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202061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202061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380116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380116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380116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380116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380116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380116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380116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380116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380116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380116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380116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380116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380116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380116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80116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380116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380116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380116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380116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380116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380116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2380116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2380116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2380116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2380116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380116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380116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380116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380116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380116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380116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2380116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2380116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380116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380116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380116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380116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380116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380116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380116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380116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380116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380116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2380116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2380116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2380116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2380116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2380116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2380116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2380116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2380116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2380116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2380116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2380116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2380116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380116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380116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380116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380116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380116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380116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380116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380116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380116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380116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380116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380116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380116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380116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380116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80116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380116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380116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2380116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2380116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2380116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2380116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2380116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2380116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2380116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2380116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2380116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2380116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380116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380116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380116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380116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380116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380116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380116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380116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558172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558172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558172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558172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558172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558172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558172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558172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558172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558172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558172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558172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558172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558172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558172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558172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558172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558172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558172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558172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558172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558172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558172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558172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558172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558172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558172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558172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558172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558172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558172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558172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558172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58172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558172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558172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558172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558172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558172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558172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558172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558172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558172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558172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558172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558172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558172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558172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558172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558172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558172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558172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558172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558172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558172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558172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558172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558172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558172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558172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558172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558172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558172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558172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558172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558172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558172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558172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558172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558172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558172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558172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558172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558172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558172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558172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558172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558172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558172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558172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558172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558172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558172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558172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558172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558172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558172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558172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558172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558172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558172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736228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736228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736228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736228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736228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736228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736228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736228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736228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736228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736228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736228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736228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736228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736228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736228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736228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736228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736228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736228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736228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736228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736228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736228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736228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736228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736228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736228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736228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736228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736228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736228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736228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736228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736228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736228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736228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736228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736228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736228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736228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736228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736228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736228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736228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736228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736228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736228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736228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736228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36228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736228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736228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736228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736228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736228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736228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736228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736228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736228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736228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736228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736228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736228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736228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736228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736228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736228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736228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736228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736228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736228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736228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736228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736228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736228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736228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736228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736228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736228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736228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736228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736228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736228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736228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736228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736228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736228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736228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736228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736228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962846" y="10353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966625" y="10390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998457" y="10420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002237" y="10458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016306" y="10410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020086" y="104486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034068" y="1016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037848" y="1019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051917" y="9921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055697" y="9959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069679" y="9905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073459" y="9942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087528" y="9855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091308" y="9893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123139" y="9838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126919" y="9876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140901" y="9934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144681" y="9972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158751" y="9919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162530" y="9956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176512" y="9844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180292" y="988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194362" y="9975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198142" y="10012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212124" y="10044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215903" y="10082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229973" y="10111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233753" y="10149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247735" y="10072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251515" y="10110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265584" y="10110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269364" y="10148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301195" y="10340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304975" y="1037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318957" y="1048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322737" y="10521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336806" y="10444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340586" y="1048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354568" y="10572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358348" y="10610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372417" y="104756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376197" y="10513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390179" y="10647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393959" y="10685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408029" y="10719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411808" y="10757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443640" y="106541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447420" y="106919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497013" y="10690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500793" y="10728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514862" y="10683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518642" y="10721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550473" y="10866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554253" y="10904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568235" y="10841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572015" y="10879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586084" y="10864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589864" y="10901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603846" y="10833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607626" y="10871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621695" y="10738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625475" y="10776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639457" y="10902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643237" y="10940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657306" y="10885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1661086" y="10922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1692918" y="10933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1696697" y="10971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728529" y="11050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732309" y="11088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746291" y="1089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750071" y="1093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764140" y="11206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767920" y="11244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781902" y="110163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785682" y="110541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799751" y="11043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803531" y="11081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888735" y="110653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892515" y="111031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906584" y="11281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910364" y="113192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924346" y="11036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928126" y="11074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942196" y="112219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945975" y="11259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977807" y="11292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981587" y="11330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995569" y="11341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999348" y="11379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013418" y="11316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017198" y="113542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031180" y="11496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034960" y="11534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049029" y="11396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052809" y="11433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066791" y="11411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070571" y="11449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120251" y="11487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124031" y="11524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155862" y="116375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159642" y="116753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173624" y="1162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177404" y="1166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209235" y="117906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213015" y="11828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227085" y="11740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230864" y="11778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244847" y="119000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248626" y="119378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280458" y="119193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284238" y="119571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298307" y="11983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302087" y="12020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16069" y="12201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19849" y="12238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33918" y="12076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37698" y="12114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51680" y="123104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55460" y="123482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387291" y="12355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391071" y="123937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405140" y="124950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408920" y="125328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440751" y="126429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444531" y="12680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458513" y="12547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462293" y="12585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494125" y="129596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497904" y="12997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511974" y="12964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515754" y="13001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529736" y="13139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533515" y="13176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565347" y="13543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569127" y="13581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583196" y="136526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586976" y="136904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600958" y="13741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604738" y="13779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618807" y="14006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622587" y="14044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654418" y="14647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2658198" y="14685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2672180" y="149904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2675960" y="150282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2725641" y="17477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2729420" y="17514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992525" y="14165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999072" y="142409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028136" y="13286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034683" y="13361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134970" y="121800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141517" y="12255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170581" y="12213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177128" y="12288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188430" y="123524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194977" y="124280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206192" y="12663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212739" y="12739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277414" y="12800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283961" y="12876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295263" y="12901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301810" y="12977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313025" y="12754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319572" y="12830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330875" y="1276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337422" y="1284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348636" y="130313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355183" y="131069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26692" y="13316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33239" y="133922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62303" y="134505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68850" y="13526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597914" y="13636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604461" y="13711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722597" y="138984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729144" y="139740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811581" y="143333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818128" y="144089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847192" y="143980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853739" y="144736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36264" y="14676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42811" y="14751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007486" y="15039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014033" y="15115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060859" y="152196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067406" y="152952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078708" y="15316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085255" y="153924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096470" y="15278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103017" y="15353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114320" y="154148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120867" y="154904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132082" y="154209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138628" y="15496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185542" y="15853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192089" y="159287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221153" y="15875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227700" y="159515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238915" y="15990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245462" y="160661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470431" y="171988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476978" y="172744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488193" y="170999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494740" y="17175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506042" y="17398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512589" y="174739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541653" y="173327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548200" y="174083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612875" y="175208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619423" y="175964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630637" y="174858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637184" y="175614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666249" y="17705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672795" y="177810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701860" y="181245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708407" y="182001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719709" y="183581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726256" y="184337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956914" y="150945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963461" y="151701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974763" y="150691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981310" y="151447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010374" y="136289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016921" y="13704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045986" y="12771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052532" y="128471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063747" y="123987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070294" y="124743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081597" y="121030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088144" y="12178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099358" y="121564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105905" y="122320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117208" y="121135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123755" y="121891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152819" y="123314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159366" y="124070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224041" y="12529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230588" y="126047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241803" y="12750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248350" y="128261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259652" y="12751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266199" y="12827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366486" y="129412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373033" y="130168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384248" y="12849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390794" y="12925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402097" y="129596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408644" y="13035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419859" y="129631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426406" y="130387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437708" y="130987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444255" y="131743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455470" y="13118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462017" y="131936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473319" y="132833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479866" y="133589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491081" y="13330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497628" y="134062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508930" y="13426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515477" y="13501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544541" y="13496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551088" y="13571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580153" y="13570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586700" y="13645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615764" y="13587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622311" y="13662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633526" y="137016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640072" y="137772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651375" y="138897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657922" y="139653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669137" y="13936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675684" y="14012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686986" y="140087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1693533" y="140843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1704748" y="140787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711295" y="141543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1740359" y="13950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746906" y="14026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1758208" y="141216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1764755" y="141972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1775970" y="142860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1782517" y="143616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1793819" y="143105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1800366" y="14386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1829430" y="144147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1835978" y="144903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1865042" y="144173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1871589" y="144929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1882804" y="143998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1889350" y="144754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1900653" y="14612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1907200" y="146880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1918415" y="14620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1924962" y="14695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1954026" y="148723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1960573" y="149479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1971875" y="14874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1978422" y="149496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1989637" y="148802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1996184" y="149557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025248" y="15035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031795" y="151106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043097" y="148504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049644" y="149260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149931" y="156554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156478" y="157310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167693" y="157105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174239" y="15786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203304" y="15966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209851" y="16042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2256764" y="162241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2263311" y="162997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274526" y="162617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281073" y="163373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292375" y="163833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298922" y="164589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310137" y="16514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316684" y="165902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2327986" y="16449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334533" y="165246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345748" y="165067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352295" y="165823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363598" y="168165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370145" y="16892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381359" y="16827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387906" y="16902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399209" y="169144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405756" y="169900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416971" y="169599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423517" y="17035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434820" y="170964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441367" y="171720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452582" y="169801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459129" y="170557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2523804" y="17169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2530351" y="17245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559415" y="175882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565962" y="176638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577264" y="174114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583811" y="174870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2595026" y="17517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2601573" y="175929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2648487" y="176555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2655034" y="17731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2684098" y="17740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2690645" y="178160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997582" y="140997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1001362" y="14137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1015431" y="143840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1019211" y="144218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1033193" y="141697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1036973" y="14207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1051042" y="141933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1054822" y="14231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1140026" y="14633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1143806" y="146712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1211249" y="148137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1215029" y="14851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1246860" y="14588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1250640" y="14626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1335931" y="14654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1339711" y="146922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1371542" y="146842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1375322" y="147220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1460527" y="14763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1464306" y="14801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1513987" y="14868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1517767" y="1490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1656432" y="15084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1660212" y="151227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1674193" y="14977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1677973" y="15015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692043" y="15058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695823" y="15096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1709804" y="15000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1713584" y="150387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1745416" y="15132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1749196" y="151699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1763265" y="14963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1767045" y="15001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1781027" y="151584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1784807" y="151962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1870098" y="1514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1873878" y="15184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1887860" y="150000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1891640" y="15037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1959082" y="15182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1962862" y="15220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2190599" y="154410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2194379" y="15478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2208360" y="156186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2212140" y="156564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2333043" y="160071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2336823" y="160449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2457638" y="165680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2461418" y="166058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2475488" y="168532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2479268" y="168910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2511099" y="169757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2514879" y="170135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2600083" y="17759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2603863" y="17797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2653543" y="18280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2657323" y="18318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2671305" y="18493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2675085" y="18531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961971" y="154471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965751" y="15484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979820" y="148635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983600" y="149013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1068804" y="141907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1072584" y="14228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1086653" y="143184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1090433" y="14356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1104415" y="143867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1108195" y="14424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1122265" y="144173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1126044" y="144551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1157876" y="145800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1161656" y="146178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1175637" y="145809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1179417" y="146187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1193487" y="146273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1197267" y="14665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1229098" y="14556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1232878" y="145942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1264709" y="14568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1268489" y="14606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1282471" y="14596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1286251" y="14634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1300320" y="14686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1304100" y="14724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1318082" y="146002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1321862" y="146380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1353693" y="14658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1357473" y="14696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1389304" y="146973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1393084" y="14735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1407154" y="14721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1410934" y="14759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1424915" y="147122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1428695" y="147500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1442765" y="145030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1446545" y="145408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1478376" y="14791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1482156" y="14829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1496138" y="148102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1499918" y="148480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1531749" y="148250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1535529" y="148628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1549598" y="149755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1553378" y="150133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1567360" y="14966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1571140" y="15004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1585209" y="14953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1588989" y="14991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1602971" y="15002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1606751" y="15040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1620820" y="15029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1624600" y="15067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1638582" y="15104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1642362" y="15141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1727654" y="1504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1731434" y="15078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1798876" y="15054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1802656" y="15092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1816638" y="15023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1820418" y="15061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1834487" y="15069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1838267" y="15106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1852249" y="15141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856029" y="15179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1905710" y="15210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1909489" y="15248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1923471" y="1511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1927251" y="15148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1941321" y="152223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1945101" y="15260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1976932" y="152013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1980712" y="15239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1994694" y="15168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998473" y="15205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2012543" y="15231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2016323" y="15268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2030305" y="15155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2034085" y="15193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2048154" y="15154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2051934" y="15192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2065916" y="15167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2069696" y="152049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2083765" y="15273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2087545" y="15311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2101527" y="15343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2105307" y="15381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2119376" y="15266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2123156" y="15303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2137138" y="154681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2140918" y="15505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2154988" y="15494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2158767" y="155322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2172749" y="153728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2176529" y="154106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2226210" y="154620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2229990" y="15499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2243972" y="156379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2247751" y="156757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2261821" y="156212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2265601" y="156590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2279583" y="158085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2283362" y="158463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2297432" y="158934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2301212" y="15931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2315194" y="158759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2318974" y="159137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2350805" y="161121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2354585" y="161499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2368654" y="160727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2372434" y="16110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2386416" y="161296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2390196" y="161674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2404266" y="163553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2408045" y="163931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2422027" y="164656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2425807" y="165034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2439877" y="165776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2443656" y="166154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2493249" y="16918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2497029" y="169566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2528861" y="170982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2532640" y="171360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2546710" y="173344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2550490" y="173722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2564472" y="173213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2568252" y="17359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2582321" y="175908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2586101" y="176286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2617932" y="179329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2621712" y="179707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2635694" y="179950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2639474" y="180328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2689155" y="185856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2692934" y="18623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2706916" y="189837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2710696" y="190215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2724766" y="195245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2728546" y="195623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900294" y="501669"/>
            <a:ext cx="0" cy="1853564"/>
          </a:xfrm>
          <a:custGeom>
            <a:avLst/>
            <a:gdLst/>
            <a:ahLst/>
            <a:cxnLst/>
            <a:rect l="l" t="t" r="r" b="b"/>
            <a:pathLst>
              <a:path h="1853564">
                <a:moveTo>
                  <a:pt x="0" y="0"/>
                </a:moveTo>
                <a:lnTo>
                  <a:pt x="0" y="1853529"/>
                </a:lnTo>
              </a:path>
            </a:pathLst>
          </a:custGeom>
          <a:ln w="50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865287" y="22997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865287" y="212552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865287" y="195122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865287" y="17769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865287" y="160272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865287" y="14284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865287" y="125414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865287" y="107993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865287" y="90564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865287" y="73134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865287" y="55714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 txBox="1"/>
          <p:nvPr/>
        </p:nvSpPr>
        <p:spPr>
          <a:xfrm>
            <a:off x="435029" y="554930"/>
            <a:ext cx="123189" cy="17494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15" dirty="0">
                <a:latin typeface="Arial"/>
                <a:cs typeface="Arial"/>
              </a:rPr>
              <a:t>Share </a:t>
            </a:r>
            <a:r>
              <a:rPr sz="650" spc="10" dirty="0">
                <a:latin typeface="Arial"/>
                <a:cs typeface="Arial"/>
              </a:rPr>
              <a:t>with better </a:t>
            </a:r>
            <a:r>
              <a:rPr sz="650" spc="15" dirty="0">
                <a:latin typeface="Arial"/>
                <a:cs typeface="Arial"/>
              </a:rPr>
              <a:t>outcome than </a:t>
            </a:r>
            <a:r>
              <a:rPr sz="650" spc="10" dirty="0">
                <a:latin typeface="Arial"/>
                <a:cs typeface="Arial"/>
              </a:rPr>
              <a:t>their</a:t>
            </a:r>
            <a:r>
              <a:rPr sz="650" spc="-35" dirty="0">
                <a:latin typeface="Arial"/>
                <a:cs typeface="Arial"/>
              </a:rPr>
              <a:t> </a:t>
            </a:r>
            <a:r>
              <a:rPr sz="650" spc="10" dirty="0">
                <a:latin typeface="Arial"/>
                <a:cs typeface="Arial"/>
              </a:rPr>
              <a:t>parents</a:t>
            </a:r>
            <a:endParaRPr sz="650">
              <a:latin typeface="Arial"/>
              <a:cs typeface="Arial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900286" y="2355199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>
                <a:moveTo>
                  <a:pt x="0" y="0"/>
                </a:moveTo>
                <a:lnTo>
                  <a:pt x="1891415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955671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1133727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1311782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1489838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1667894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1845949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2024005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2202061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2380116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2558172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2736228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1262329" y="2641646"/>
            <a:ext cx="1167765" cy="280670"/>
          </a:xfrm>
          <a:custGeom>
            <a:avLst/>
            <a:gdLst/>
            <a:ahLst/>
            <a:cxnLst/>
            <a:rect l="l" t="t" r="r" b="b"/>
            <a:pathLst>
              <a:path w="1167764" h="280669">
                <a:moveTo>
                  <a:pt x="0" y="280549"/>
                </a:moveTo>
                <a:lnTo>
                  <a:pt x="1167240" y="280549"/>
                </a:lnTo>
                <a:lnTo>
                  <a:pt x="1167240" y="0"/>
                </a:lnTo>
                <a:lnTo>
                  <a:pt x="0" y="0"/>
                </a:lnTo>
                <a:lnTo>
                  <a:pt x="0" y="28054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1296645" y="27100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1300425" y="271386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1877379" y="27015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1883926" y="27091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1295770" y="2831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5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1299550" y="28354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 txBox="1"/>
          <p:nvPr/>
        </p:nvSpPr>
        <p:spPr>
          <a:xfrm>
            <a:off x="450627" y="487570"/>
            <a:ext cx="2371725" cy="262826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48590">
              <a:lnSpc>
                <a:spcPct val="100000"/>
              </a:lnSpc>
              <a:spcBef>
                <a:spcPts val="135"/>
              </a:spcBef>
            </a:pPr>
            <a:r>
              <a:rPr sz="650" spc="15" dirty="0">
                <a:latin typeface="Arial"/>
                <a:cs typeface="Arial"/>
              </a:rPr>
              <a:t>100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90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80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70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60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50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40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30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sz="650" spc="15" dirty="0">
                <a:latin typeface="Arial"/>
                <a:cs typeface="Arial"/>
              </a:rPr>
              <a:t>20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sz="650" spc="15" dirty="0">
                <a:latin typeface="Arial"/>
                <a:cs typeface="Arial"/>
              </a:rPr>
              <a:t>10</a:t>
            </a:r>
            <a:r>
              <a:rPr sz="650" spc="-80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R="1719580" algn="ctr">
              <a:lnSpc>
                <a:spcPct val="100000"/>
              </a:lnSpc>
              <a:spcBef>
                <a:spcPts val="595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spc="30" dirty="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467995" algn="ctr">
              <a:lnSpc>
                <a:spcPts val="770"/>
              </a:lnSpc>
              <a:spcBef>
                <a:spcPts val="310"/>
              </a:spcBef>
            </a:pPr>
            <a:r>
              <a:rPr sz="650" spc="20" dirty="0">
                <a:latin typeface="Arial"/>
                <a:cs typeface="Arial"/>
              </a:rPr>
              <a:t>0</a:t>
            </a:r>
            <a:r>
              <a:rPr sz="650" spc="3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10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20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30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40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50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60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70</a:t>
            </a:r>
            <a:r>
              <a:rPr sz="650" spc="5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80</a:t>
            </a:r>
            <a:r>
              <a:rPr sz="650" spc="60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90</a:t>
            </a:r>
            <a:r>
              <a:rPr sz="650" spc="65" dirty="0">
                <a:latin typeface="Arial"/>
                <a:cs typeface="Arial"/>
              </a:rPr>
              <a:t> </a:t>
            </a:r>
            <a:r>
              <a:rPr sz="650" spc="15" dirty="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L="417830" algn="ctr">
              <a:lnSpc>
                <a:spcPts val="770"/>
              </a:lnSpc>
            </a:pPr>
            <a:r>
              <a:rPr sz="650" spc="10" dirty="0">
                <a:latin typeface="Arial"/>
                <a:cs typeface="Arial"/>
              </a:rPr>
              <a:t>Parental </a:t>
            </a:r>
            <a:r>
              <a:rPr sz="650" spc="15" dirty="0">
                <a:latin typeface="Arial"/>
                <a:cs typeface="Arial"/>
              </a:rPr>
              <a:t>income</a:t>
            </a:r>
            <a:r>
              <a:rPr sz="650" dirty="0">
                <a:latin typeface="Arial"/>
                <a:cs typeface="Arial"/>
              </a:rPr>
              <a:t> </a:t>
            </a:r>
            <a:r>
              <a:rPr sz="650" spc="10" dirty="0">
                <a:latin typeface="Arial"/>
                <a:cs typeface="Arial"/>
              </a:rPr>
              <a:t>percentile</a:t>
            </a:r>
            <a:endParaRPr sz="650">
              <a:latin typeface="Arial"/>
              <a:cs typeface="Arial"/>
            </a:endParaRPr>
          </a:p>
          <a:p>
            <a:pPr marL="918210" marR="433070">
              <a:lnSpc>
                <a:spcPct val="123700"/>
              </a:lnSpc>
              <a:spcBef>
                <a:spcPts val="500"/>
              </a:spcBef>
              <a:tabLst>
                <a:tab pos="1506855" algn="l"/>
              </a:tabLst>
            </a:pPr>
            <a:r>
              <a:rPr sz="650" spc="15" dirty="0">
                <a:latin typeface="Arial"/>
                <a:cs typeface="Arial"/>
              </a:rPr>
              <a:t>incom</a:t>
            </a:r>
            <a:r>
              <a:rPr sz="650" spc="20" dirty="0">
                <a:latin typeface="Arial"/>
                <a:cs typeface="Arial"/>
              </a:rPr>
              <a:t>e</a:t>
            </a:r>
            <a:r>
              <a:rPr sz="650" dirty="0">
                <a:latin typeface="Arial"/>
                <a:cs typeface="Arial"/>
              </a:rPr>
              <a:t>	</a:t>
            </a:r>
            <a:r>
              <a:rPr sz="650" spc="10" dirty="0">
                <a:latin typeface="Arial"/>
                <a:cs typeface="Arial"/>
              </a:rPr>
              <a:t>occupation  education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05"/>
              </a:lnSpc>
              <a:spcBef>
                <a:spcPts val="465"/>
              </a:spcBef>
            </a:pPr>
            <a:r>
              <a:rPr sz="550" spc="-5" dirty="0">
                <a:latin typeface="Arial"/>
                <a:cs typeface="Arial"/>
              </a:rPr>
              <a:t>Binned </a:t>
            </a:r>
            <a:r>
              <a:rPr sz="550" dirty="0">
                <a:latin typeface="Arial"/>
                <a:cs typeface="Arial"/>
              </a:rPr>
              <a:t>scatter </a:t>
            </a:r>
            <a:r>
              <a:rPr sz="550" spc="-5" dirty="0">
                <a:latin typeface="Arial"/>
                <a:cs typeface="Arial"/>
              </a:rPr>
              <a:t>plot: avg. within each</a:t>
            </a:r>
            <a:r>
              <a:rPr sz="550" spc="-20" dirty="0">
                <a:latin typeface="Arial"/>
                <a:cs typeface="Arial"/>
              </a:rPr>
              <a:t> </a:t>
            </a:r>
            <a:r>
              <a:rPr sz="550" spc="-5" dirty="0">
                <a:latin typeface="Arial"/>
                <a:cs typeface="Arial"/>
              </a:rPr>
              <a:t>percentile.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ts val="605"/>
              </a:lnSpc>
            </a:pPr>
            <a:r>
              <a:rPr sz="550" spc="-5" dirty="0">
                <a:latin typeface="Arial"/>
                <a:cs typeface="Arial"/>
              </a:rPr>
              <a:t>Parental income percentile defined at </a:t>
            </a:r>
            <a:r>
              <a:rPr sz="550" dirty="0">
                <a:latin typeface="Arial"/>
                <a:cs typeface="Arial"/>
              </a:rPr>
              <a:t>child </a:t>
            </a:r>
            <a:r>
              <a:rPr sz="550" spc="-5" dirty="0">
                <a:latin typeface="Arial"/>
                <a:cs typeface="Arial"/>
              </a:rPr>
              <a:t>age 15-20 </a:t>
            </a:r>
            <a:r>
              <a:rPr sz="550" dirty="0">
                <a:latin typeface="Arial"/>
                <a:cs typeface="Arial"/>
              </a:rPr>
              <a:t>(equal</a:t>
            </a:r>
            <a:r>
              <a:rPr sz="550" spc="-25" dirty="0">
                <a:latin typeface="Arial"/>
                <a:cs typeface="Arial"/>
              </a:rPr>
              <a:t> </a:t>
            </a:r>
            <a:r>
              <a:rPr sz="550" dirty="0">
                <a:latin typeface="Arial"/>
                <a:cs typeface="Arial"/>
              </a:rPr>
              <a:t>split).</a:t>
            </a:r>
            <a:endParaRPr sz="550">
              <a:latin typeface="Arial"/>
              <a:cs typeface="Arial"/>
            </a:endParaRPr>
          </a:p>
        </p:txBody>
      </p:sp>
      <p:sp>
        <p:nvSpPr>
          <p:cNvPr id="2787" name="object 2787"/>
          <p:cNvSpPr txBox="1"/>
          <p:nvPr/>
        </p:nvSpPr>
        <p:spPr>
          <a:xfrm>
            <a:off x="2965805" y="699087"/>
            <a:ext cx="2099310" cy="1211998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65735" indent="-128270"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Mobilité absolue des revenus élevée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Mobilité professionnelle moins élevée</a:t>
            </a:r>
            <a:endParaRPr lang="fr-CH" sz="900" dirty="0">
              <a:latin typeface="Arial"/>
              <a:cs typeface="Arial"/>
            </a:endParaRPr>
          </a:p>
          <a:p>
            <a:pPr marL="1911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91770" algn="l"/>
              </a:tabLst>
            </a:pPr>
            <a:r>
              <a:rPr lang="fr-CH" sz="900" spc="-5" dirty="0">
                <a:latin typeface="Arial"/>
                <a:cs typeface="Arial"/>
              </a:rPr>
              <a:t>Mobilité éducative moins élevée</a:t>
            </a:r>
            <a:endParaRPr lang="de-DE" sz="900" dirty="0">
              <a:latin typeface="Arial"/>
              <a:cs typeface="Arial"/>
            </a:endParaRPr>
          </a:p>
          <a:p>
            <a:pPr marL="187325" marR="180975" indent="3175" algn="just">
              <a:lnSpc>
                <a:spcPct val="101499"/>
              </a:lnSpc>
              <a:spcBef>
                <a:spcPts val="600"/>
              </a:spcBef>
            </a:pPr>
            <a:r>
              <a:rPr lang="de-DE"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5" dirty="0">
                <a:latin typeface="Arial"/>
                <a:cs typeface="Arial"/>
              </a:rPr>
              <a:t>Un marché du travail qui fonctionne bien dans l'ensemble, un système de formation professionnelle duale</a:t>
            </a:r>
            <a:endParaRPr lang="de-DE" sz="900" dirty="0">
              <a:latin typeface="Arial"/>
              <a:cs typeface="Arial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 txBox="1"/>
          <p:nvPr/>
        </p:nvSpPr>
        <p:spPr>
          <a:xfrm>
            <a:off x="3930027" y="2697605"/>
            <a:ext cx="1489710" cy="46358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13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spc="-5" dirty="0" err="1">
                <a:latin typeface="Arial"/>
                <a:cs typeface="Arial"/>
              </a:rPr>
              <a:t>Gschwend</a:t>
            </a:r>
            <a:r>
              <a:rPr sz="800" spc="-5" dirty="0">
                <a:latin typeface="Arial"/>
                <a:cs typeface="Arial"/>
              </a:rPr>
              <a:t> </a:t>
            </a:r>
            <a:r>
              <a:rPr lang="fr-CH" sz="800" spc="-5" dirty="0">
                <a:latin typeface="Arial"/>
                <a:cs typeface="Arial"/>
              </a:rPr>
              <a:t>et </a:t>
            </a:r>
            <a:r>
              <a:rPr sz="800" dirty="0">
                <a:latin typeface="Arial"/>
                <a:cs typeface="Arial"/>
              </a:rPr>
              <a:t>Martínez  </a:t>
            </a:r>
            <a:r>
              <a:rPr sz="800" spc="-5" dirty="0">
                <a:latin typeface="Arial"/>
                <a:cs typeface="Arial"/>
              </a:rPr>
              <a:t>(</a:t>
            </a:r>
            <a:r>
              <a:rPr lang="fr-CH" sz="800" i="1" spc="-5" dirty="0">
                <a:latin typeface="Arial"/>
                <a:cs typeface="Arial"/>
              </a:rPr>
              <a:t>projet de recherche en cours</a:t>
            </a:r>
            <a:r>
              <a:rPr sz="800" spc="-5" dirty="0">
                <a:latin typeface="Arial"/>
                <a:cs typeface="Arial"/>
              </a:rPr>
              <a:t>)</a:t>
            </a:r>
            <a:endParaRPr sz="800" dirty="0">
              <a:latin typeface="Arial"/>
              <a:cs typeface="Arial"/>
            </a:endParaRPr>
          </a:p>
          <a:p>
            <a:pPr marR="17780" algn="r">
              <a:lnSpc>
                <a:spcPct val="100000"/>
              </a:lnSpc>
              <a:spcBef>
                <a:spcPts val="985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45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88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96595" y="501983"/>
            <a:ext cx="3150870" cy="532838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de-DE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de-DE" sz="900" spc="-5" dirty="0">
                <a:latin typeface="Arial"/>
                <a:cs typeface="Arial"/>
              </a:rPr>
              <a:t>– </a:t>
            </a:r>
            <a:r>
              <a:rPr lang="fr-CH" sz="900" spc="-5" dirty="0">
                <a:latin typeface="Arial"/>
                <a:cs typeface="Arial"/>
              </a:rPr>
              <a:t>Privilège d’être né dans la « bonne » famille</a:t>
            </a:r>
            <a:endParaRPr lang="de-DE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6212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5002505" cy="773930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de-DE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de-DE" sz="900" spc="-5" dirty="0">
                <a:latin typeface="Arial"/>
                <a:cs typeface="Arial"/>
              </a:rPr>
              <a:t>– </a:t>
            </a:r>
            <a:r>
              <a:rPr lang="fr-CH" sz="900" spc="-5" dirty="0">
                <a:latin typeface="Arial"/>
                <a:cs typeface="Arial"/>
              </a:rPr>
              <a:t>Privilège d’être né dans la « bonne » famille</a:t>
            </a:r>
            <a:endParaRPr lang="de-DE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Notre système fiscal favorise-t-il les dynasties ?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Pas d’impôt sur les successions pour les descendants directs, mais très bien pour les tiers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88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5078705" cy="1292020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fr-CH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fr-CH" sz="900" spc="-5" dirty="0">
                <a:latin typeface="Arial"/>
                <a:cs typeface="Arial"/>
              </a:rPr>
              <a:t>– Privilège d’être né dans la « bonne » famille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Notre système fiscal favorise-t-il les dynasties ?</a:t>
            </a: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Pas d’impôt sur les successions pour les descendants directs, mais très bien pour les tiers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Hériter rend-il paresseux ?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Argent non gagné par la personne, analogie avec les allocations de chômage et l’aide sociale ?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5450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935931" cy="1671611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fr-CH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fr-CH" sz="900" spc="-5" dirty="0">
                <a:latin typeface="Arial"/>
                <a:cs typeface="Arial"/>
              </a:rPr>
              <a:t>– Privilège d’être né dans la « bonne » famille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Notre système fiscal favorise-t-il les dynasties ?</a:t>
            </a: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Pas d’impôt sur les successions pour les descendants directs, mais très bien pour les tiers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Hériter rend-il paresseux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Argent non gagné par la personne, analogie avec les allocations de chômage et l’aide sociale ?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Sommes-nous trop précis avec les pauvres et fermons-nous les yeux sur les riches ?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Détectives sociaux et secret bancaire au niveau national ?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6212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5078705" cy="2051203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fr-CH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fr-CH" sz="900" spc="-5" dirty="0">
                <a:latin typeface="Arial"/>
                <a:cs typeface="Arial"/>
              </a:rPr>
              <a:t>– Privilège d’être né dans la « bonne » famille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Notre système fiscal favorise-t-il les dynasties ?</a:t>
            </a: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Pas d’impôt sur les successions pour les descendants directs, mais très bien pour les tiers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Hériter rend-il paresseux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Argent non gagné par la personne, analogie avec les allocations de chômage et l’aide sociale ?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Sommes-nous trop précis avec les pauvres et fermons-nous les yeux sur les riches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Détectives sociaux et secret bancaire au niveau national ?</a:t>
            </a:r>
            <a:endParaRPr lang="fr-CH" sz="900" dirty="0">
              <a:latin typeface="Arial"/>
              <a:cs typeface="Arial"/>
            </a:endParaRPr>
          </a:p>
          <a:p>
            <a:pPr marL="160020" indent="-122555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0655" algn="l"/>
              </a:tabLst>
            </a:pPr>
            <a:r>
              <a:rPr lang="fr-CH" sz="900" spc="-5" dirty="0">
                <a:latin typeface="Arial"/>
                <a:cs typeface="Arial"/>
              </a:rPr>
              <a:t>Combien de redistribution pouvons-nous nous permettre et pour qui ?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La menace permanente de l’exode des riches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88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5154905" cy="2430794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fr-CH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fr-CH" sz="900" spc="-5" dirty="0">
                <a:latin typeface="Arial"/>
                <a:cs typeface="Arial"/>
              </a:rPr>
              <a:t>– Privilège d’être né dans la « bonne » famille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Notre système fiscal favorise-t-il les dynasties ?</a:t>
            </a: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Pas d’impôt sur les successions pour les descendants directs, mais très bien pour les tiers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Hériter rend-il paresseux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Argent non gagné par la personne, analogie avec les allocations de chômage et l’aide sociale ?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Sommes-nous trop précis avec les pauvres et fermons-nous les yeux sur les riches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Détectives sociaux et secret bancaire au niveau national ?</a:t>
            </a:r>
            <a:endParaRPr lang="fr-CH" sz="900" dirty="0">
              <a:latin typeface="Arial"/>
              <a:cs typeface="Arial"/>
            </a:endParaRPr>
          </a:p>
          <a:p>
            <a:pPr marL="160020" indent="-122555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0655" algn="l"/>
              </a:tabLst>
            </a:pPr>
            <a:r>
              <a:rPr lang="fr-CH" sz="900" spc="-5" dirty="0">
                <a:latin typeface="Arial"/>
                <a:cs typeface="Arial"/>
              </a:rPr>
              <a:t>Combien de redistribution pouvons-nous nous permettre et pour qui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La menace permanente de l’exode des riches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La concurrence fédéraliste réduit-elle la redistribution ?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09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Baisses d’impôts cantonales pour les riches et régime dur en matière d’aide sociale ?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3926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Sujets de discussion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5078705" cy="2430794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L’impôt sur les successions est-il un moyen d’améliorer l’égalité des chances ?</a:t>
            </a:r>
            <a:endParaRPr lang="fr-CH" sz="900" dirty="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lang="fr-CH" sz="900" spc="-5" dirty="0">
                <a:latin typeface="Arial"/>
                <a:cs typeface="Arial"/>
              </a:rPr>
              <a:t>– Privilège d’être né dans la « bonne » famille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Notre système fiscal favorise-t-il les dynasties ?</a:t>
            </a: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Pas d’impôt sur les successions pour les descendants directs, mais très bien pour les tiers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Hériter rend-il paresseux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Argent non gagné par la personne, analogie avec les allocations de chômage et l’aide sociale ?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Sommes-nous trop précis avec les pauvres et fermons-nous les yeux sur les riches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Détectives sociaux et secret bancaire au niveau national ?</a:t>
            </a:r>
            <a:endParaRPr lang="fr-CH" sz="900" dirty="0">
              <a:latin typeface="Arial"/>
              <a:cs typeface="Arial"/>
            </a:endParaRPr>
          </a:p>
          <a:p>
            <a:pPr marL="160020" indent="-122555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0655" algn="l"/>
              </a:tabLst>
            </a:pPr>
            <a:r>
              <a:rPr lang="fr-CH" sz="900" spc="-5" dirty="0">
                <a:latin typeface="Arial"/>
                <a:cs typeface="Arial"/>
              </a:rPr>
              <a:t>Combien de redistribution pouvons-nous nous permettre et pour qui ?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La menace permanente de l’exode des riches</a:t>
            </a:r>
            <a:endParaRPr lang="fr-CH" sz="90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dirty="0">
                <a:latin typeface="Arial"/>
                <a:cs typeface="Arial"/>
              </a:rPr>
              <a:t>La concurrence fédéraliste réduit-elle la redistribution ?</a:t>
            </a:r>
          </a:p>
          <a:p>
            <a:pPr marL="442595" lvl="1" indent="-133350">
              <a:lnSpc>
                <a:spcPct val="100000"/>
              </a:lnSpc>
              <a:spcBef>
                <a:spcPts val="409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Baisses d’impôts cantonales pour les riches et régime dur en matière d’aide sociale ?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46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19553" y="1007832"/>
            <a:ext cx="1249147" cy="39305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fr-CH" sz="2450" spc="15" dirty="0"/>
              <a:t>Annexes</a:t>
            </a:r>
            <a:endParaRPr sz="2450" dirty="0"/>
          </a:p>
        </p:txBody>
      </p:sp>
      <p:sp>
        <p:nvSpPr>
          <p:cNvPr id="3" name="object 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47</a:t>
            </a:r>
          </a:p>
        </p:txBody>
      </p:sp>
    </p:spTree>
  </p:cSld>
  <p:clrMapOvr>
    <a:masterClrMapping/>
  </p:clrMapOvr>
  <p:transition>
    <p:cut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296828"/>
            <a:ext cx="4286250" cy="5416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2035"/>
              </a:lnSpc>
              <a:spcBef>
                <a:spcPts val="90"/>
              </a:spcBef>
            </a:pPr>
            <a:r>
              <a:rPr lang="fr-CH" sz="1700" spc="-15" dirty="0">
                <a:solidFill>
                  <a:srgbClr val="FFFFFF"/>
                </a:solidFill>
                <a:latin typeface="Arial"/>
                <a:cs typeface="Arial"/>
              </a:rPr>
              <a:t>La répartition des fortunes en Suisse en comparaison historique et internationale</a:t>
            </a:r>
            <a:endParaRPr lang="fr-CH" sz="17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2621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Bibliographie</a:t>
            </a:r>
            <a:r>
              <a:rPr spc="-40" dirty="0"/>
              <a:t> </a:t>
            </a:r>
            <a:r>
              <a:rPr spc="-5" dirty="0"/>
              <a:t>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1947" y="480728"/>
            <a:ext cx="5071110" cy="23609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5244" indent="5080">
              <a:lnSpc>
                <a:spcPct val="101499"/>
              </a:lnSpc>
              <a:spcBef>
                <a:spcPts val="80"/>
              </a:spcBef>
            </a:pPr>
            <a:r>
              <a:rPr sz="900" spc="-5" dirty="0">
                <a:latin typeface="Arial"/>
                <a:cs typeface="Arial"/>
              </a:rPr>
              <a:t>Baselgia, Enea, and Isabel Z. </a:t>
            </a:r>
            <a:r>
              <a:rPr sz="900" dirty="0">
                <a:latin typeface="Arial"/>
                <a:cs typeface="Arial"/>
              </a:rPr>
              <a:t>Martínez </a:t>
            </a:r>
            <a:r>
              <a:rPr sz="900" spc="-5" dirty="0">
                <a:latin typeface="Arial"/>
                <a:cs typeface="Arial"/>
              </a:rPr>
              <a:t>(2024a). “Using Rich Lists </a:t>
            </a:r>
            <a:r>
              <a:rPr sz="900" spc="-10" dirty="0">
                <a:latin typeface="Arial"/>
                <a:cs typeface="Arial"/>
              </a:rPr>
              <a:t>to </a:t>
            </a:r>
            <a:r>
              <a:rPr sz="900" spc="-5" dirty="0">
                <a:latin typeface="Arial"/>
                <a:cs typeface="Arial"/>
              </a:rPr>
              <a:t>Study the </a:t>
            </a:r>
            <a:r>
              <a:rPr sz="900" spc="-10" dirty="0">
                <a:latin typeface="Arial"/>
                <a:cs typeface="Arial"/>
              </a:rPr>
              <a:t>Super-Rich </a:t>
            </a:r>
            <a:r>
              <a:rPr sz="900" spc="-5" dirty="0">
                <a:latin typeface="Arial"/>
                <a:cs typeface="Arial"/>
              </a:rPr>
              <a:t>and </a:t>
            </a:r>
            <a:r>
              <a:rPr sz="900" spc="-35" dirty="0">
                <a:latin typeface="Arial"/>
                <a:cs typeface="Arial"/>
              </a:rPr>
              <a:t>Top  </a:t>
            </a:r>
            <a:r>
              <a:rPr sz="900" spc="-10" dirty="0">
                <a:latin typeface="Arial"/>
                <a:cs typeface="Arial"/>
              </a:rPr>
              <a:t>Wealth </a:t>
            </a:r>
            <a:r>
              <a:rPr sz="900" spc="-5" dirty="0">
                <a:latin typeface="Arial"/>
                <a:cs typeface="Arial"/>
              </a:rPr>
              <a:t>Inequality: Insights from Switzerland.” Forthcoming in </a:t>
            </a:r>
            <a:r>
              <a:rPr sz="900" i="1" spc="-5" dirty="0">
                <a:latin typeface="Arial"/>
                <a:cs typeface="Arial"/>
                <a:hlinkClick r:id="rId2"/>
              </a:rPr>
              <a:t>The </a:t>
            </a:r>
            <a:r>
              <a:rPr sz="900" i="1" spc="-15" dirty="0">
                <a:latin typeface="Arial"/>
                <a:cs typeface="Arial"/>
                <a:hlinkClick r:id="rId2"/>
              </a:rPr>
              <a:t>Review </a:t>
            </a:r>
            <a:r>
              <a:rPr sz="900" i="1" spc="-5" dirty="0">
                <a:latin typeface="Arial"/>
                <a:cs typeface="Arial"/>
                <a:hlinkClick r:id="rId2"/>
              </a:rPr>
              <a:t>of Economics and </a:t>
            </a:r>
            <a:r>
              <a:rPr sz="900" i="1" spc="-5" dirty="0">
                <a:latin typeface="Arial"/>
                <a:cs typeface="Arial"/>
              </a:rPr>
              <a:t> </a:t>
            </a:r>
            <a:r>
              <a:rPr sz="900" i="1" spc="-5" dirty="0">
                <a:latin typeface="Arial"/>
                <a:cs typeface="Arial"/>
                <a:hlinkClick r:id="rId2"/>
              </a:rPr>
              <a:t>Statistics</a:t>
            </a:r>
            <a:endParaRPr sz="900">
              <a:latin typeface="Arial"/>
              <a:cs typeface="Arial"/>
            </a:endParaRPr>
          </a:p>
          <a:p>
            <a:pPr marL="17780" marR="137160">
              <a:lnSpc>
                <a:spcPct val="101499"/>
              </a:lnSpc>
              <a:spcBef>
                <a:spcPts val="610"/>
              </a:spcBef>
            </a:pPr>
            <a:r>
              <a:rPr sz="900" spc="-5" dirty="0">
                <a:latin typeface="Arial"/>
                <a:cs typeface="Arial"/>
              </a:rPr>
              <a:t>Baselgia, Enea, and Isabel Z. </a:t>
            </a:r>
            <a:r>
              <a:rPr sz="900" dirty="0">
                <a:latin typeface="Arial"/>
                <a:cs typeface="Arial"/>
              </a:rPr>
              <a:t>Martínez </a:t>
            </a:r>
            <a:r>
              <a:rPr sz="900" spc="-5" dirty="0">
                <a:latin typeface="Arial"/>
                <a:cs typeface="Arial"/>
              </a:rPr>
              <a:t>(2023). “Wealth-Income Ratios in </a:t>
            </a:r>
            <a:r>
              <a:rPr sz="900" spc="-15" dirty="0">
                <a:latin typeface="Arial"/>
                <a:cs typeface="Arial"/>
              </a:rPr>
              <a:t>Free </a:t>
            </a:r>
            <a:r>
              <a:rPr sz="900" spc="-10" dirty="0">
                <a:latin typeface="Arial"/>
                <a:cs typeface="Arial"/>
              </a:rPr>
              <a:t>Market </a:t>
            </a:r>
            <a:r>
              <a:rPr sz="900" spc="-5" dirty="0">
                <a:latin typeface="Arial"/>
                <a:cs typeface="Arial"/>
              </a:rPr>
              <a:t>Capitalism:  Switzerland, </a:t>
            </a:r>
            <a:r>
              <a:rPr sz="900" spc="-10" dirty="0">
                <a:latin typeface="Arial"/>
                <a:cs typeface="Arial"/>
              </a:rPr>
              <a:t>1900-2020.” </a:t>
            </a:r>
            <a:r>
              <a:rPr sz="900" spc="-5" dirty="0">
                <a:latin typeface="Arial"/>
                <a:cs typeface="Arial"/>
              </a:rPr>
              <a:t>Forthcoming in </a:t>
            </a:r>
            <a:r>
              <a:rPr sz="900" i="1" spc="-5" dirty="0">
                <a:latin typeface="Arial"/>
                <a:cs typeface="Arial"/>
                <a:hlinkClick r:id="rId3"/>
              </a:rPr>
              <a:t>The </a:t>
            </a:r>
            <a:r>
              <a:rPr sz="900" i="1" spc="-15" dirty="0">
                <a:latin typeface="Arial"/>
                <a:cs typeface="Arial"/>
                <a:hlinkClick r:id="rId3"/>
              </a:rPr>
              <a:t>Review </a:t>
            </a:r>
            <a:r>
              <a:rPr sz="900" i="1" spc="-5" dirty="0">
                <a:latin typeface="Arial"/>
                <a:cs typeface="Arial"/>
                <a:hlinkClick r:id="rId3"/>
              </a:rPr>
              <a:t>of Economics and</a:t>
            </a:r>
            <a:r>
              <a:rPr sz="900" i="1" spc="-120" dirty="0">
                <a:latin typeface="Arial"/>
                <a:cs typeface="Arial"/>
                <a:hlinkClick r:id="rId3"/>
              </a:rPr>
              <a:t> </a:t>
            </a:r>
            <a:r>
              <a:rPr sz="900" i="1" spc="-5" dirty="0">
                <a:latin typeface="Arial"/>
                <a:cs typeface="Arial"/>
                <a:hlinkClick r:id="rId3"/>
              </a:rPr>
              <a:t>Statistics</a:t>
            </a:r>
            <a:endParaRPr sz="900">
              <a:latin typeface="Arial"/>
              <a:cs typeface="Arial"/>
            </a:endParaRPr>
          </a:p>
          <a:p>
            <a:pPr marL="17780" marR="113030">
              <a:lnSpc>
                <a:spcPct val="101499"/>
              </a:lnSpc>
              <a:spcBef>
                <a:spcPts val="615"/>
              </a:spcBef>
              <a:tabLst>
                <a:tab pos="1579245" algn="l"/>
              </a:tabLst>
            </a:pPr>
            <a:r>
              <a:rPr sz="900" dirty="0">
                <a:latin typeface="Arial"/>
                <a:cs typeface="Arial"/>
              </a:rPr>
              <a:t>Brülhart, </a:t>
            </a:r>
            <a:r>
              <a:rPr sz="900" spc="-5" dirty="0">
                <a:latin typeface="Arial"/>
                <a:cs typeface="Arial"/>
              </a:rPr>
              <a:t>Marius (2021). </a:t>
            </a:r>
            <a:r>
              <a:rPr sz="900" dirty="0">
                <a:latin typeface="Arial"/>
                <a:cs typeface="Arial"/>
              </a:rPr>
              <a:t>“Wie </a:t>
            </a:r>
            <a:r>
              <a:rPr sz="900" spc="-5" dirty="0">
                <a:latin typeface="Arial"/>
                <a:cs typeface="Arial"/>
              </a:rPr>
              <a:t>viel werden wir im Jahr 2022 (ver)erben?” </a:t>
            </a:r>
            <a:r>
              <a:rPr sz="900" spc="-20" dirty="0">
                <a:latin typeface="Arial"/>
                <a:cs typeface="Arial"/>
                <a:hlinkClick r:id="rId4"/>
              </a:rPr>
              <a:t>BATZ.ch </a:t>
            </a:r>
            <a:r>
              <a:rPr sz="900" spc="-5" dirty="0">
                <a:latin typeface="Arial"/>
                <a:cs typeface="Arial"/>
                <a:hlinkClick r:id="rId4"/>
              </a:rPr>
              <a:t>– Das </a:t>
            </a:r>
            <a:r>
              <a:rPr sz="900" spc="-10" dirty="0">
                <a:latin typeface="Arial"/>
                <a:cs typeface="Arial"/>
                <a:hlinkClick r:id="rId4"/>
              </a:rPr>
              <a:t>Forum </a:t>
            </a:r>
            <a:r>
              <a:rPr sz="900" spc="-5" dirty="0">
                <a:latin typeface="Arial"/>
                <a:cs typeface="Arial"/>
                <a:hlinkClick r:id="rId4"/>
              </a:rPr>
              <a:t>für </a:t>
            </a:r>
            <a:r>
              <a:rPr sz="900" spc="-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  <a:hlinkClick r:id="rId4"/>
              </a:rPr>
              <a:t>Schweizer</a:t>
            </a:r>
            <a:r>
              <a:rPr sz="900" spc="5" dirty="0">
                <a:latin typeface="Arial"/>
                <a:cs typeface="Arial"/>
                <a:hlinkClick r:id="rId4"/>
              </a:rPr>
              <a:t> </a:t>
            </a:r>
            <a:r>
              <a:rPr sz="900" dirty="0">
                <a:latin typeface="Arial"/>
                <a:cs typeface="Arial"/>
                <a:hlinkClick r:id="rId4"/>
              </a:rPr>
              <a:t>Wirtschaftspolitik</a:t>
            </a:r>
            <a:r>
              <a:rPr sz="900" dirty="0">
                <a:latin typeface="Arial"/>
                <a:cs typeface="Arial"/>
              </a:rPr>
              <a:t>	</a:t>
            </a:r>
            <a:r>
              <a:rPr sz="900" spc="-5" dirty="0">
                <a:latin typeface="Arial"/>
                <a:cs typeface="Arial"/>
              </a:rPr>
              <a:t>, 8.12.2021.</a:t>
            </a:r>
            <a:endParaRPr sz="900">
              <a:latin typeface="Arial"/>
              <a:cs typeface="Arial"/>
            </a:endParaRPr>
          </a:p>
          <a:p>
            <a:pPr marL="17780" marR="5080">
              <a:lnSpc>
                <a:spcPct val="101499"/>
              </a:lnSpc>
              <a:spcBef>
                <a:spcPts val="615"/>
              </a:spcBef>
              <a:tabLst>
                <a:tab pos="4204335" algn="l"/>
              </a:tabLst>
            </a:pPr>
            <a:r>
              <a:rPr sz="900" spc="-15" dirty="0">
                <a:latin typeface="Arial"/>
                <a:cs typeface="Arial"/>
              </a:rPr>
              <a:t>Föllmi, </a:t>
            </a:r>
            <a:r>
              <a:rPr sz="900" spc="-20" dirty="0">
                <a:latin typeface="Arial"/>
                <a:cs typeface="Arial"/>
              </a:rPr>
              <a:t>Reto, </a:t>
            </a:r>
            <a:r>
              <a:rPr sz="900" spc="-15" dirty="0">
                <a:latin typeface="Arial"/>
                <a:cs typeface="Arial"/>
              </a:rPr>
              <a:t>and </a:t>
            </a:r>
            <a:r>
              <a:rPr sz="900" spc="-10" dirty="0">
                <a:latin typeface="Arial"/>
                <a:cs typeface="Arial"/>
              </a:rPr>
              <a:t>Isabel Z. Martínez (2017). </a:t>
            </a:r>
            <a:r>
              <a:rPr sz="900" spc="-15" dirty="0">
                <a:latin typeface="Arial"/>
                <a:cs typeface="Arial"/>
              </a:rPr>
              <a:t>“Volatile </a:t>
            </a:r>
            <a:r>
              <a:rPr sz="900" spc="-45" dirty="0">
                <a:latin typeface="Arial"/>
                <a:cs typeface="Arial"/>
              </a:rPr>
              <a:t>Top </a:t>
            </a:r>
            <a:r>
              <a:rPr sz="900" spc="-15" dirty="0">
                <a:latin typeface="Arial"/>
                <a:cs typeface="Arial"/>
              </a:rPr>
              <a:t>Income Shares </a:t>
            </a:r>
            <a:r>
              <a:rPr sz="900" spc="-10" dirty="0">
                <a:latin typeface="Arial"/>
                <a:cs typeface="Arial"/>
              </a:rPr>
              <a:t>in </a:t>
            </a:r>
            <a:r>
              <a:rPr sz="900" spc="-15" dirty="0">
                <a:latin typeface="Arial"/>
                <a:cs typeface="Arial"/>
              </a:rPr>
              <a:t>Switzerland? Reassessing  </a:t>
            </a:r>
            <a:r>
              <a:rPr sz="900" spc="-5" dirty="0">
                <a:latin typeface="Arial"/>
                <a:cs typeface="Arial"/>
              </a:rPr>
              <a:t>the Evolution Between 1981 and </a:t>
            </a:r>
            <a:r>
              <a:rPr sz="900" spc="-10" dirty="0">
                <a:latin typeface="Arial"/>
                <a:cs typeface="Arial"/>
              </a:rPr>
              <a:t>2010.”  </a:t>
            </a:r>
            <a:r>
              <a:rPr sz="900" i="1" spc="-5" dirty="0">
                <a:latin typeface="Arial"/>
                <a:cs typeface="Arial"/>
                <a:hlinkClick r:id="rId5"/>
              </a:rPr>
              <a:t>The </a:t>
            </a:r>
            <a:r>
              <a:rPr sz="900" i="1" spc="-15" dirty="0">
                <a:latin typeface="Arial"/>
                <a:cs typeface="Arial"/>
                <a:hlinkClick r:id="rId5"/>
              </a:rPr>
              <a:t>Review </a:t>
            </a:r>
            <a:r>
              <a:rPr sz="900" i="1" spc="-5" dirty="0">
                <a:latin typeface="Arial"/>
                <a:cs typeface="Arial"/>
                <a:hlinkClick r:id="rId5"/>
              </a:rPr>
              <a:t>of Economics</a:t>
            </a:r>
            <a:r>
              <a:rPr sz="900" i="1" spc="-50" dirty="0">
                <a:latin typeface="Arial"/>
                <a:cs typeface="Arial"/>
                <a:hlinkClick r:id="rId5"/>
              </a:rPr>
              <a:t> </a:t>
            </a:r>
            <a:r>
              <a:rPr sz="900" i="1" spc="-5" dirty="0">
                <a:latin typeface="Arial"/>
                <a:cs typeface="Arial"/>
                <a:hlinkClick r:id="rId5"/>
              </a:rPr>
              <a:t>and</a:t>
            </a:r>
            <a:r>
              <a:rPr sz="900" i="1" spc="5" dirty="0">
                <a:latin typeface="Arial"/>
                <a:cs typeface="Arial"/>
                <a:hlinkClick r:id="rId5"/>
              </a:rPr>
              <a:t> </a:t>
            </a:r>
            <a:r>
              <a:rPr sz="900" i="1" spc="-5" dirty="0">
                <a:latin typeface="Arial"/>
                <a:cs typeface="Arial"/>
                <a:hlinkClick r:id="rId5"/>
              </a:rPr>
              <a:t>Statistics</a:t>
            </a:r>
            <a:r>
              <a:rPr sz="900" i="1" spc="-5" dirty="0">
                <a:latin typeface="Arial"/>
                <a:cs typeface="Arial"/>
              </a:rPr>
              <a:t>	</a:t>
            </a:r>
            <a:r>
              <a:rPr sz="900" spc="-5" dirty="0">
                <a:latin typeface="Arial"/>
                <a:cs typeface="Arial"/>
              </a:rPr>
              <a:t>, 99(5),  pp.793–809.</a:t>
            </a:r>
            <a:endParaRPr sz="900">
              <a:latin typeface="Arial"/>
              <a:cs typeface="Arial"/>
            </a:endParaRPr>
          </a:p>
          <a:p>
            <a:pPr marL="17780" marR="52069">
              <a:lnSpc>
                <a:spcPct val="101499"/>
              </a:lnSpc>
              <a:spcBef>
                <a:spcPts val="610"/>
              </a:spcBef>
              <a:tabLst>
                <a:tab pos="1093470" algn="l"/>
              </a:tabLst>
            </a:pPr>
            <a:r>
              <a:rPr sz="900" spc="-10" dirty="0">
                <a:latin typeface="Arial"/>
                <a:cs typeface="Arial"/>
              </a:rPr>
              <a:t>Kopczuk, Wojciech </a:t>
            </a:r>
            <a:r>
              <a:rPr sz="900" spc="-5" dirty="0">
                <a:latin typeface="Arial"/>
                <a:cs typeface="Arial"/>
              </a:rPr>
              <a:t>(2013). “Incentive effects of inheritances and optimal estate </a:t>
            </a:r>
            <a:r>
              <a:rPr sz="900" spc="-10" dirty="0">
                <a:latin typeface="Arial"/>
                <a:cs typeface="Arial"/>
              </a:rPr>
              <a:t>taxation.” </a:t>
            </a:r>
            <a:r>
              <a:rPr sz="900" i="1" spc="-5" dirty="0">
                <a:latin typeface="Arial"/>
                <a:cs typeface="Arial"/>
                <a:hlinkClick r:id="rId6"/>
              </a:rPr>
              <a:t>American </a:t>
            </a:r>
            <a:r>
              <a:rPr sz="900" i="1" spc="-5" dirty="0">
                <a:latin typeface="Arial"/>
                <a:cs typeface="Arial"/>
              </a:rPr>
              <a:t> </a:t>
            </a:r>
            <a:r>
              <a:rPr sz="900" i="1" spc="-5" dirty="0">
                <a:latin typeface="Arial"/>
                <a:cs typeface="Arial"/>
                <a:hlinkClick r:id="rId6"/>
              </a:rPr>
              <a:t>Economic</a:t>
            </a:r>
            <a:r>
              <a:rPr sz="900" i="1" spc="10" dirty="0">
                <a:latin typeface="Arial"/>
                <a:cs typeface="Arial"/>
                <a:hlinkClick r:id="rId6"/>
              </a:rPr>
              <a:t> </a:t>
            </a:r>
            <a:r>
              <a:rPr sz="900" i="1" spc="-15" dirty="0">
                <a:latin typeface="Arial"/>
                <a:cs typeface="Arial"/>
                <a:hlinkClick r:id="rId6"/>
              </a:rPr>
              <a:t>Review</a:t>
            </a:r>
            <a:r>
              <a:rPr sz="900" i="1" spc="-15" dirty="0">
                <a:latin typeface="Arial"/>
                <a:cs typeface="Arial"/>
              </a:rPr>
              <a:t>	</a:t>
            </a:r>
            <a:r>
              <a:rPr sz="900" spc="-5" dirty="0">
                <a:latin typeface="Arial"/>
                <a:cs typeface="Arial"/>
              </a:rPr>
              <a:t>103(3),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pp.472–477.</a:t>
            </a:r>
            <a:endParaRPr sz="900">
              <a:latin typeface="Arial"/>
              <a:cs typeface="Arial"/>
            </a:endParaRPr>
          </a:p>
          <a:p>
            <a:pPr marL="17780" marR="207645">
              <a:lnSpc>
                <a:spcPct val="101499"/>
              </a:lnSpc>
              <a:spcBef>
                <a:spcPts val="615"/>
              </a:spcBef>
              <a:tabLst>
                <a:tab pos="3611879" algn="l"/>
              </a:tabLst>
            </a:pPr>
            <a:r>
              <a:rPr sz="900" spc="-10" dirty="0">
                <a:latin typeface="Arial"/>
                <a:cs typeface="Arial"/>
              </a:rPr>
              <a:t>Langenmayr, </a:t>
            </a:r>
            <a:r>
              <a:rPr sz="900" spc="-5" dirty="0">
                <a:latin typeface="Arial"/>
                <a:cs typeface="Arial"/>
              </a:rPr>
              <a:t>Dominika, and Lennard </a:t>
            </a:r>
            <a:r>
              <a:rPr sz="900" spc="-15" dirty="0">
                <a:latin typeface="Arial"/>
                <a:cs typeface="Arial"/>
              </a:rPr>
              <a:t>Zyska </a:t>
            </a:r>
            <a:r>
              <a:rPr sz="900" spc="-5" dirty="0">
                <a:latin typeface="Arial"/>
                <a:cs typeface="Arial"/>
              </a:rPr>
              <a:t>(2023). “Escaping the </a:t>
            </a:r>
            <a:r>
              <a:rPr sz="900" spc="-10" dirty="0">
                <a:latin typeface="Arial"/>
                <a:cs typeface="Arial"/>
              </a:rPr>
              <a:t>Exchange </a:t>
            </a:r>
            <a:r>
              <a:rPr sz="900" spc="-5" dirty="0">
                <a:latin typeface="Arial"/>
                <a:cs typeface="Arial"/>
              </a:rPr>
              <a:t>of Information: </a:t>
            </a:r>
            <a:r>
              <a:rPr sz="900" spc="-35" dirty="0">
                <a:latin typeface="Arial"/>
                <a:cs typeface="Arial"/>
              </a:rPr>
              <a:t>Tax  </a:t>
            </a:r>
            <a:r>
              <a:rPr sz="900" spc="-5" dirty="0">
                <a:latin typeface="Arial"/>
                <a:cs typeface="Arial"/>
              </a:rPr>
              <a:t>Evasion via </a:t>
            </a:r>
            <a:r>
              <a:rPr sz="900" spc="-10" dirty="0">
                <a:latin typeface="Arial"/>
                <a:cs typeface="Arial"/>
              </a:rPr>
              <a:t>Citizenship-by-Investment.”  </a:t>
            </a:r>
            <a:r>
              <a:rPr sz="900" i="1" spc="-5" dirty="0">
                <a:latin typeface="Arial"/>
                <a:cs typeface="Arial"/>
                <a:hlinkClick r:id="rId7"/>
              </a:rPr>
              <a:t>Journal of</a:t>
            </a:r>
            <a:r>
              <a:rPr sz="900" i="1" spc="-35" dirty="0">
                <a:latin typeface="Arial"/>
                <a:cs typeface="Arial"/>
                <a:hlinkClick r:id="rId7"/>
              </a:rPr>
              <a:t> </a:t>
            </a:r>
            <a:r>
              <a:rPr sz="900" i="1" spc="-5" dirty="0">
                <a:latin typeface="Arial"/>
                <a:cs typeface="Arial"/>
                <a:hlinkClick r:id="rId7"/>
              </a:rPr>
              <a:t>Public</a:t>
            </a:r>
            <a:r>
              <a:rPr sz="900" i="1" spc="20" dirty="0">
                <a:latin typeface="Arial"/>
                <a:cs typeface="Arial"/>
                <a:hlinkClick r:id="rId7"/>
              </a:rPr>
              <a:t> </a:t>
            </a:r>
            <a:r>
              <a:rPr sz="900" i="1" spc="-5" dirty="0">
                <a:latin typeface="Arial"/>
                <a:cs typeface="Arial"/>
                <a:hlinkClick r:id="rId7"/>
              </a:rPr>
              <a:t>Economics</a:t>
            </a:r>
            <a:r>
              <a:rPr sz="900" i="1" spc="-5" dirty="0">
                <a:latin typeface="Arial"/>
                <a:cs typeface="Arial"/>
              </a:rPr>
              <a:t>	</a:t>
            </a:r>
            <a:r>
              <a:rPr sz="900" spc="-5" dirty="0">
                <a:latin typeface="Arial"/>
                <a:cs typeface="Arial"/>
              </a:rPr>
              <a:t>, 221,</a:t>
            </a:r>
            <a:r>
              <a:rPr sz="900" spc="-1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104865.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48</a:t>
            </a:r>
          </a:p>
        </p:txBody>
      </p:sp>
    </p:spTree>
  </p:cSld>
  <p:clrMapOvr>
    <a:masterClrMapping/>
  </p:clrMapOvr>
  <p:transition>
    <p:cut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875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Bibliographie</a:t>
            </a:r>
            <a:r>
              <a:rPr spc="-40" dirty="0"/>
              <a:t> </a:t>
            </a:r>
            <a:r>
              <a:rPr spc="-5" dirty="0"/>
              <a:t>II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106" y="1277081"/>
            <a:ext cx="5084445" cy="30162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indent="3175">
              <a:lnSpc>
                <a:spcPct val="101499"/>
              </a:lnSpc>
              <a:spcBef>
                <a:spcPts val="80"/>
              </a:spcBef>
            </a:pPr>
            <a:r>
              <a:rPr sz="900" spc="-20" dirty="0">
                <a:latin typeface="Arial"/>
                <a:cs typeface="Arial"/>
              </a:rPr>
              <a:t>Scheuer, </a:t>
            </a:r>
            <a:r>
              <a:rPr sz="900" spc="-10" dirty="0">
                <a:latin typeface="Arial"/>
                <a:cs typeface="Arial"/>
              </a:rPr>
              <a:t>Florian, </a:t>
            </a:r>
            <a:r>
              <a:rPr sz="900" spc="-15" dirty="0">
                <a:latin typeface="Arial"/>
                <a:cs typeface="Arial"/>
              </a:rPr>
              <a:t>and </a:t>
            </a:r>
            <a:r>
              <a:rPr sz="900" spc="-10" dirty="0">
                <a:latin typeface="Arial"/>
                <a:cs typeface="Arial"/>
              </a:rPr>
              <a:t>Joel </a:t>
            </a:r>
            <a:r>
              <a:rPr sz="900" spc="-15" dirty="0">
                <a:latin typeface="Arial"/>
                <a:cs typeface="Arial"/>
              </a:rPr>
              <a:t>Slemrod </a:t>
            </a:r>
            <a:r>
              <a:rPr sz="900" spc="-20" dirty="0">
                <a:latin typeface="Arial"/>
                <a:cs typeface="Arial"/>
              </a:rPr>
              <a:t>(2020).“Taxation </a:t>
            </a:r>
            <a:r>
              <a:rPr sz="900" spc="-15" dirty="0">
                <a:latin typeface="Arial"/>
                <a:cs typeface="Arial"/>
              </a:rPr>
              <a:t>and the Superrich.” </a:t>
            </a:r>
            <a:r>
              <a:rPr sz="900" i="1" spc="-15" dirty="0">
                <a:latin typeface="Arial"/>
                <a:cs typeface="Arial"/>
              </a:rPr>
              <a:t>Annual </a:t>
            </a:r>
            <a:r>
              <a:rPr sz="900" i="1" spc="-25" dirty="0">
                <a:latin typeface="Arial"/>
                <a:cs typeface="Arial"/>
              </a:rPr>
              <a:t>Review </a:t>
            </a:r>
            <a:r>
              <a:rPr sz="900" i="1" spc="-10" dirty="0">
                <a:latin typeface="Arial"/>
                <a:cs typeface="Arial"/>
              </a:rPr>
              <a:t>of </a:t>
            </a:r>
            <a:r>
              <a:rPr sz="900" i="1" spc="-15" dirty="0">
                <a:latin typeface="Arial"/>
                <a:cs typeface="Arial"/>
              </a:rPr>
              <a:t>Economics</a:t>
            </a:r>
            <a:r>
              <a:rPr sz="900" spc="-15" dirty="0">
                <a:latin typeface="Arial"/>
                <a:cs typeface="Arial"/>
              </a:rPr>
              <a:t>,  </a:t>
            </a:r>
            <a:r>
              <a:rPr sz="900" spc="-5" dirty="0">
                <a:latin typeface="Arial"/>
                <a:cs typeface="Arial"/>
              </a:rPr>
              <a:t>12:</a:t>
            </a:r>
            <a:r>
              <a:rPr sz="900" spc="7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189–211.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49</a:t>
            </a:r>
          </a:p>
        </p:txBody>
      </p:sp>
    </p:spTree>
  </p:cSld>
  <p:clrMapOvr>
    <a:masterClrMapping/>
  </p:clrMapOvr>
  <p:transition>
    <p:cut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8310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La redistribution par l’impôt sur le revenu diminue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761379" y="481753"/>
            <a:ext cx="2788920" cy="1681480"/>
          </a:xfrm>
          <a:custGeom>
            <a:avLst/>
            <a:gdLst/>
            <a:ahLst/>
            <a:cxnLst/>
            <a:rect l="l" t="t" r="r" b="b"/>
            <a:pathLst>
              <a:path w="2788920" h="1681480">
                <a:moveTo>
                  <a:pt x="0" y="0"/>
                </a:moveTo>
                <a:lnTo>
                  <a:pt x="2788714" y="0"/>
                </a:lnTo>
                <a:lnTo>
                  <a:pt x="2788714" y="1681470"/>
                </a:lnTo>
                <a:lnTo>
                  <a:pt x="0" y="1681470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589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78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970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161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351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54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73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9239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1143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304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49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68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8759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066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256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447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638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82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01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209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40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590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78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9715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161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3524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543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73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924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31150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30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3495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368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387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0671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2575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4480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63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82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02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2106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401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591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78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97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1627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3531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5436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73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92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11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73062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496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768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87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806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82583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4487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86391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83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02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92114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940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9592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9782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997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1635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0353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05443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07347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09262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11166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13070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1497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16878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1878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2068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22591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2449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6399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83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30218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32122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3402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59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378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3973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41643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4354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454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473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49270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1174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307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4982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688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587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606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6259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645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66407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683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70226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72130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74034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5938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778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9746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8165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835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85459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873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892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91182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93086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94990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968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987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007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0260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04511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6415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083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102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1213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1404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1594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178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197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16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2356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2546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273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292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11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3309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3499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3690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388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407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4261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445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4642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8327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502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5213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5404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589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78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970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161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351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54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73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89239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91143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9304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949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968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98759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0066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0256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0447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0638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082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101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1209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140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1590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178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19715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2161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23524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2543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273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2924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31150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330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3495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368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387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0671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2575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4480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63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82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502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52106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5401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5591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578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597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61627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63531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65436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673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692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711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73062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7496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768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787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806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82583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84487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86391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883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902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92114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940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9592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9782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997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01635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0353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05443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07347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09262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11166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13070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1497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16878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1878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2068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22591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2449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26399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283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30218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32122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3402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359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378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3973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41643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4354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454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473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49270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51174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5307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54982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5688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587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606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6259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645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66407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683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70226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72130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74034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75938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778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79746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8165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835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85459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873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92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91182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93086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94990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968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987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007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0260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04511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06415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083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102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1213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1404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1594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178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197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216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2356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2546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273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292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11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309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499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690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88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407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4261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445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4642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48327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02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213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5404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589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78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970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161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351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854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873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89239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1143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9304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949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968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8759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0066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0256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0447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638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082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101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1209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140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1590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178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19715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2161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23524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2543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273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2924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31150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330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3495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368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387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0671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2575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4480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63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82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502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52106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5401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5591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578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597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61627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63531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65436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673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692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711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73062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7496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768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787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806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82583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84487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86391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883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902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92114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940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9592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9782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997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01635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0353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05443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07347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09262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11166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13070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1497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16878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1878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2068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22591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2449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26399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283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30218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32122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3402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359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378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3973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41643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4354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454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473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49270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51174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5307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54982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5688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587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606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6259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645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66407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683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70226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72130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74034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75938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778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79746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8165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835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85459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873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892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91182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93086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94990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968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987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007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0260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04511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06415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083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102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1213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1404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1594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178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97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216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2356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2546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273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292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311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3309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3499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3690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388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407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4261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445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4642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48327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502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5213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5404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589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78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970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161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351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54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73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89239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91143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9304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49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968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98759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0066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0256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0447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0638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082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101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1209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140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1590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178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19715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2161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23524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543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27342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2924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31150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330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3495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368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387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40671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42575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44480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463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482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502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52106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5401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5591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578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97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61627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63531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65436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673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692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11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3062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496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8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87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806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82583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84487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6391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883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902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92114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940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9592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782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997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01635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0353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05443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07347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09262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11166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13070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1497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16878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1878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2068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22591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2449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26399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283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30218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32122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3402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359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378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3973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41643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4354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454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473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49270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51174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5307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54982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5688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587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606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6259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645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66407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683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70226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72130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74034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75938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79746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8165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835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85459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873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892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91182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93086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94990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968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987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007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0260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04511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06415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083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02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213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404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94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78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97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216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2356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2546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273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292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311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3309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3499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3690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388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407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4261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445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4642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48327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502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5213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5404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589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78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970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8161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351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54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873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89239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1143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9304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949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968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98759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0066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0256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0447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0638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082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101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1209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140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1590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178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19715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2161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23524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2543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27342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2924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31150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330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3495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368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387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40671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42575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44480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463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482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502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52106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5401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5591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578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597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61627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63531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65436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673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692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711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73062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7496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768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787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806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82583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84487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86391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883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902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92114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940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9592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9782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997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01635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0353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05443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07347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09262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11166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13070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1497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16878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1878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2068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22591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2449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6399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283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30218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32122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3402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359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378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3973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41643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4354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454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473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49270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51174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5307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54982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5688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587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606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6259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645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66407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683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70226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72130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74034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75938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79746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165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35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5459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73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92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91182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93086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94990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968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987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07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260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4511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6415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83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102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1213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1404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1594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178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197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216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2356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2546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273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292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311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3309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3499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3690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388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407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4261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445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4642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48327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502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5213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5404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589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78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970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8161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8351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854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873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8923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91143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9304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949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68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98759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0066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0256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0447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0638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082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101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1209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139609" y="524826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343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1590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178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19715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2161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23524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2543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273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924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3115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330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3495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368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387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40671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257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4480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66722" y="524826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96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482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502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52106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5401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5591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578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97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61627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63531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65436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673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692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711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7306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496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68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787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806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8258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84487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86391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883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902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9211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940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9592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9782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997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0163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0353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05443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0734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0926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1116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1307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1497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1687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1878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2068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22591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2449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2639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283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3021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32122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3402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359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378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3973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4164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4354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454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473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4927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5117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5307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5498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5688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587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06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59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450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6407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83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70226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72130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74034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7593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778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7974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8165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835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85459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873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892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9118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93086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94990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9689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987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07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260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451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6415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83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102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1213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1404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1594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178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197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216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2356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2546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273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292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311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3309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3499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3690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388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407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4261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445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4642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48327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502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5213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5404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75899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77803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79708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81612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83516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85430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87334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89239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91143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93047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94951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6855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98759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00663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02568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04472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06386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08290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10194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12099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14003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15907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17811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19715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21619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23524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25438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27342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29246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31150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33055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34959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36863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38767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40671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42575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44480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46394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48298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50202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52106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54011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55915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57819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59723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61627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63531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65436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67350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69254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71158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73062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74967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76871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78775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80679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82583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84487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86391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88306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90210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92114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94018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95922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97827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99731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01635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03539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05443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07347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09262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11166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13070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14974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16878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18783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20687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22591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24495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26399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28303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30218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32122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34026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35930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37834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39739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241643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243547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245451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247355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249270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251174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253078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254982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256886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258790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260694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262599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264503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66407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68311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70226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72130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74034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275938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77842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79746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81651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83555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85459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87363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89267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91182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93086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94990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96894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98798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0702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2607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4511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6415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8319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10223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12138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14042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15946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17850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19754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21658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23562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25467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27371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29275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31179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33093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34998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36902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38806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40710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42614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44518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46423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48327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50231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52135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54049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7589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778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7970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8161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8351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854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873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89239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91143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9304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949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968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98759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0066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0256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0447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0638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082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101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1209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140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1590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178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19715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2161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23524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2543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273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2924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31150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330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3495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368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387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40671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42575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44480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463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482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502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52106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5401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5591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578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97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61627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63531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65436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673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692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711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73062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7496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768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787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806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82583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84487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86391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883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902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92114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940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9592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9782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997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01635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0353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05443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07347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09262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11166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13070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1497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16878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1878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2068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22591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2449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26399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283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30218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32122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3402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359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378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3973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41643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4354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454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473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49270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51174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5307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54982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5688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587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606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6259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645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66407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683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70226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72130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74034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75938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778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79746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8165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835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85459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73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892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91182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93086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94990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968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987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07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260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4511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6415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83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102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1213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1404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1594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178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197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216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2356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2546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273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292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311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3309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3499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3690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388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407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4261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445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4642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48327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502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5213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5404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5899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7803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9708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81612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3516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85430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87334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89239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1143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3047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4951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6855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8759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00663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02568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04472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06386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08290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10194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12099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14003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15907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17811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19715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21619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23524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5438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27342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29246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31150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33055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34959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36863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38767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40671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42575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44480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46394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48298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50202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52106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54011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55915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57819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59723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61627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63531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65436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67350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69254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71158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73062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74967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76871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78775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80679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82583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84487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86391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88306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90210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92114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94018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95922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97827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99731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01635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03539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05443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07347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09262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11166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13070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14974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16878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18783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20687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22591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24495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26399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28303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30218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32122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34026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35930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37834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9739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41643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43547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45451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47355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49270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51174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53078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54982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56886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58790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60694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62599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64503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66407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8311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0226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72130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74034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75938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77842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79746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81651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83555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85459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87363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89267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91182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93086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94990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96894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98798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0702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2607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4511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6415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8319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10223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12138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14042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15946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17850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19754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21658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3562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5467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27371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29275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1179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33093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34998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36902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38806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40710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42614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44518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46423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48327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50231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52135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54049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7589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778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7970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8161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8351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854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873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89239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91143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9304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949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968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98759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0066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0256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0447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0638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082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101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1209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140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1590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178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19715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2161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23524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2543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273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2924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31150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330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3495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368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387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40671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42575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44480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463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482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502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52106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5401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5591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578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597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61627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63531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65436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673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692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711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73062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7496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768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787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806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82583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84487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6391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883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02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92114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940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9592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9782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997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01635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0353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05443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07347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09262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11166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13070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1497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16878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1878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2068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22591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2449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26399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283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30218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32122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3402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359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2378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3973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41643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4354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454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473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49270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51174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5307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54982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5688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587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606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6259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645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66407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683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70226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72130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74034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75938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778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79746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8165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835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85459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873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892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91182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93086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94990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968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987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07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260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4511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6415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83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102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1213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1404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1594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178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197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216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2356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2546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273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292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311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3309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3499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3690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388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407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261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445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642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8327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502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5213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5404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5899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7803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9708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81612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83516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85430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87334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89239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91143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93047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94951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96855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98759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00663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02568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04472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06386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08290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10194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12099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14003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15907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17811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9715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21619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23524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25438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27342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29246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31150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33055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34959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36863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38767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40671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42575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44480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46394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48298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50202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52106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54011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55915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57819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59723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61627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63531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65436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67350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69254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71158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73062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74967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76871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78775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80679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82583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84487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86391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88306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90210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92114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94018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95922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97827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99731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01635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03539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05443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07347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09262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11166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13070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14974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16878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18783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220687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222591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224495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226399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228303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230218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232122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234026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235930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237834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239739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241643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243547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245451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247355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249270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251174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253078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254982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256886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258790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260694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262599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264503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266407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268311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270226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272130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274034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275938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277842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79746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81651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83555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85459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87363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89267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91182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293086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294990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296894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298798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00702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02607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04511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06415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08319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10223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12138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14042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15946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17850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19754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21658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23562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25467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27371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29275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31179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33093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34998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36902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38806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40710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42614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44518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46423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48327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50231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52135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54049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589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78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970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8161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8351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854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873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89239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91143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9304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949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968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98759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0066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0256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0447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0638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082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101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1209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140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1590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178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19715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2161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23524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2543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273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924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31150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330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3495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368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387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40671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42575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44480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463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482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502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52106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5401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5591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578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597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61627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63531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65436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673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692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711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73062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7496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768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787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806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82583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84487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86391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883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902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92114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940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9592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9782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997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01635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0353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05443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07347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09262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11166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13070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1497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16878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1878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2068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22591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2449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26399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283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30218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32122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3402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359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378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3973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41643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4354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454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473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49270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51174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5307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54982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5688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587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606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6259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645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66407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683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70226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72130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74034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75938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778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79746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8165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835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85459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873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892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1182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3086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4990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968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87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3007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0260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04511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06415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083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102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1213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1404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594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178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97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216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2356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2546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273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292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311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3309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3499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3690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388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407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34261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3445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4642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348327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3502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35213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35404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5899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7803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9708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81612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83516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85430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87334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89239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91143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93047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94951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96855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98759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00663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02568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04472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06386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08290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10194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12099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14003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15907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17811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19715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21619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23524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25438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27342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29246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31150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33055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34959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36863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38767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40671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42575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44480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46394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48298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50202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52106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54011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55915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57819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59723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61627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63531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65436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67350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69254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71158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73062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74967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76871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78775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80679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82583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84487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86391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88306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90210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92114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94018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95922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97827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99731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01635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03539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05443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07347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09262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11166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13070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14974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16878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18783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20687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22591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24495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26399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28303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30218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32122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34026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35930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37834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39739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41643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43547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45451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47355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49270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51174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53078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54982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56886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58790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60694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62599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64503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66407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68311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70226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72130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74034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75938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778733" y="1188297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658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79746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81651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83555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85459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87363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89267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91182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93086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94990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96894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98798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300702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302607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304511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306415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308319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310223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312138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314042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315946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317850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319754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321658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323562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325467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327371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29275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31179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33093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34998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36902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38806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40710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42614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44518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46423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48327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350231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352135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354049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589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78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970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8161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8351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854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873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89239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91143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9304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949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968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98759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0066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0256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0447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0638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082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101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1209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140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1590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178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19715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12161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123524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12543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127342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12924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131150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1330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13495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1368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1387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140671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142575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44480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463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482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502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52106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5401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5591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578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597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61627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63531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65436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673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1692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1711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173062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17496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1768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1787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806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182583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184487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86391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883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902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192114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1940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9592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9782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997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01635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0353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05443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07347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09262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11166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13070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1497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16878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1878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2068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22591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2449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26399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283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30218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32122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3402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2359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2378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23973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241643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24354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454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2473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249270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251174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25307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254982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25688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2587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2606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26259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2645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266407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683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270226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272130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274034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275938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2779603" y="1056539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279746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28165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2835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85459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873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892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91182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93086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94990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968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987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007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0260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04511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06415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083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102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1213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1404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1594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178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197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3216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2356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2546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3273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3292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3311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33309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33499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33690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388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407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4261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3445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4642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48327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502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5213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5404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5899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7803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9708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81612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83516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85430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87334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89239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91143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93047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94951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96855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98759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00663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02568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04472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06386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08290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10194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12099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14003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15907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17811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19715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21619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23524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25438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127342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129246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131150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133055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134959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36863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138767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40671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42575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44480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46394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48298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50202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52106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54011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55915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57819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59723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161627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163531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165436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167350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69254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171158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173062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74967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76871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78775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80679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82583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84487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86391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88306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90210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92114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94018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95922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97827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99731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01635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03539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05443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07347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09262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11166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13070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14974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16878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18783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20687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22591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24495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26399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28303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30218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32122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34026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35930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37834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39739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41643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43547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45451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47355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49270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51174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53078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54982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56886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58790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60694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62599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64503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66407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68311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70226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72130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74034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75938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778733" y="924678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79746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81651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83555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285459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287363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289267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291182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293086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294990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296894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298798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300702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02607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04511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06415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08319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310223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12138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14042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315946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317850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319754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321658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323562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325467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327371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329275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331179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333093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334998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336902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338806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340710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342614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344518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346423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348327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350231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352135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354049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589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78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970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8161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8351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854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873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89239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91143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9304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949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968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98759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0066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0256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0447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0638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082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101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1209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140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1590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178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19715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2161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23524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2543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27342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2924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31150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330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3495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368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387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40671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42575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44480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463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482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502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52106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5401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5591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578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597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61627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63531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65436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673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692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711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73062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7496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768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787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806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82583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84487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86391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883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902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92114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940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9592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9782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997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01635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0353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05443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07347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09262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11166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13070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1497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16878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1878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2068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22591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2449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26399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283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30218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32122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3402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359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378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3973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41643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4354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454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473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49270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51174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5307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54982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5688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587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606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6259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645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66407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683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70226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72130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74034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75938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779603" y="791515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79746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8165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835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85459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873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892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91182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93086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94990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968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987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3007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30260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304511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306415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083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102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31213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31404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31594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178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3197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3216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2356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32546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3273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3292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311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33309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3499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3690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3388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407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4261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3445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34642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348327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3502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5213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5404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75899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77803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79708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81612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83516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85430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87334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89239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91143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93047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94951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96855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98759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00663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02568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04472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06386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08290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10194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12099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14003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15907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17811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19715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21619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23524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25438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27342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29246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31150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33055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34959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36863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38767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40671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42575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44480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46394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48298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50202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52106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54011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55915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57819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59723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61627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63531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65436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67350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69254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71158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73062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74967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76871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78775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80679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82583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84487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86391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88306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90210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92114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94018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95922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97827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99731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01635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03539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05443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07347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09262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11166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13070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14974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16878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18783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20687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22591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24495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26399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28303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30218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32122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34026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35930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37834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39739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41643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43547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45451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47355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49270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51174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53078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54982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56886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58790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60694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62599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64503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66407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68311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70226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72130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74034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75938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77842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79746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81651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83555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85459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87363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89267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91182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93086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94990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96894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98798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00702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02607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04511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06415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08319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10223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12138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14042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15946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17850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19754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21658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23562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25467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27371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29275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31179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33093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34998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36902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38806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40710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42614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44518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46423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48327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50231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52135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54049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7589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778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7970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8161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8351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854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873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8923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91143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9304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949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968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98759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10066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10256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10447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10638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1082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1101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11209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11400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11590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1178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119715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12161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123524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12543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1273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12924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13115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1330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13495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1368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1387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140671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14257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144480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14639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1482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1502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152106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15401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15591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1578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1597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161627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163531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165436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1673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1692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1711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17306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17496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1768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1787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1806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18258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184487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186391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1883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1902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19211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1940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19592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19782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1997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20163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20353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205443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20734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20926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21116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21307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21497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21687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21878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22068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222591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22449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22639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2283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23021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232122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23402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2359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2378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23973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24164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24354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2454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473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24927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25117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25307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25498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25688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2587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2606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26259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26450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266407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2683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270226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272130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274034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27593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2778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27974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28165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2835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285459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2873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2892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29118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293086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294990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29689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2987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007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30260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30451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06415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083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102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1213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1404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1594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3178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3197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3216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32356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32546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3273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3292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3311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3309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3499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3690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3388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3407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4261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3445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34642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348327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3502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35213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35404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811310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811310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811310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811310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811310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811310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811310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811310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811310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811310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811310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811310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811310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811310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811310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811310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811310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811310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811310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811310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811310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811310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811310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811310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811310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811310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811310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811310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811310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811310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811310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811310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811310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811310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811310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811310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811310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811310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811310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811310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811310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811310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811310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811310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811310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811310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811310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811310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811310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811310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811310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811310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811310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811310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811310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811310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811310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811310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811310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811310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811310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811310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811310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811310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811310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811310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811310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811310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811310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811310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811310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811310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811310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811310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811310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811310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811310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811310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811310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811310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811310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811310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811310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811310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811310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811310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811310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811310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1139214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1139214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1139214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1139214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1139214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1139214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1139214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1139214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1139214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1139214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1139214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1139214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1139214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1139214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1139214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1139214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1139214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1139214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1139214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1139214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1139214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1139214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1139214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1139214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1139214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1139214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1139214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1139214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1139214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1139214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1139214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1139214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1139214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1139214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1139214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1139214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1139214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1139214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1139214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1139214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1139214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1139214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1139214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1139214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1139214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1139214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1139214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1139214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1139214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1139214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1139214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1139214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1139214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1139214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1139214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1139214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1139214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1139214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1139214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1139214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1139214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1139214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1139214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1139214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1139214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1139214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1139214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1139214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1139214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1139214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1139214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1139214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1139214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1139214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1139214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1139214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1139214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1139214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1139214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1139214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1139214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1139214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1139214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1139214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1139214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1139214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1139214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1467117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1467117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1467117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1467117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1467117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1467117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1467117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1467117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1467117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1467117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1467117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1467117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1467117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1467117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1467117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1467117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1467117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1467117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1467117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1467117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1467117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1467117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1467117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1467117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1467117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1467117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1467117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1467117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1467117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1467117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1467117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1467117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1467117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1467117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1467117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1467117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1467117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1467117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1467117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1467117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1467117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1467117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1467117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1467117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1467117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1467117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1467117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1467117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1467117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1467117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1467117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1467117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1467117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1467117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1467117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1467117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1467117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1467117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1467117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1467117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1467117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1467117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1467117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1467117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1467117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1467117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1467117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1467117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1467117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1467117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1467117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1467117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1467117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1467117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1467117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1467117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1467117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1467117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1467117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1467117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1467117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1467117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1467117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1467117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1467117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1467117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1795021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1795021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1795021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1795021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1795021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1795021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1795021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1795021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1795021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1795021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1795021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1795021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1795021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1795021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1795021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1795021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1795021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1795021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1795021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1795021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1795021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1795021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1795021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1795021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1795021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1795021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1795021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1795021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1795021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1795021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1795021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1795021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1795021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1795021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1795021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1795021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1795021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1795021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1795021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1795021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1795021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1795021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1795021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1795021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1795021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1795021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1795021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1795021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1795021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1795021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1795021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1795021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1795021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1795021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1795021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1795021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1795021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1795021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1795021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1795021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1795021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1795021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1795021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1795021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1795021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1795021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1795021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1795021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1795021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1795021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1795021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1795021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1795021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1795021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1795021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1795021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1795021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1795021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1795021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1795021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1795021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1795021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1795021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1795021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1795021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1795021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1795021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1795021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2122925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2122925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2122925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2122925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2122925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2122925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2122925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2122925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2122925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2122925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2122925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2122925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2122925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2122925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2122925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2122925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2122925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2122925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2122925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2122925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2122925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2122925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2122925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2122925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2122925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2122925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2122925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2122925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2122925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2122925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2122925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2122925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2122925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2122925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2122925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2122925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2122925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2122925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2122925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2122925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2122925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2122925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2122925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2122925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2122925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2122925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2122925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2122925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2122925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2122925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2122925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2122925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2122925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2122925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2122925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2122925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2122925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2122925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2122925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2122925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2122925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2122925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2122925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2122925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2122925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2122925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2122925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2122925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2122925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2122925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2122925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2122925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2122925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2122925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2122925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2122925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2122925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2122925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2122925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2122925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2122925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2122925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2122925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2122925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2122925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2122925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2122925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2122925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2450829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2450829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2450829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2450829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2450829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2450829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2450829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2450829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2450829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2450829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2450829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2450829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2450829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2450829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2450829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2450829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2450829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2450829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2450829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2450829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2450829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2450829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2450829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2450829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2450829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2450829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2450829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2450829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2450829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2450829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2450829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2450829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2450829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2450829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2450829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2450829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2450829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2450829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2450829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2450829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2450829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2450829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2450829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2450829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2450829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2450829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2450829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2450829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2450829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2450829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2450829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2450829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2450829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2450829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2450829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2450829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2450829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2450829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2450829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2450829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2450829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2450829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2450829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2450829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2450829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2450829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2450829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2450829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2450829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2450829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2450829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2450829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2450829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2450829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2450829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2450829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2450829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2450829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2450829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2450829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2450829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2450829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2450829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2450829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2450829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2450829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2450829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2450829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2778733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2778733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2778733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2778733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2778733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2778733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2778733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2778733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2778733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2778733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2778733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2778733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2778733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2778733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2778733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2778733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2778733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2778733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2778733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2778733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2778733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2778733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2778733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2778733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2778733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2778733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2778733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2778733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2778733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2778733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2778733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2778733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2778733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2778733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2778733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2778733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2778733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2778733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2778733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2778733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2778733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2778733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2778733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2778733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2778733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2778733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2778733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2778733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2778733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2778733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2778733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2778733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2778733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2778733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2778733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2778733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2778733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2778733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2778733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2778733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2778733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2778733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2778733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2778733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2778733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2778733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2778733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2778733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2778733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2778733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2778733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2778733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2778733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2778733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2778733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2778733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2778733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2778733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2778733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2778733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2778733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2778733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2778733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2778733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3106637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3106637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3106637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3106637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3106637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3106637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3106637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3106637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3106637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3106637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3106637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3106637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3106637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3106637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3106637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3106637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3106637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3106637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3106637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3106637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3106637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3106637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3106637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3106637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3106637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3106637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3106637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3106637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3106637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3106637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3106637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3106637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3106637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3106637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3106637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3106637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3106637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3106637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3106637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3106637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3106637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3106637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3106637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3106637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3106637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3106637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3106637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3106637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3106637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3106637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3106637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3106637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3106637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3106637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3106637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3106637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3106637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3106637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3106637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3106637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3106637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3106637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3106637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3106637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3106637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3106637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3106637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3106637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3106637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3106637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3106637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3106637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3106637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3106637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3106637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3106637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3106637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3106637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3106637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3106637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3106637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3106637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3106637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3106637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3106637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3106637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3106637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3106637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3434541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3434541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3434541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3434541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3434541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3434541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3434541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3434541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3434541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3434541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3434541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3434541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3434541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3434541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3434541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3434541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3434541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3434541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3434541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3434541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3434541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3434541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3434541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3434541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3434541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3434541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3434541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3434541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3434541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3434541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3434541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3434541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3434541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3434541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3434541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3434541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3434541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3434541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3434541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3434541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3434541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3434541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3434541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3434541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3434541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3434541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3434541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3434541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3434541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3434541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3434541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3434541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3434541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3434541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3434541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3434541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3434541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3434541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3434541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3434541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3434541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3434541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3434541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3434541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3434541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3434541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3434541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3434541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3434541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3434541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3434541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3434541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3434541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3434541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3434541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3434541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3434541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3434541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3434541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3434541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3434541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3434541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3434541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3434541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3434541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3434541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3434541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3434541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975210" y="544994"/>
            <a:ext cx="2426970" cy="410209"/>
          </a:xfrm>
          <a:custGeom>
            <a:avLst/>
            <a:gdLst/>
            <a:ahLst/>
            <a:cxnLst/>
            <a:rect l="l" t="t" r="r" b="b"/>
            <a:pathLst>
              <a:path w="2426970" h="410209">
                <a:moveTo>
                  <a:pt x="0" y="283376"/>
                </a:moveTo>
                <a:lnTo>
                  <a:pt x="65621" y="321563"/>
                </a:lnTo>
                <a:lnTo>
                  <a:pt x="98381" y="318594"/>
                </a:lnTo>
                <a:lnTo>
                  <a:pt x="131243" y="302111"/>
                </a:lnTo>
                <a:lnTo>
                  <a:pt x="196762" y="257782"/>
                </a:lnTo>
                <a:lnTo>
                  <a:pt x="262384" y="293614"/>
                </a:lnTo>
                <a:lnTo>
                  <a:pt x="327904" y="127765"/>
                </a:lnTo>
                <a:lnTo>
                  <a:pt x="393525" y="343881"/>
                </a:lnTo>
                <a:lnTo>
                  <a:pt x="459147" y="364970"/>
                </a:lnTo>
                <a:lnTo>
                  <a:pt x="524666" y="405204"/>
                </a:lnTo>
                <a:lnTo>
                  <a:pt x="590288" y="368246"/>
                </a:lnTo>
                <a:lnTo>
                  <a:pt x="655807" y="376641"/>
                </a:lnTo>
                <a:lnTo>
                  <a:pt x="721429" y="410118"/>
                </a:lnTo>
                <a:lnTo>
                  <a:pt x="786948" y="290952"/>
                </a:lnTo>
                <a:lnTo>
                  <a:pt x="852570" y="252766"/>
                </a:lnTo>
                <a:lnTo>
                  <a:pt x="918192" y="49857"/>
                </a:lnTo>
                <a:lnTo>
                  <a:pt x="983711" y="0"/>
                </a:lnTo>
                <a:lnTo>
                  <a:pt x="1049333" y="23034"/>
                </a:lnTo>
                <a:lnTo>
                  <a:pt x="1114852" y="79136"/>
                </a:lnTo>
                <a:lnTo>
                  <a:pt x="1180474" y="59787"/>
                </a:lnTo>
                <a:lnTo>
                  <a:pt x="1246096" y="81184"/>
                </a:lnTo>
                <a:lnTo>
                  <a:pt x="1377237" y="218163"/>
                </a:lnTo>
                <a:lnTo>
                  <a:pt x="1442756" y="185402"/>
                </a:lnTo>
                <a:lnTo>
                  <a:pt x="1508378" y="173117"/>
                </a:lnTo>
                <a:lnTo>
                  <a:pt x="1574000" y="208130"/>
                </a:lnTo>
                <a:lnTo>
                  <a:pt x="1639519" y="175472"/>
                </a:lnTo>
                <a:lnTo>
                  <a:pt x="1705141" y="139436"/>
                </a:lnTo>
                <a:lnTo>
                  <a:pt x="1836282" y="196459"/>
                </a:lnTo>
                <a:lnTo>
                  <a:pt x="1869042" y="247852"/>
                </a:lnTo>
                <a:lnTo>
                  <a:pt x="1901802" y="261058"/>
                </a:lnTo>
                <a:lnTo>
                  <a:pt x="1934664" y="291873"/>
                </a:lnTo>
                <a:lnTo>
                  <a:pt x="1967423" y="220313"/>
                </a:lnTo>
                <a:lnTo>
                  <a:pt x="2000183" y="257373"/>
                </a:lnTo>
                <a:lnTo>
                  <a:pt x="2033045" y="239866"/>
                </a:lnTo>
                <a:lnTo>
                  <a:pt x="2065805" y="260854"/>
                </a:lnTo>
                <a:lnTo>
                  <a:pt x="2098564" y="274265"/>
                </a:lnTo>
                <a:lnTo>
                  <a:pt x="2131324" y="274674"/>
                </a:lnTo>
                <a:lnTo>
                  <a:pt x="2164186" y="289007"/>
                </a:lnTo>
                <a:lnTo>
                  <a:pt x="2196946" y="263925"/>
                </a:lnTo>
                <a:lnTo>
                  <a:pt x="2229706" y="267508"/>
                </a:lnTo>
                <a:lnTo>
                  <a:pt x="2262568" y="284093"/>
                </a:lnTo>
                <a:lnTo>
                  <a:pt x="2295327" y="283069"/>
                </a:lnTo>
                <a:lnTo>
                  <a:pt x="2328087" y="285833"/>
                </a:lnTo>
                <a:lnTo>
                  <a:pt x="2360949" y="293204"/>
                </a:lnTo>
                <a:lnTo>
                  <a:pt x="2393709" y="289519"/>
                </a:lnTo>
                <a:lnTo>
                  <a:pt x="2426468" y="3111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954487" y="8042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960673" y="81137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1020109" y="84240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1026295" y="84956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1052869" y="83943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1059055" y="84659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1085628" y="8230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1091814" y="8302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1151250" y="77873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1157436" y="78588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1216770" y="81456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1222956" y="8217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1282391" y="64871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1288577" y="65586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1347911" y="86472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1354097" y="87188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1413532" y="88591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1419719" y="89307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1479154" y="9260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1485341" y="93320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1544673" y="88909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1550860" y="89624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1610295" y="89748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1616482" y="9046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1675814" y="9310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1682001" y="9382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1741436" y="81189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1747623" y="81905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1807057" y="77361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1813244" y="78076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1872577" y="57080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1878764" y="57795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1938199" y="5208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1944386" y="5279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2003719" y="5439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2009905" y="5511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2069340" y="60008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2075527" y="60723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2134860" y="5806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2141046" y="58778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 txBox="1"/>
          <p:nvPr/>
        </p:nvSpPr>
        <p:spPr>
          <a:xfrm>
            <a:off x="2078625" y="606048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007A96"/>
                </a:solidFill>
                <a:latin typeface="Arial"/>
                <a:cs typeface="Arial"/>
              </a:rPr>
              <a:t>28.6</a:t>
            </a:r>
            <a:endParaRPr sz="500">
              <a:latin typeface="Arial"/>
              <a:cs typeface="Arial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2200481" y="60202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2206668" y="60918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2331623" y="73900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2337809" y="74616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2397244" y="70624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2403431" y="71340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2462763" y="6940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2468950" y="7012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2528385" y="72897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2534572" y="73613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2594007" y="6964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2600194" y="70357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2659527" y="66028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2665713" y="66743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2790667" y="71740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2796854" y="72456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2823530" y="76880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2829716" y="77595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2856290" y="7819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2862476" y="7890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2889049" y="81282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2895236" y="81997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2921911" y="74126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2928098" y="74841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2954671" y="7782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2960857" y="78537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2987430" y="7608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2993617" y="7679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3020190" y="78180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3026377" y="78895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3053052" y="79511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3059239" y="80226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3085812" y="7956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3091998" y="80277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3118571" y="80995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3124758" y="81710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3151434" y="78487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3157620" y="79202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3184193" y="78835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3190380" y="79550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3216953" y="80504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3223140" y="81219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3249713" y="80401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3255899" y="81117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3282575" y="80678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3288761" y="81393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3315334" y="81415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3321521" y="82130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3348094" y="81036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3354281" y="81751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3380957" y="8319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3387143" y="8391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 txBox="1"/>
          <p:nvPr/>
        </p:nvSpPr>
        <p:spPr>
          <a:xfrm>
            <a:off x="3324722" y="857380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007A96"/>
                </a:solidFill>
                <a:latin typeface="Arial"/>
                <a:cs typeface="Arial"/>
              </a:rPr>
              <a:t>23.9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975210" y="772166"/>
            <a:ext cx="2426970" cy="361315"/>
          </a:xfrm>
          <a:custGeom>
            <a:avLst/>
            <a:gdLst/>
            <a:ahLst/>
            <a:cxnLst/>
            <a:rect l="l" t="t" r="r" b="b"/>
            <a:pathLst>
              <a:path w="2426970" h="361315">
                <a:moveTo>
                  <a:pt x="0" y="361285"/>
                </a:moveTo>
                <a:lnTo>
                  <a:pt x="65621" y="326681"/>
                </a:lnTo>
                <a:lnTo>
                  <a:pt x="98381" y="318184"/>
                </a:lnTo>
                <a:lnTo>
                  <a:pt x="131243" y="328012"/>
                </a:lnTo>
                <a:lnTo>
                  <a:pt x="196762" y="282455"/>
                </a:lnTo>
                <a:lnTo>
                  <a:pt x="262384" y="271603"/>
                </a:lnTo>
                <a:lnTo>
                  <a:pt x="327904" y="172196"/>
                </a:lnTo>
                <a:lnTo>
                  <a:pt x="393525" y="301292"/>
                </a:lnTo>
                <a:lnTo>
                  <a:pt x="459147" y="287267"/>
                </a:lnTo>
                <a:lnTo>
                  <a:pt x="524666" y="278258"/>
                </a:lnTo>
                <a:lnTo>
                  <a:pt x="590288" y="248261"/>
                </a:lnTo>
                <a:lnTo>
                  <a:pt x="655807" y="216525"/>
                </a:lnTo>
                <a:lnTo>
                  <a:pt x="721429" y="239150"/>
                </a:lnTo>
                <a:lnTo>
                  <a:pt x="786948" y="138310"/>
                </a:lnTo>
                <a:lnTo>
                  <a:pt x="852570" y="129505"/>
                </a:lnTo>
                <a:lnTo>
                  <a:pt x="918192" y="0"/>
                </a:lnTo>
                <a:lnTo>
                  <a:pt x="983711" y="5733"/>
                </a:lnTo>
                <a:lnTo>
                  <a:pt x="1049333" y="18222"/>
                </a:lnTo>
                <a:lnTo>
                  <a:pt x="1114852" y="11363"/>
                </a:lnTo>
                <a:lnTo>
                  <a:pt x="1180474" y="15049"/>
                </a:lnTo>
                <a:lnTo>
                  <a:pt x="1246096" y="82515"/>
                </a:lnTo>
                <a:lnTo>
                  <a:pt x="1377237" y="75246"/>
                </a:lnTo>
                <a:lnTo>
                  <a:pt x="1442756" y="53133"/>
                </a:lnTo>
                <a:lnTo>
                  <a:pt x="1508378" y="34807"/>
                </a:lnTo>
                <a:lnTo>
                  <a:pt x="1574000" y="65213"/>
                </a:lnTo>
                <a:lnTo>
                  <a:pt x="1639519" y="74120"/>
                </a:lnTo>
                <a:lnTo>
                  <a:pt x="1705141" y="51187"/>
                </a:lnTo>
                <a:lnTo>
                  <a:pt x="1836282" y="169329"/>
                </a:lnTo>
                <a:lnTo>
                  <a:pt x="1869042" y="208847"/>
                </a:lnTo>
                <a:lnTo>
                  <a:pt x="1901802" y="223794"/>
                </a:lnTo>
                <a:lnTo>
                  <a:pt x="1934664" y="225841"/>
                </a:lnTo>
                <a:lnTo>
                  <a:pt x="1967423" y="192774"/>
                </a:lnTo>
                <a:lnTo>
                  <a:pt x="2000183" y="212839"/>
                </a:lnTo>
                <a:lnTo>
                  <a:pt x="2033045" y="187552"/>
                </a:lnTo>
                <a:lnTo>
                  <a:pt x="2065805" y="199940"/>
                </a:lnTo>
                <a:lnTo>
                  <a:pt x="2098564" y="219084"/>
                </a:lnTo>
                <a:lnTo>
                  <a:pt x="2131324" y="219699"/>
                </a:lnTo>
                <a:lnTo>
                  <a:pt x="2164186" y="234953"/>
                </a:lnTo>
                <a:lnTo>
                  <a:pt x="2196946" y="200657"/>
                </a:lnTo>
                <a:lnTo>
                  <a:pt x="2229706" y="219699"/>
                </a:lnTo>
                <a:lnTo>
                  <a:pt x="2262568" y="231676"/>
                </a:lnTo>
                <a:lnTo>
                  <a:pt x="2295327" y="232495"/>
                </a:lnTo>
                <a:lnTo>
                  <a:pt x="2328087" y="234645"/>
                </a:lnTo>
                <a:lnTo>
                  <a:pt x="2360949" y="234748"/>
                </a:lnTo>
                <a:lnTo>
                  <a:pt x="2393709" y="232393"/>
                </a:lnTo>
                <a:lnTo>
                  <a:pt x="2426468" y="248773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954487" y="11093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960673" y="111645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1020109" y="107480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1026295" y="108195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1052869" y="106630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1059055" y="107345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1085628" y="107603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1091814" y="108318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1151250" y="103057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1157436" y="10377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1216770" y="101972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1222956" y="10268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1282391" y="9202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1288577" y="92736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1347911" y="104941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1354097" y="105656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1413532" y="103538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1419719" y="10425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1479154" y="102627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1485341" y="103343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1544673" y="9963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1550860" y="10035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1610295" y="96464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1616482" y="9717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1675814" y="98716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1682001" y="99432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1741436" y="88643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1747623" y="89358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1807057" y="8775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1813244" y="88467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1872577" y="7481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1878764" y="75527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1938199" y="75385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1944386" y="76100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2003719" y="76634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2009905" y="77349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2069340" y="75948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2075527" y="76663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2134860" y="76316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2141046" y="77032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 txBox="1"/>
          <p:nvPr/>
        </p:nvSpPr>
        <p:spPr>
          <a:xfrm>
            <a:off x="2078625" y="788584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91056A"/>
                </a:solidFill>
                <a:latin typeface="Arial"/>
                <a:cs typeface="Arial"/>
              </a:rPr>
              <a:t>25.1</a:t>
            </a:r>
            <a:endParaRPr sz="500">
              <a:latin typeface="Arial"/>
              <a:cs typeface="Arial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2200481" y="83063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2206668" y="83778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2331623" y="82326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2337809" y="83041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2397245" y="80115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4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2403431" y="80830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2462763" y="78292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2468950" y="79008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2528385" y="8133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2534572" y="82048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2594007" y="82224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2600194" y="82939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2659527" y="79930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2665713" y="80646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2790667" y="91745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2796854" y="9246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2823530" y="95686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2829716" y="96401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2856290" y="97181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2862476" y="97896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2889049" y="97396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2895236" y="9811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2921911" y="94079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2928098" y="94794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2954671" y="96096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2960857" y="96811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2987430" y="93567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2993617" y="94282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3020190" y="94795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3026377" y="95511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3053052" y="96720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3059239" y="97435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3085812" y="96771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3091998" y="97487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3118571" y="98297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3124758" y="99012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3151434" y="94867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3157620" y="9558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3184193" y="9678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3190380" y="97497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3216953" y="97969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3223140" y="98684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3249713" y="98051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3255899" y="98766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3282575" y="98266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3288761" y="98981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3315334" y="9827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3321521" y="9899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3348094" y="98041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3354281" y="98756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3380957" y="99689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3387143" y="100404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 txBox="1"/>
          <p:nvPr/>
        </p:nvSpPr>
        <p:spPr>
          <a:xfrm>
            <a:off x="3324722" y="1022308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91056A"/>
                </a:solidFill>
                <a:latin typeface="Arial"/>
                <a:cs typeface="Arial"/>
              </a:rPr>
              <a:t>20.7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975210" y="1160683"/>
            <a:ext cx="2426970" cy="309245"/>
          </a:xfrm>
          <a:custGeom>
            <a:avLst/>
            <a:gdLst/>
            <a:ahLst/>
            <a:cxnLst/>
            <a:rect l="l" t="t" r="r" b="b"/>
            <a:pathLst>
              <a:path w="2426970" h="309244">
                <a:moveTo>
                  <a:pt x="0" y="308970"/>
                </a:moveTo>
                <a:lnTo>
                  <a:pt x="65621" y="284195"/>
                </a:lnTo>
                <a:lnTo>
                  <a:pt x="98381" y="281431"/>
                </a:lnTo>
                <a:lnTo>
                  <a:pt x="131243" y="303544"/>
                </a:lnTo>
                <a:lnTo>
                  <a:pt x="196762" y="270477"/>
                </a:lnTo>
                <a:lnTo>
                  <a:pt x="262384" y="240276"/>
                </a:lnTo>
                <a:lnTo>
                  <a:pt x="327904" y="190009"/>
                </a:lnTo>
                <a:lnTo>
                  <a:pt x="393525" y="229117"/>
                </a:lnTo>
                <a:lnTo>
                  <a:pt x="459147" y="207925"/>
                </a:lnTo>
                <a:lnTo>
                  <a:pt x="524666" y="170558"/>
                </a:lnTo>
                <a:lnTo>
                  <a:pt x="590288" y="144657"/>
                </a:lnTo>
                <a:lnTo>
                  <a:pt x="655807" y="108620"/>
                </a:lnTo>
                <a:lnTo>
                  <a:pt x="721429" y="109337"/>
                </a:lnTo>
                <a:lnTo>
                  <a:pt x="786948" y="53030"/>
                </a:lnTo>
                <a:lnTo>
                  <a:pt x="852570" y="78112"/>
                </a:lnTo>
                <a:lnTo>
                  <a:pt x="918192" y="0"/>
                </a:lnTo>
                <a:lnTo>
                  <a:pt x="983711" y="16891"/>
                </a:lnTo>
                <a:lnTo>
                  <a:pt x="1049333" y="17710"/>
                </a:lnTo>
                <a:lnTo>
                  <a:pt x="1114852" y="21396"/>
                </a:lnTo>
                <a:lnTo>
                  <a:pt x="1180474" y="43100"/>
                </a:lnTo>
                <a:lnTo>
                  <a:pt x="1246096" y="55999"/>
                </a:lnTo>
                <a:lnTo>
                  <a:pt x="1377237" y="78727"/>
                </a:lnTo>
                <a:lnTo>
                  <a:pt x="1442756" y="63985"/>
                </a:lnTo>
                <a:lnTo>
                  <a:pt x="1508378" y="91114"/>
                </a:lnTo>
                <a:lnTo>
                  <a:pt x="1574000" y="125308"/>
                </a:lnTo>
                <a:lnTo>
                  <a:pt x="1639519" y="148138"/>
                </a:lnTo>
                <a:lnTo>
                  <a:pt x="1705141" y="113125"/>
                </a:lnTo>
                <a:lnTo>
                  <a:pt x="1836282" y="124694"/>
                </a:lnTo>
                <a:lnTo>
                  <a:pt x="1869042" y="152642"/>
                </a:lnTo>
                <a:lnTo>
                  <a:pt x="1901802" y="161754"/>
                </a:lnTo>
                <a:lnTo>
                  <a:pt x="1934664" y="163289"/>
                </a:lnTo>
                <a:lnTo>
                  <a:pt x="1967423" y="169125"/>
                </a:lnTo>
                <a:lnTo>
                  <a:pt x="2000183" y="186222"/>
                </a:lnTo>
                <a:lnTo>
                  <a:pt x="2033045" y="162880"/>
                </a:lnTo>
                <a:lnTo>
                  <a:pt x="2065805" y="169125"/>
                </a:lnTo>
                <a:lnTo>
                  <a:pt x="2098564" y="183048"/>
                </a:lnTo>
                <a:lnTo>
                  <a:pt x="2131324" y="183867"/>
                </a:lnTo>
                <a:lnTo>
                  <a:pt x="2164186" y="200349"/>
                </a:lnTo>
                <a:lnTo>
                  <a:pt x="2196946" y="177827"/>
                </a:lnTo>
                <a:lnTo>
                  <a:pt x="2229706" y="195845"/>
                </a:lnTo>
                <a:lnTo>
                  <a:pt x="2262568" y="189907"/>
                </a:lnTo>
                <a:lnTo>
                  <a:pt x="2295327" y="191238"/>
                </a:lnTo>
                <a:lnTo>
                  <a:pt x="2328087" y="193593"/>
                </a:lnTo>
                <a:lnTo>
                  <a:pt x="2360949" y="190214"/>
                </a:lnTo>
                <a:lnTo>
                  <a:pt x="2393709" y="186222"/>
                </a:lnTo>
                <a:lnTo>
                  <a:pt x="2426468" y="1968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954487" y="144560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960673" y="145276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1020109" y="142083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1026295" y="142798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1052869" y="141806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1059055" y="142522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1085628" y="14401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1091814" y="14473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1151250" y="140711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1157436" y="14142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1216770" y="13769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1222956" y="138406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1282391" y="13265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1288577" y="13336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1347911" y="136575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1354097" y="137290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1413532" y="134456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1419719" y="135171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1479154" y="130709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1485341" y="13142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1544673" y="128129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1550860" y="128844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1610295" y="124525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1616482" y="125241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1675814" y="124597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1682001" y="12531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1741436" y="118966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1747623" y="119682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1807057" y="12147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1813244" y="12219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1872577" y="113663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1878764" y="114379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1938199" y="115342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1944386" y="116058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2003719" y="115424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2009905" y="116140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2069340" y="115793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2075527" y="116508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2134860" y="117973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2141046" y="118689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 txBox="1"/>
          <p:nvPr/>
        </p:nvSpPr>
        <p:spPr>
          <a:xfrm>
            <a:off x="2078625" y="1205153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A9AF66"/>
                </a:solidFill>
                <a:latin typeface="Arial"/>
                <a:cs typeface="Arial"/>
              </a:rPr>
              <a:t>17.2</a:t>
            </a:r>
            <a:endParaRPr sz="500">
              <a:latin typeface="Arial"/>
              <a:cs typeface="Arial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2200481" y="11925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2206668" y="119968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2331623" y="121536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2337809" y="122251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2397244" y="12006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2403431" y="120777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2462763" y="12276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2468950" y="123480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2528385" y="12619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2534572" y="12690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2594007" y="128477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2600194" y="12919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2659527" y="124976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2665713" y="125691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2790667" y="126133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2796854" y="126848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2823530" y="128917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2829716" y="129633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2856290" y="129828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2862476" y="130544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2889049" y="129982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2895236" y="130697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2921911" y="13056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2928098" y="131281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2954671" y="132275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2960857" y="132991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2987430" y="129951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2993617" y="130667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3020190" y="130576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3026377" y="13129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3053052" y="131968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3059239" y="132683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3085812" y="132050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3091998" y="13276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3118571" y="133698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3124758" y="13441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3151434" y="131436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3157620" y="13215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3184193" y="13324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3190380" y="13396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3216953" y="13265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3223140" y="13336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3249713" y="132777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3255899" y="133492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3282575" y="133012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3288761" y="133728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3315334" y="132685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3321521" y="133400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3348094" y="13228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3354281" y="13300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3380957" y="13334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3387143" y="13405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 txBox="1"/>
          <p:nvPr/>
        </p:nvSpPr>
        <p:spPr>
          <a:xfrm>
            <a:off x="3324722" y="1358819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A9AF66"/>
                </a:solidFill>
                <a:latin typeface="Arial"/>
                <a:cs typeface="Arial"/>
              </a:rPr>
              <a:t>14.3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975210" y="1387037"/>
            <a:ext cx="2426970" cy="245110"/>
          </a:xfrm>
          <a:custGeom>
            <a:avLst/>
            <a:gdLst/>
            <a:ahLst/>
            <a:cxnLst/>
            <a:rect l="l" t="t" r="r" b="b"/>
            <a:pathLst>
              <a:path w="2426970" h="245110">
                <a:moveTo>
                  <a:pt x="0" y="243961"/>
                </a:moveTo>
                <a:lnTo>
                  <a:pt x="65621" y="222770"/>
                </a:lnTo>
                <a:lnTo>
                  <a:pt x="98381" y="217241"/>
                </a:lnTo>
                <a:lnTo>
                  <a:pt x="131243" y="244883"/>
                </a:lnTo>
                <a:lnTo>
                  <a:pt x="196762" y="213863"/>
                </a:lnTo>
                <a:lnTo>
                  <a:pt x="262384" y="184481"/>
                </a:lnTo>
                <a:lnTo>
                  <a:pt x="327904" y="146397"/>
                </a:lnTo>
                <a:lnTo>
                  <a:pt x="393525" y="156635"/>
                </a:lnTo>
                <a:lnTo>
                  <a:pt x="459147" y="143223"/>
                </a:lnTo>
                <a:lnTo>
                  <a:pt x="524666" y="104730"/>
                </a:lnTo>
                <a:lnTo>
                  <a:pt x="590288" y="83743"/>
                </a:lnTo>
                <a:lnTo>
                  <a:pt x="655807" y="51802"/>
                </a:lnTo>
                <a:lnTo>
                  <a:pt x="721429" y="48833"/>
                </a:lnTo>
                <a:lnTo>
                  <a:pt x="786948" y="17199"/>
                </a:lnTo>
                <a:lnTo>
                  <a:pt x="852570" y="50471"/>
                </a:lnTo>
                <a:lnTo>
                  <a:pt x="918192" y="0"/>
                </a:lnTo>
                <a:lnTo>
                  <a:pt x="983711" y="13718"/>
                </a:lnTo>
                <a:lnTo>
                  <a:pt x="1049333" y="9623"/>
                </a:lnTo>
                <a:lnTo>
                  <a:pt x="1114852" y="2968"/>
                </a:lnTo>
                <a:lnTo>
                  <a:pt x="1180474" y="32760"/>
                </a:lnTo>
                <a:lnTo>
                  <a:pt x="1246096" y="44738"/>
                </a:lnTo>
                <a:lnTo>
                  <a:pt x="1377237" y="71253"/>
                </a:lnTo>
                <a:lnTo>
                  <a:pt x="1442756" y="67977"/>
                </a:lnTo>
                <a:lnTo>
                  <a:pt x="1508378" y="83436"/>
                </a:lnTo>
                <a:lnTo>
                  <a:pt x="1574000" y="116197"/>
                </a:lnTo>
                <a:lnTo>
                  <a:pt x="1639519" y="130836"/>
                </a:lnTo>
                <a:lnTo>
                  <a:pt x="1705141" y="111794"/>
                </a:lnTo>
                <a:lnTo>
                  <a:pt x="1836282" y="118653"/>
                </a:lnTo>
                <a:lnTo>
                  <a:pt x="1869042" y="145783"/>
                </a:lnTo>
                <a:lnTo>
                  <a:pt x="1901802" y="151823"/>
                </a:lnTo>
                <a:lnTo>
                  <a:pt x="1934664" y="152233"/>
                </a:lnTo>
                <a:lnTo>
                  <a:pt x="1967423" y="138003"/>
                </a:lnTo>
                <a:lnTo>
                  <a:pt x="2000183" y="142404"/>
                </a:lnTo>
                <a:lnTo>
                  <a:pt x="2033045" y="130631"/>
                </a:lnTo>
                <a:lnTo>
                  <a:pt x="2065805" y="136160"/>
                </a:lnTo>
                <a:lnTo>
                  <a:pt x="2098564" y="143633"/>
                </a:lnTo>
                <a:lnTo>
                  <a:pt x="2131324" y="144145"/>
                </a:lnTo>
                <a:lnTo>
                  <a:pt x="2164186" y="155714"/>
                </a:lnTo>
                <a:lnTo>
                  <a:pt x="2196946" y="147318"/>
                </a:lnTo>
                <a:lnTo>
                  <a:pt x="2229706" y="157147"/>
                </a:lnTo>
                <a:lnTo>
                  <a:pt x="2262568" y="161447"/>
                </a:lnTo>
                <a:lnTo>
                  <a:pt x="2295327" y="163187"/>
                </a:lnTo>
                <a:lnTo>
                  <a:pt x="2328087" y="164313"/>
                </a:lnTo>
                <a:lnTo>
                  <a:pt x="2360949" y="160218"/>
                </a:lnTo>
                <a:lnTo>
                  <a:pt x="2393709" y="154587"/>
                </a:lnTo>
                <a:lnTo>
                  <a:pt x="2426468" y="1616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954487" y="16068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960673" y="16140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1020109" y="1580232"/>
            <a:ext cx="107170" cy="637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1151250" y="157685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1157436" y="158400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1216770" y="154747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1222956" y="155462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1282391" y="150938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1288577" y="151654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1347911" y="151952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1354097" y="15266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1413532" y="15062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1419719" y="15133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1479154" y="14676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1485341" y="147477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1544673" y="144663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1550860" y="145378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1610295" y="141479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1616482" y="14219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1675814" y="141172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1682001" y="141887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1741436" y="138008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1747623" y="13872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1807057" y="1413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1813244" y="142051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1872577" y="136299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1878764" y="137014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1938199" y="137660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1944386" y="138376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2003719" y="137251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2009905" y="137966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2069340" y="13659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2075527" y="13731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2134860" y="139575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2141046" y="140290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 txBox="1"/>
          <p:nvPr/>
        </p:nvSpPr>
        <p:spPr>
          <a:xfrm>
            <a:off x="2078625" y="1421166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E19794"/>
                </a:solidFill>
                <a:latin typeface="Arial"/>
                <a:cs typeface="Arial"/>
              </a:rPr>
              <a:t>13.1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2200481" y="140772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2206668" y="141488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2331623" y="143414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2337809" y="144129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2397244" y="14308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2403431" y="14380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2462763" y="144642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2468950" y="145358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8"/>
                </a:lnTo>
                <a:lnTo>
                  <a:pt x="29278" y="25388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2528385" y="147908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2534572" y="148623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2594007" y="149382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2600194" y="150098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2659527" y="147468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2665713" y="14818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2790667" y="14816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2796854" y="148879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2823530" y="150877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2829716" y="151592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2856290" y="15148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2862476" y="15219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2889049" y="151522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2895236" y="15223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2921911" y="150099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2928098" y="15081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2954671" y="150529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2960857" y="15124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2987430" y="14936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2993617" y="150077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3020190" y="14991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3026377" y="15063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3053052" y="150662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3059239" y="15137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3085812" y="15070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3091998" y="151418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3118571" y="151860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3124758" y="152575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3151434" y="151020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3157620" y="151736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3184193" y="152003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3190380" y="152718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3216953" y="152443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3223140" y="153159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3249713" y="152607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3255899" y="15332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3282575" y="15273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3288761" y="15344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3315334" y="152310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3321521" y="153026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3348094" y="151757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3354281" y="152473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8"/>
                </a:lnTo>
                <a:lnTo>
                  <a:pt x="29278" y="25388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3380957" y="152453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3387143" y="153169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 txBox="1"/>
          <p:nvPr/>
        </p:nvSpPr>
        <p:spPr>
          <a:xfrm>
            <a:off x="3324722" y="1549954"/>
            <a:ext cx="15430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solidFill>
                  <a:srgbClr val="E19794"/>
                </a:solidFill>
                <a:latin typeface="Arial"/>
                <a:cs typeface="Arial"/>
              </a:rPr>
              <a:t>10.7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8" name="object 3808"/>
          <p:cNvSpPr/>
          <p:nvPr/>
        </p:nvSpPr>
        <p:spPr>
          <a:xfrm>
            <a:off x="758996" y="479370"/>
            <a:ext cx="0" cy="1686560"/>
          </a:xfrm>
          <a:custGeom>
            <a:avLst/>
            <a:gdLst/>
            <a:ahLst/>
            <a:cxnLst/>
            <a:rect l="l" t="t" r="r" b="b"/>
            <a:pathLst>
              <a:path h="1686560">
                <a:moveTo>
                  <a:pt x="0" y="1686236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725827" y="21131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 txBox="1"/>
          <p:nvPr/>
        </p:nvSpPr>
        <p:spPr>
          <a:xfrm>
            <a:off x="650640" y="2049626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1" name="object 3811"/>
          <p:cNvSpPr/>
          <p:nvPr/>
        </p:nvSpPr>
        <p:spPr>
          <a:xfrm>
            <a:off x="725827" y="18495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 txBox="1"/>
          <p:nvPr/>
        </p:nvSpPr>
        <p:spPr>
          <a:xfrm>
            <a:off x="650640" y="1786008"/>
            <a:ext cx="7175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3" name="object 3813"/>
          <p:cNvSpPr/>
          <p:nvPr/>
        </p:nvSpPr>
        <p:spPr>
          <a:xfrm>
            <a:off x="725827" y="158605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 txBox="1"/>
          <p:nvPr/>
        </p:nvSpPr>
        <p:spPr>
          <a:xfrm>
            <a:off x="604634" y="1522491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5" name="object 3815"/>
          <p:cNvSpPr/>
          <p:nvPr/>
        </p:nvSpPr>
        <p:spPr>
          <a:xfrm>
            <a:off x="725827" y="13224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 txBox="1"/>
          <p:nvPr/>
        </p:nvSpPr>
        <p:spPr>
          <a:xfrm>
            <a:off x="604634" y="1258873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7" name="object 3817"/>
          <p:cNvSpPr/>
          <p:nvPr/>
        </p:nvSpPr>
        <p:spPr>
          <a:xfrm>
            <a:off x="725827" y="10589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 txBox="1"/>
          <p:nvPr/>
        </p:nvSpPr>
        <p:spPr>
          <a:xfrm>
            <a:off x="604634" y="995357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9" name="object 3819"/>
          <p:cNvSpPr/>
          <p:nvPr/>
        </p:nvSpPr>
        <p:spPr>
          <a:xfrm>
            <a:off x="725827" y="795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 txBox="1"/>
          <p:nvPr/>
        </p:nvSpPr>
        <p:spPr>
          <a:xfrm>
            <a:off x="604634" y="731740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1" name="object 3821"/>
          <p:cNvSpPr/>
          <p:nvPr/>
        </p:nvSpPr>
        <p:spPr>
          <a:xfrm>
            <a:off x="725827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 txBox="1"/>
          <p:nvPr/>
        </p:nvSpPr>
        <p:spPr>
          <a:xfrm>
            <a:off x="604634" y="468224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3" name="object 3823"/>
          <p:cNvSpPr/>
          <p:nvPr/>
        </p:nvSpPr>
        <p:spPr>
          <a:xfrm>
            <a:off x="725827" y="21131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725827" y="19813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725827" y="18495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725827" y="17178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725827" y="158605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725827" y="14541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725827" y="13224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725827" y="119067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725827" y="10589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725827" y="92706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725827" y="795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725827" y="66354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725827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 txBox="1"/>
          <p:nvPr/>
        </p:nvSpPr>
        <p:spPr>
          <a:xfrm>
            <a:off x="447259" y="449741"/>
            <a:ext cx="191135" cy="1745614"/>
          </a:xfrm>
          <a:prstGeom prst="rect">
            <a:avLst/>
          </a:prstGeom>
        </p:spPr>
        <p:txBody>
          <a:bodyPr vert="vert270" wrap="square" lIns="0" tIns="10160" rIns="0" bIns="0" rtlCol="0">
            <a:spAutoFit/>
          </a:bodyPr>
          <a:lstStyle/>
          <a:p>
            <a:pPr marL="155575" marR="5080" indent="-143510">
              <a:lnSpc>
                <a:spcPts val="650"/>
              </a:lnSpc>
              <a:spcBef>
                <a:spcPts val="80"/>
              </a:spcBef>
            </a:pPr>
            <a:r>
              <a:rPr sz="650" dirty="0">
                <a:latin typeface="Arial"/>
                <a:cs typeface="Arial"/>
              </a:rPr>
              <a:t>Reduktion der Ungleichheit durch Steuern in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%  (gemessen am</a:t>
            </a:r>
            <a:r>
              <a:rPr sz="650" spc="-30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Top-Einkommensanteil)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7" name="object 3837"/>
          <p:cNvSpPr/>
          <p:nvPr/>
        </p:nvSpPr>
        <p:spPr>
          <a:xfrm>
            <a:off x="758996" y="2165607"/>
            <a:ext cx="2794000" cy="0"/>
          </a:xfrm>
          <a:custGeom>
            <a:avLst/>
            <a:gdLst/>
            <a:ahLst/>
            <a:cxnLst/>
            <a:rect l="l" t="t" r="r" b="b"/>
            <a:pathLst>
              <a:path w="2794000">
                <a:moveTo>
                  <a:pt x="0" y="0"/>
                </a:moveTo>
                <a:lnTo>
                  <a:pt x="279348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811310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1139214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1467117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1795021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2122925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2450829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2778733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3106637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3434541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789941" y="2353699"/>
            <a:ext cx="2731770" cy="149860"/>
          </a:xfrm>
          <a:custGeom>
            <a:avLst/>
            <a:gdLst/>
            <a:ahLst/>
            <a:cxnLst/>
            <a:rect l="l" t="t" r="r" b="b"/>
            <a:pathLst>
              <a:path w="2731770" h="149860">
                <a:moveTo>
                  <a:pt x="0" y="0"/>
                </a:moveTo>
                <a:lnTo>
                  <a:pt x="2731590" y="0"/>
                </a:lnTo>
                <a:lnTo>
                  <a:pt x="2731590" y="149413"/>
                </a:lnTo>
                <a:lnTo>
                  <a:pt x="0" y="14941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823287" y="2428406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4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937084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943270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1551474" y="2428406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4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1665271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4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1671456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2216598" y="2428406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4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2330394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2336581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2881722" y="2428406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4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2995620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3001806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 txBox="1"/>
          <p:nvPr/>
        </p:nvSpPr>
        <p:spPr>
          <a:xfrm>
            <a:off x="706599" y="2183431"/>
            <a:ext cx="2832735" cy="306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327660" algn="l"/>
                <a:tab pos="655320" algn="l"/>
                <a:tab pos="983615" algn="l"/>
                <a:tab pos="1311275" algn="l"/>
                <a:tab pos="1638935" algn="l"/>
                <a:tab pos="1967230" algn="l"/>
                <a:tab pos="2294890" algn="l"/>
                <a:tab pos="2622550" algn="l"/>
              </a:tabLst>
            </a:pPr>
            <a:r>
              <a:rPr sz="650" dirty="0">
                <a:latin typeface="Arial"/>
                <a:cs typeface="Arial"/>
              </a:rPr>
              <a:t>1940	1950	1960	1970	1980	1990	2000	2010	2020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Arial"/>
              <a:cs typeface="Arial"/>
            </a:endParaRPr>
          </a:p>
          <a:p>
            <a:pPr marR="15240" algn="r">
              <a:lnSpc>
                <a:spcPct val="100000"/>
              </a:lnSpc>
              <a:tabLst>
                <a:tab pos="727710" algn="l"/>
                <a:tab pos="1393190" algn="l"/>
                <a:tab pos="2058035" algn="l"/>
              </a:tabLst>
            </a:pPr>
            <a:r>
              <a:rPr sz="650" spc="-30" dirty="0">
                <a:latin typeface="Arial"/>
                <a:cs typeface="Arial"/>
              </a:rPr>
              <a:t>Top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0.1%	</a:t>
            </a:r>
            <a:r>
              <a:rPr sz="650" spc="-30" dirty="0">
                <a:latin typeface="Arial"/>
                <a:cs typeface="Arial"/>
              </a:rPr>
              <a:t>Top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1%	</a:t>
            </a:r>
            <a:r>
              <a:rPr sz="650" spc="-30" dirty="0">
                <a:latin typeface="Arial"/>
                <a:cs typeface="Arial"/>
              </a:rPr>
              <a:t>Top</a:t>
            </a:r>
            <a:r>
              <a:rPr sz="650" spc="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5%	</a:t>
            </a:r>
            <a:r>
              <a:rPr sz="650" spc="-30" dirty="0">
                <a:latin typeface="Arial"/>
                <a:cs typeface="Arial"/>
              </a:rPr>
              <a:t>Top</a:t>
            </a:r>
            <a:r>
              <a:rPr sz="650" spc="-85" dirty="0">
                <a:latin typeface="Arial"/>
                <a:cs typeface="Arial"/>
              </a:rPr>
              <a:t> </a:t>
            </a:r>
            <a:r>
              <a:rPr sz="650" spc="-5" dirty="0">
                <a:latin typeface="Arial"/>
                <a:cs typeface="Arial"/>
              </a:rPr>
              <a:t>10%</a:t>
            </a:r>
            <a:endParaRPr sz="650">
              <a:latin typeface="Arial"/>
              <a:cs typeface="Arial"/>
            </a:endParaRPr>
          </a:p>
        </p:txBody>
      </p:sp>
      <p:sp>
        <p:nvSpPr>
          <p:cNvPr id="3861" name="object 3861"/>
          <p:cNvSpPr txBox="1"/>
          <p:nvPr/>
        </p:nvSpPr>
        <p:spPr>
          <a:xfrm>
            <a:off x="445010" y="2520579"/>
            <a:ext cx="2098675" cy="1714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560"/>
              </a:lnSpc>
              <a:spcBef>
                <a:spcPts val="120"/>
              </a:spcBef>
            </a:pPr>
            <a:r>
              <a:rPr sz="500" spc="5" dirty="0">
                <a:latin typeface="Arial"/>
                <a:cs typeface="Arial"/>
              </a:rPr>
              <a:t>Datenquelle: </a:t>
            </a:r>
            <a:r>
              <a:rPr sz="500" spc="10" dirty="0">
                <a:latin typeface="Arial"/>
                <a:cs typeface="Arial"/>
              </a:rPr>
              <a:t>Swiss </a:t>
            </a:r>
            <a:r>
              <a:rPr sz="500" spc="5" dirty="0">
                <a:latin typeface="Arial"/>
                <a:cs typeface="Arial"/>
              </a:rPr>
              <a:t>Inequality</a:t>
            </a:r>
            <a:r>
              <a:rPr sz="50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Database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60"/>
              </a:lnSpc>
            </a:pPr>
            <a:r>
              <a:rPr sz="500" spc="5" dirty="0">
                <a:latin typeface="Arial"/>
                <a:cs typeface="Arial"/>
              </a:rPr>
              <a:t>Institut für </a:t>
            </a:r>
            <a:r>
              <a:rPr sz="500" spc="10" dirty="0">
                <a:latin typeface="Arial"/>
                <a:cs typeface="Arial"/>
              </a:rPr>
              <a:t>Schweizer </a:t>
            </a:r>
            <a:r>
              <a:rPr sz="500" spc="5" dirty="0">
                <a:latin typeface="Arial"/>
                <a:cs typeface="Arial"/>
              </a:rPr>
              <a:t>Wirtschaftspolitik (IWP) </a:t>
            </a:r>
            <a:r>
              <a:rPr sz="500" spc="10" dirty="0">
                <a:latin typeface="Arial"/>
                <a:cs typeface="Arial"/>
              </a:rPr>
              <a:t>an der </a:t>
            </a:r>
            <a:r>
              <a:rPr sz="500" spc="5" dirty="0">
                <a:latin typeface="Arial"/>
                <a:cs typeface="Arial"/>
              </a:rPr>
              <a:t>Universität</a:t>
            </a:r>
            <a:r>
              <a:rPr sz="500" spc="45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Luzern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2" name="object 3862"/>
          <p:cNvSpPr txBox="1"/>
          <p:nvPr/>
        </p:nvSpPr>
        <p:spPr>
          <a:xfrm>
            <a:off x="3623271" y="497568"/>
            <a:ext cx="1811655" cy="561179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algn="just">
              <a:lnSpc>
                <a:spcPct val="101499"/>
              </a:lnSpc>
              <a:spcBef>
                <a:spcPts val="80"/>
              </a:spcBef>
            </a:pPr>
            <a:r>
              <a:rPr lang="fr-CH" sz="900" spc="-10" dirty="0">
                <a:latin typeface="Arial"/>
                <a:cs typeface="Arial"/>
              </a:rPr>
              <a:t>Les groupes à hauts revenus supportent certes une plus grande part de tous les impôts sur le revenu qu’auparavant.</a:t>
            </a:r>
            <a:endParaRPr lang="de-DE" sz="900" dirty="0">
              <a:latin typeface="Arial"/>
              <a:cs typeface="Arial"/>
            </a:endParaRPr>
          </a:p>
        </p:txBody>
      </p:sp>
      <p:sp>
        <p:nvSpPr>
          <p:cNvPr id="3863" name="object 3863"/>
          <p:cNvSpPr txBox="1"/>
          <p:nvPr/>
        </p:nvSpPr>
        <p:spPr>
          <a:xfrm>
            <a:off x="3619512" y="1092245"/>
            <a:ext cx="1812289" cy="1256754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r>
              <a:rPr lang="fr-CH" sz="900" dirty="0">
                <a:latin typeface="Arial" panose="020B0604020202020204" pitchFamily="34" charset="0"/>
                <a:cs typeface="Arial" panose="020B0604020202020204" pitchFamily="34" charset="0"/>
              </a:rPr>
              <a:t>Mais : la réduction </a:t>
            </a:r>
            <a:r>
              <a:rPr lang="fr-CH" sz="900" i="1" dirty="0">
                <a:latin typeface="Arial" panose="020B0604020202020204" pitchFamily="34" charset="0"/>
                <a:cs typeface="Arial" panose="020B0604020202020204" pitchFamily="34" charset="0"/>
              </a:rPr>
              <a:t>en pourcentage </a:t>
            </a:r>
            <a:r>
              <a:rPr lang="fr-CH" sz="900" dirty="0">
                <a:latin typeface="Arial" panose="020B0604020202020204" pitchFamily="34" charset="0"/>
                <a:cs typeface="Arial" panose="020B0604020202020204" pitchFamily="34" charset="0"/>
              </a:rPr>
              <a:t>des parts de revenu les plus élevées par les impôts diminue.</a:t>
            </a:r>
            <a:br>
              <a:rPr lang="fr-CH" sz="900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fr-CH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r-CH" sz="900" dirty="0">
                <a:latin typeface="Arial" panose="020B0604020202020204" pitchFamily="34" charset="0"/>
                <a:cs typeface="Arial" panose="020B0604020202020204" pitchFamily="34" charset="0"/>
              </a:rPr>
              <a:t>Raison : la progression a diminué. Les contributions fiscales plus élevées sont dues à des revenus plus élevés ou à une plus grande concentration des revenus.</a:t>
            </a:r>
          </a:p>
        </p:txBody>
      </p:sp>
      <p:sp>
        <p:nvSpPr>
          <p:cNvPr id="3864" name="object 3864"/>
          <p:cNvSpPr/>
          <p:nvPr/>
        </p:nvSpPr>
        <p:spPr>
          <a:xfrm>
            <a:off x="5074804" y="2841749"/>
            <a:ext cx="325755" cy="101600"/>
          </a:xfrm>
          <a:custGeom>
            <a:avLst/>
            <a:gdLst/>
            <a:ahLst/>
            <a:cxnLst/>
            <a:rect l="l" t="t" r="r" b="b"/>
            <a:pathLst>
              <a:path w="325754" h="101600">
                <a:moveTo>
                  <a:pt x="274588" y="0"/>
                </a:moveTo>
                <a:lnTo>
                  <a:pt x="50610" y="0"/>
                </a:lnTo>
                <a:lnTo>
                  <a:pt x="30959" y="3993"/>
                </a:lnTo>
                <a:lnTo>
                  <a:pt x="14866" y="14866"/>
                </a:lnTo>
                <a:lnTo>
                  <a:pt x="3993" y="30959"/>
                </a:lnTo>
                <a:lnTo>
                  <a:pt x="0" y="50610"/>
                </a:lnTo>
                <a:lnTo>
                  <a:pt x="3993" y="70262"/>
                </a:lnTo>
                <a:lnTo>
                  <a:pt x="14866" y="86354"/>
                </a:lnTo>
                <a:lnTo>
                  <a:pt x="30959" y="97228"/>
                </a:lnTo>
                <a:lnTo>
                  <a:pt x="50610" y="101221"/>
                </a:lnTo>
                <a:lnTo>
                  <a:pt x="274588" y="101221"/>
                </a:lnTo>
                <a:lnTo>
                  <a:pt x="294240" y="97228"/>
                </a:lnTo>
                <a:lnTo>
                  <a:pt x="310332" y="86354"/>
                </a:lnTo>
                <a:lnTo>
                  <a:pt x="321206" y="70262"/>
                </a:lnTo>
                <a:lnTo>
                  <a:pt x="325199" y="50610"/>
                </a:lnTo>
                <a:lnTo>
                  <a:pt x="321206" y="30959"/>
                </a:lnTo>
                <a:lnTo>
                  <a:pt x="310332" y="14866"/>
                </a:lnTo>
                <a:lnTo>
                  <a:pt x="294240" y="3993"/>
                </a:lnTo>
                <a:lnTo>
                  <a:pt x="274588" y="0"/>
                </a:lnTo>
                <a:close/>
              </a:path>
            </a:pathLst>
          </a:custGeom>
          <a:solidFill>
            <a:srgbClr val="0079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5074804" y="2841749"/>
            <a:ext cx="325755" cy="101600"/>
          </a:xfrm>
          <a:custGeom>
            <a:avLst/>
            <a:gdLst/>
            <a:ahLst/>
            <a:cxnLst/>
            <a:rect l="l" t="t" r="r" b="b"/>
            <a:pathLst>
              <a:path w="325754" h="101600">
                <a:moveTo>
                  <a:pt x="50610" y="101221"/>
                </a:moveTo>
                <a:lnTo>
                  <a:pt x="30959" y="97228"/>
                </a:lnTo>
                <a:lnTo>
                  <a:pt x="14866" y="86354"/>
                </a:lnTo>
                <a:lnTo>
                  <a:pt x="3993" y="70262"/>
                </a:lnTo>
                <a:lnTo>
                  <a:pt x="0" y="50610"/>
                </a:lnTo>
                <a:lnTo>
                  <a:pt x="3993" y="30959"/>
                </a:lnTo>
                <a:lnTo>
                  <a:pt x="14866" y="14866"/>
                </a:lnTo>
                <a:lnTo>
                  <a:pt x="30959" y="3993"/>
                </a:lnTo>
                <a:lnTo>
                  <a:pt x="50610" y="0"/>
                </a:lnTo>
                <a:lnTo>
                  <a:pt x="274588" y="0"/>
                </a:lnTo>
                <a:lnTo>
                  <a:pt x="294240" y="3993"/>
                </a:lnTo>
                <a:lnTo>
                  <a:pt x="310332" y="14866"/>
                </a:lnTo>
                <a:lnTo>
                  <a:pt x="321206" y="30959"/>
                </a:lnTo>
                <a:lnTo>
                  <a:pt x="325199" y="50610"/>
                </a:lnTo>
                <a:lnTo>
                  <a:pt x="321206" y="70262"/>
                </a:lnTo>
                <a:lnTo>
                  <a:pt x="310332" y="86354"/>
                </a:lnTo>
                <a:lnTo>
                  <a:pt x="294240" y="97228"/>
                </a:lnTo>
                <a:lnTo>
                  <a:pt x="274588" y="101221"/>
                </a:lnTo>
                <a:lnTo>
                  <a:pt x="50610" y="101221"/>
                </a:lnTo>
                <a:close/>
              </a:path>
            </a:pathLst>
          </a:custGeom>
          <a:ln w="10122">
            <a:solidFill>
              <a:srgbClr val="0079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5131815" y="2873209"/>
            <a:ext cx="25400" cy="38100"/>
          </a:xfrm>
          <a:custGeom>
            <a:avLst/>
            <a:gdLst/>
            <a:ahLst/>
            <a:cxnLst/>
            <a:rect l="l" t="t" r="r" b="b"/>
            <a:pathLst>
              <a:path w="25400" h="38100">
                <a:moveTo>
                  <a:pt x="0" y="0"/>
                </a:moveTo>
                <a:lnTo>
                  <a:pt x="0" y="38100"/>
                </a:lnTo>
                <a:lnTo>
                  <a:pt x="2540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 txBox="1"/>
          <p:nvPr/>
        </p:nvSpPr>
        <p:spPr>
          <a:xfrm>
            <a:off x="3134537" y="2807218"/>
            <a:ext cx="2278380" cy="275717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marR="55244" algn="r">
              <a:lnSpc>
                <a:spcPct val="100000"/>
              </a:lnSpc>
              <a:spcBef>
                <a:spcPts val="270"/>
              </a:spcBef>
            </a:pPr>
            <a:r>
              <a:rPr sz="600" spc="-5" dirty="0">
                <a:solidFill>
                  <a:srgbClr val="FFFFFF"/>
                </a:solidFill>
                <a:latin typeface="Arial"/>
                <a:cs typeface="Arial"/>
                <a:hlinkClick r:id="rId3" action="ppaction://hlinksldjump"/>
              </a:rPr>
              <a:t>back</a:t>
            </a:r>
            <a:endParaRPr sz="6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IWP Luzern (2023), </a:t>
            </a:r>
            <a:r>
              <a:rPr lang="fr-CH" sz="800" spc="-5" dirty="0">
                <a:latin typeface="Arial"/>
                <a:cs typeface="Arial"/>
              </a:rPr>
              <a:t>propres calculs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50</a:t>
            </a:r>
          </a:p>
        </p:txBody>
      </p:sp>
    </p:spTree>
  </p:cSld>
  <p:clrMapOvr>
    <a:masterClrMapping/>
  </p:clrMapOvr>
  <p:transition>
    <p:cut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1452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5" dirty="0"/>
              <a:t>Sur la comparabilité des statistiques fiscales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71195" y="593080"/>
            <a:ext cx="4769485" cy="2301656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10" dirty="0">
                <a:latin typeface="Arial"/>
                <a:cs typeface="Arial"/>
              </a:rPr>
              <a:t>USA</a:t>
            </a:r>
            <a:endParaRPr lang="fr-CH" sz="900" dirty="0">
              <a:latin typeface="Arial"/>
              <a:cs typeface="Arial"/>
            </a:endParaRPr>
          </a:p>
          <a:p>
            <a:pPr marL="438784" marR="1355725" lvl="1" indent="-128905">
              <a:lnSpc>
                <a:spcPct val="101499"/>
              </a:lnSpc>
              <a:spcBef>
                <a:spcPts val="39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Revenus de la propriété capitalisés à partir de données fiscales (les revenus du capital sont imposés séparément aux États-Unis)</a:t>
            </a:r>
            <a:endParaRPr lang="fr-CH" sz="155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10" dirty="0">
                <a:latin typeface="Arial"/>
                <a:cs typeface="Arial"/>
              </a:rPr>
              <a:t>France</a:t>
            </a:r>
            <a:endParaRPr lang="fr-CH" sz="900" dirty="0">
              <a:latin typeface="Arial"/>
              <a:cs typeface="Arial"/>
            </a:endParaRPr>
          </a:p>
          <a:p>
            <a:pPr marL="438784" lvl="1" indent="-129539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39420" algn="l"/>
              </a:tabLst>
            </a:pPr>
            <a:r>
              <a:rPr lang="fr-CH" sz="900" spc="-10" dirty="0">
                <a:latin typeface="Arial"/>
                <a:cs typeface="Arial"/>
              </a:rPr>
              <a:t>Données relatives à l’impôt sur la fortune, impôt sur les riches (depuis 2018 : uniquement impôt sur les biens immobiliers)</a:t>
            </a:r>
            <a:endParaRPr lang="fr-CH" sz="900" dirty="0">
              <a:latin typeface="Arial"/>
              <a:cs typeface="Arial"/>
            </a:endParaRPr>
          </a:p>
          <a:p>
            <a:pPr marL="437515" lvl="1" indent="-12827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38150" algn="l"/>
              </a:tabLst>
            </a:pPr>
            <a:r>
              <a:rPr lang="fr-CH" sz="900" spc="-5" dirty="0">
                <a:latin typeface="Arial"/>
                <a:cs typeface="Arial"/>
              </a:rPr>
              <a:t>Important : les actifs de retraite privés / les assurances-vie sont largement pris en compte</a:t>
            </a:r>
            <a:endParaRPr lang="fr-CH" sz="1550" dirty="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Suisse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10" dirty="0">
                <a:latin typeface="Arial"/>
                <a:cs typeface="Arial"/>
              </a:rPr>
              <a:t>Fortune nette selon la déclaration d’impôt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La fortune de la caisse de pension et du 3</a:t>
            </a:r>
            <a:r>
              <a:rPr lang="fr-CH" sz="900" spc="-5" baseline="30000" dirty="0">
                <a:latin typeface="Arial"/>
                <a:cs typeface="Arial"/>
              </a:rPr>
              <a:t>e</a:t>
            </a:r>
            <a:r>
              <a:rPr lang="fr-CH" sz="900" spc="-5" dirty="0">
                <a:latin typeface="Arial"/>
                <a:cs typeface="Arial"/>
              </a:rPr>
              <a:t> pilier manquent </a:t>
            </a:r>
            <a:r>
              <a:rPr lang="fr-CH" sz="900" spc="-10" dirty="0">
                <a:latin typeface="Arial"/>
                <a:cs typeface="Arial"/>
              </a:rPr>
              <a:t>(pertinent pour le niveau, partiellement pour la tendance</a:t>
            </a:r>
            <a:r>
              <a:rPr lang="fr-CH" sz="900" spc="-20" dirty="0">
                <a:latin typeface="Arial"/>
                <a:cs typeface="Arial"/>
              </a:rPr>
              <a:t>)</a:t>
            </a:r>
            <a:endParaRPr lang="fr-CH"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Personne imposée de manière forfaitaire (</a:t>
            </a:r>
            <a:r>
              <a:rPr lang="fr-CH" sz="900" spc="-5" dirty="0">
                <a:latin typeface="Lucida Sans Unicode"/>
                <a:cs typeface="Lucida Sans Unicode"/>
              </a:rPr>
              <a:t>∼ </a:t>
            </a:r>
            <a:r>
              <a:rPr lang="fr-CH" sz="900" spc="-5" dirty="0">
                <a:latin typeface="Arial"/>
                <a:cs typeface="Arial"/>
              </a:rPr>
              <a:t>4500 - 5500 contribuables, </a:t>
            </a:r>
            <a:r>
              <a:rPr lang="fr-CH" sz="900" dirty="0">
                <a:latin typeface="Lucida Sans Unicode"/>
                <a:cs typeface="Lucida Sans Unicode"/>
              </a:rPr>
              <a:t>≃ </a:t>
            </a:r>
            <a:r>
              <a:rPr lang="fr-CH" sz="900" spc="-5" dirty="0">
                <a:latin typeface="Arial"/>
                <a:cs typeface="Arial"/>
              </a:rPr>
              <a:t>0,1% de tous les contribuables)</a:t>
            </a:r>
            <a:endParaRPr lang="fr-CH" sz="9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22107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spc="-5" dirty="0"/>
              <a:t>15.05.2025	51</a:t>
            </a:r>
          </a:p>
        </p:txBody>
      </p:sp>
    </p:spTree>
  </p:cSld>
  <p:clrMapOvr>
    <a:masterClrMapping/>
  </p:clrMapOvr>
  <p:transition>
    <p:cut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4" y="84604"/>
            <a:ext cx="2436241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40" dirty="0"/>
              <a:t>Top 1 % des actifs, données fiscales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723705" y="571225"/>
            <a:ext cx="2826385" cy="2054225"/>
          </a:xfrm>
          <a:custGeom>
            <a:avLst/>
            <a:gdLst/>
            <a:ahLst/>
            <a:cxnLst/>
            <a:rect l="l" t="t" r="r" b="b"/>
            <a:pathLst>
              <a:path w="2826385" h="2054225">
                <a:moveTo>
                  <a:pt x="0" y="0"/>
                </a:moveTo>
                <a:lnTo>
                  <a:pt x="2826388" y="0"/>
                </a:lnTo>
                <a:lnTo>
                  <a:pt x="2826388" y="2053709"/>
                </a:lnTo>
                <a:lnTo>
                  <a:pt x="0" y="205370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21323" y="241212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21323" y="224934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1323" y="208646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323" y="192368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21323" y="176090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1323" y="159802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1323" y="1435251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1323" y="127247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21323" y="110959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1323" y="94681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1323" y="78403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132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4036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5940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7844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9748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1653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3557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5471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7375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9279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1184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3088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4992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6896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8800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0704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2609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4513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6427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8331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0235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2140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4044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5948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7852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9756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1660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3565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5469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7383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9287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1191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3096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5000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6904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8808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0712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2616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4521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6425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8339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0243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2147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4052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5956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7860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9764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1668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3572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5477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7381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9295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1199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3103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5008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6912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8816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0720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2624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4528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86432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8337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0251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2155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4059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5963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7868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9772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1676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3580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5484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7388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9303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1207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3111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5015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6919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18824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0728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2632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4536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6440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8344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0259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2163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4067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5971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37875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39780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1684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3588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5492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47396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9300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1215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3119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5023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6927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8831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0735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2640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4544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66448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8352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70256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2171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4075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5979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7883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79787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1691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3596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85500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87404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9308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91212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93127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95031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6935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8839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0743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2647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04552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6456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8360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0264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2168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14083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15987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7891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9795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21699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3603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5508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27412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9316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31220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33134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35039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36943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8847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40751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42655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44559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46463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8368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0272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2176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4090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2132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4036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5940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7844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9748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1653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3557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5471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7375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9279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1184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3088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4992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6896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8800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00704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2609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4513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6427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08331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0235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12140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14044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15948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17852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19756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1660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3565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5469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7383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29287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31191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3096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5000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6904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38808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0712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2616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4521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6425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8339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0243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2147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4052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5956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7860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9764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1668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3572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65477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67381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69295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71199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73103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75008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76912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78816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80720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82624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4528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86432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8337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90251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92155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4059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95963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97868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9772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01676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03580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05484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07388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09303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11207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13111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15015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16919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18824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20728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22632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24536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26440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28344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30259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32163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34067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35971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37875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9780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1684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43588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5492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7396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49300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1215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3119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5023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6927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58831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60735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62640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64544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66448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68352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70256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72171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74075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75979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77883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79787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81691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83596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85500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87404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89308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91212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93127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95031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96935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98839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00743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02647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045725" y="192010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59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06456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08360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10264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2168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14083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15987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17891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9795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21699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23603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25508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27412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29316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31220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33134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35039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36943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38847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40751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42655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44559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46463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48368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0272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2176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4090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2132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4036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5940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7844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9748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1653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3557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5471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7375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9279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1184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93088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4992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6896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8800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00704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2609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4513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6427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8331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10235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12140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14044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15948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7852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19756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21660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23565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5469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27383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9287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31191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33096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35000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36904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38808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0712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2616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4521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6425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8339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0243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147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4052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5956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7860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9764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61668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63572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65477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7381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9295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71199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73103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5008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6912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8816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80720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82624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4528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6432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8337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90251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92155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4059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5963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7868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9772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1676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3580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5484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7388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303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207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111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015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6919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18824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0728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2632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4536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6440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28344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0259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2163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067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5971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875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39780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1684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3588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5492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47396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9300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1215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3119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5023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6927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8831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0735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62640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64544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66448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68352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0256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72171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74075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75979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77883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79787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81691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83596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85500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87404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89308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91212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93127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95031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6935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98839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0743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2647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45725" y="1595646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6456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8360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10264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2168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14083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5987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17891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9795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21699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23603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5508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7412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9316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31220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3134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35039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6943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8847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0751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2655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559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6463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8368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50272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52176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54090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2132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4036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5940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844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9748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1653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3557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5471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7375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9279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1184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3088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4992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6896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8800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0704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02609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04513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06427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08331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0235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12140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14044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15948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17852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19756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21660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3565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25469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7383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9287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31191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33096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35000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6904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8808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0712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2616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4521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6425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8339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50243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2147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54052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55956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57860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59764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61668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63572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65477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67381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69295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71199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73103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75008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76912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78816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80720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82624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84528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86432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8337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90251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92155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94059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5963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7868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99772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01676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03580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5484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7388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09303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11207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13111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15015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16919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18824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20728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22632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24536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6440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28344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30259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32163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34067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35971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37875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39780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41684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43588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45492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47396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49300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51215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53119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55023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6927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8831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0735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62640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64544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66448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68352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70256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72171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74075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75979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77883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79787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81691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83596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85500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87404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89308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91212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93127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95031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96935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98839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0743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2647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45725" y="1270090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456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8360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264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2168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4083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5987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7891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9795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21699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23603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25508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27412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29316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31220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3134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35039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6943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8847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40751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42655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44559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46463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48368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50272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2176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54090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2132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4036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5940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7844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9748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81653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83557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85471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87375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9279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91184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93088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94992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96896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98800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00704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02609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04513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06427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08331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10235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12140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14044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5948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7852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9756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21660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3565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5469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7383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9287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314492" y="944432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5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33096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35000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36904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38808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40712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2616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4521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46425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48339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50243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52147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54052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55956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7860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59764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61668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63572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65477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67381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69295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71199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73103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75008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76912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78816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80720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82624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84528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86432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88337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90251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92155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94059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95963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97868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99772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01676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03580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05484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07388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09303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1207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13111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5015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16919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8824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20728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22632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24536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26440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28344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30259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32163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34067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35971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37875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39780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41684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43588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45492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47396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49300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51215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3119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55023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6927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8831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60735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62640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64544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66448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68352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70256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2171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4075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5979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7883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79787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1691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3596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5500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7404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9308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91212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93127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95031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96935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98839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0743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2647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45725" y="944432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6456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8360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10264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2168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14083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15987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17891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19795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21699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23603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25508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27412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29316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31220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3134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35039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36943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38847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40751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42655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44559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46463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48368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50272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52176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54090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81948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81948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881948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881948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881948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881948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881948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81948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881948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81948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81948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81948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81948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81948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81948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81948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81948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81948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81948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81948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881948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81948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81948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881948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881948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881948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81948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881948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881948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881948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881948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881948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81948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881948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881948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881948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881948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881948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81948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81948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881948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881948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881948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881948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81948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81948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881948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881948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881948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881948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81948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81948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881948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881948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81948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81948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81948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81948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81948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81948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81948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81948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81948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81948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881948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881948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881948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881948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881948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881948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81948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881948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881948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881948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881948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881948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881948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881948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881948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881948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881948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881948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81948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881948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881948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881948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881948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881948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81948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881948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881948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881948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881948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881948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881948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881948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881948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881948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881948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881948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881948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881948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881948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81948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81948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81948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81948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881948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314683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314683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314683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314683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314683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314683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314683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314683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314683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314683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314683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314683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314683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314683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314683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314683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314683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314683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314683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314683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314683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314683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314683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314683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314683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314683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14683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14683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14683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14683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14683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314683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314683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314683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314683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314683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314683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314683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314683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314683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314683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314683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314683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314683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314683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314683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314683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314683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314683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314683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14683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314683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314683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314683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314683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314683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314683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314683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314683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314683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314683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314683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314683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314683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314683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314683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314683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314683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314683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314683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314683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314683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314683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314683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314683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314683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314683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314683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314683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314683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314683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314683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14683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314683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314683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314683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314683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314683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314683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314683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314683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314683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314683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314683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314683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314683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314683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314683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314683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314683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314683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314683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314683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314683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314683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314683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314683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47418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47418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47418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47418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47418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47418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47418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47418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47418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47418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47418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47418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47418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47418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47418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47418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47418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47418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47418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47418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47418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47418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47418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47418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747418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747418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747418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747418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747418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747418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747418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747418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747418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747418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747418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747418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747418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747418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747418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747418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747418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747418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747418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747418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747418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747418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747418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47418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7418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47418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47418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747418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747418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747418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747418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747418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747418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747418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747418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747418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747418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747418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747418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747418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747418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747418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747418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747418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747418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747418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747418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747418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747418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747418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747418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747418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747418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747418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747418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747418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747418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747418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747418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747418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747418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747418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747418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747418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747418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747418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747418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747418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747418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747418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747418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747418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747418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747418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747418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747418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747418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747418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747418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747418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747418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747418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747418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747418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180255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180255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180255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180255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180255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180255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180255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2180255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2180255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180255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180255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180255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180255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180255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180255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180255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180255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180255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180255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180255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180255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180255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180255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180255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180255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180255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180255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180255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180255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180255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180255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180255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180255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180255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180255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180255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180255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180255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180255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180255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180255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180255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180255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180255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180255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180255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180255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180255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180255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180255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180255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180255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180255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180255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180255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180255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180255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180255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80255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80255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180255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180255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180255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180255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180255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180255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80255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80255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80255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180255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180255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180255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180255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180255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180255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180255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180255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180255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180255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180255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180255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180255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180255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180255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180255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180255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180255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180255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180255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180255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180255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180255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180255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180255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180255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180255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180255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180255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180255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180255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180255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180255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180255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180255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180255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180255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180255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180255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612990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612990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612990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612990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612990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612990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612990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612990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612990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612990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612990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612990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612990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612990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612990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612990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612990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612990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612990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612990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612990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612990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612990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612990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612990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612990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612990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612990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612990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612990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612990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612990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612990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612990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612990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612990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612990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612990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612990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612990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612990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612990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612990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612990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612990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612990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612990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612990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612990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612990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612990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612990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612990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612990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612990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612990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612990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612990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612990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612990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612990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612990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612990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612990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612990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612990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612990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612990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612990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612990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612990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612990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612990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612990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612990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612990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612990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612990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612990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612990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612990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612990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612990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612990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612990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612990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612990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612990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12990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12990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12990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12990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12990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12990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12990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12990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12990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12990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12990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612990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612990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612990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612990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612990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612990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612990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612990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612990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45725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45725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5725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45725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45725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45725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45725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45725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45725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45725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45725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45725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45725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45725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45725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45725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45725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45725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45725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45725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45725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45725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45725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45725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45725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45725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45725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45725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45725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45725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45725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45725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45725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45725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45725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45725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45725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45725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45725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45725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45725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45725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45725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45725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45725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45725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45725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45725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45725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45725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45725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45725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45725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45725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45725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45725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45725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45725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45725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45725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45725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45725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45725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45725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45725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45725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45725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45725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45725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45725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45725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45725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45725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45725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45725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45725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45725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45725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45725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45725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45725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45725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45725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45725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45725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45725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45725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45725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45725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45725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45725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45725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45725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45725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45725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45725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45725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45725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45725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45725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45725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45725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45725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45725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478460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478460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478460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478460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478460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478460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478460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478460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478460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478460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478460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478460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478460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478460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478460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478460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478460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478460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478460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478460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478460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478460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478460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478460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478460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478460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478460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478460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478460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478460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478460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478460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478460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478460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478460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478460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478460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478460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478460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478460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478460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478460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478460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478460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478460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478460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478460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478460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478460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478460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478460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478460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478460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478460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478460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478460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478460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478460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478460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478460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78460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478460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478460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478460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478460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478460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478460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478460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478460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478460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78460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8460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78460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478460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478460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478460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478460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478460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478460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478460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478460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478460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478460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478460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8460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8460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8460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8460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8460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8460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8460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8460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8460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8460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8460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8460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8460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8460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8460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8460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8460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8460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8460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8460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8460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8460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8460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8460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054960" y="1055947"/>
            <a:ext cx="2315845" cy="443230"/>
          </a:xfrm>
          <a:custGeom>
            <a:avLst/>
            <a:gdLst/>
            <a:ahLst/>
            <a:cxnLst/>
            <a:rect l="l" t="t" r="r" b="b"/>
            <a:pathLst>
              <a:path w="2315845" h="443230">
                <a:moveTo>
                  <a:pt x="0" y="0"/>
                </a:moveTo>
                <a:lnTo>
                  <a:pt x="43304" y="143326"/>
                </a:lnTo>
                <a:lnTo>
                  <a:pt x="129912" y="333131"/>
                </a:lnTo>
                <a:lnTo>
                  <a:pt x="173114" y="279998"/>
                </a:lnTo>
                <a:lnTo>
                  <a:pt x="259722" y="194412"/>
                </a:lnTo>
                <a:lnTo>
                  <a:pt x="346228" y="153052"/>
                </a:lnTo>
                <a:lnTo>
                  <a:pt x="454438" y="202499"/>
                </a:lnTo>
                <a:lnTo>
                  <a:pt x="497742" y="213249"/>
                </a:lnTo>
                <a:lnTo>
                  <a:pt x="540944" y="72277"/>
                </a:lnTo>
                <a:lnTo>
                  <a:pt x="584248" y="203830"/>
                </a:lnTo>
                <a:lnTo>
                  <a:pt x="605849" y="169329"/>
                </a:lnTo>
                <a:lnTo>
                  <a:pt x="692458" y="309687"/>
                </a:lnTo>
                <a:lnTo>
                  <a:pt x="735761" y="271910"/>
                </a:lnTo>
                <a:lnTo>
                  <a:pt x="778963" y="287574"/>
                </a:lnTo>
                <a:lnTo>
                  <a:pt x="822268" y="250104"/>
                </a:lnTo>
                <a:lnTo>
                  <a:pt x="865571" y="216832"/>
                </a:lnTo>
                <a:lnTo>
                  <a:pt x="908774" y="167692"/>
                </a:lnTo>
                <a:lnTo>
                  <a:pt x="952078" y="156328"/>
                </a:lnTo>
                <a:lnTo>
                  <a:pt x="1211801" y="165746"/>
                </a:lnTo>
                <a:lnTo>
                  <a:pt x="1471421" y="443185"/>
                </a:lnTo>
                <a:lnTo>
                  <a:pt x="1687737" y="425884"/>
                </a:lnTo>
                <a:lnTo>
                  <a:pt x="1817650" y="385855"/>
                </a:lnTo>
                <a:lnTo>
                  <a:pt x="1947460" y="352787"/>
                </a:lnTo>
                <a:lnTo>
                  <a:pt x="1969062" y="383296"/>
                </a:lnTo>
                <a:lnTo>
                  <a:pt x="1990662" y="315318"/>
                </a:lnTo>
                <a:lnTo>
                  <a:pt x="2012365" y="285936"/>
                </a:lnTo>
                <a:lnTo>
                  <a:pt x="2033967" y="210587"/>
                </a:lnTo>
                <a:lnTo>
                  <a:pt x="2055670" y="268532"/>
                </a:lnTo>
                <a:lnTo>
                  <a:pt x="2077270" y="244678"/>
                </a:lnTo>
                <a:lnTo>
                  <a:pt x="2098872" y="232291"/>
                </a:lnTo>
                <a:lnTo>
                  <a:pt x="2120575" y="216832"/>
                </a:lnTo>
                <a:lnTo>
                  <a:pt x="2142175" y="202090"/>
                </a:lnTo>
                <a:lnTo>
                  <a:pt x="2163777" y="171889"/>
                </a:lnTo>
                <a:lnTo>
                  <a:pt x="2185480" y="152335"/>
                </a:lnTo>
                <a:lnTo>
                  <a:pt x="2207081" y="148240"/>
                </a:lnTo>
                <a:lnTo>
                  <a:pt x="2228682" y="139333"/>
                </a:lnTo>
                <a:lnTo>
                  <a:pt x="2250385" y="112920"/>
                </a:lnTo>
                <a:lnTo>
                  <a:pt x="2271986" y="117527"/>
                </a:lnTo>
                <a:lnTo>
                  <a:pt x="2293587" y="79136"/>
                </a:lnTo>
                <a:lnTo>
                  <a:pt x="2315290" y="91217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040980" y="10419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044903" y="10458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084284" y="11852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088207" y="11892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170893" y="13750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174815" y="13790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214094" y="13219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218017" y="1325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300703" y="1236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304626" y="12403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387209" y="1195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391132" y="1198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495419" y="124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499341" y="1248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538723" y="12552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542645" y="12591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581924" y="11142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585847" y="11181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625229" y="12457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629152" y="12497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46830" y="12112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650752" y="12152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733439" y="1258799"/>
            <a:ext cx="201073" cy="1208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949754" y="12096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953676" y="12135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993059" y="11982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996981" y="12022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252782" y="1207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256704" y="1211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512402" y="1485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516324" y="14890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728718" y="1467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732641" y="1471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858631" y="1427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2862554" y="1431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2988441" y="1121104"/>
            <a:ext cx="395789" cy="3321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1323" y="568842"/>
            <a:ext cx="0" cy="2058670"/>
          </a:xfrm>
          <a:custGeom>
            <a:avLst/>
            <a:gdLst/>
            <a:ahLst/>
            <a:cxnLst/>
            <a:rect l="l" t="t" r="r" b="b"/>
            <a:pathLst>
              <a:path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04841" y="25749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04841" y="24121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04841" y="224934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04841" y="208646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04841" y="192368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04841" y="176090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04841" y="159802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04841" y="143525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04841" y="127247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04841" y="110959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04841" y="94681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04841" y="78403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04841" y="6212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88256" y="25749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88256" y="224934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688256" y="19236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88256" y="15980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688256" y="127247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88256" y="9468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88256" y="6212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 txBox="1"/>
          <p:nvPr/>
        </p:nvSpPr>
        <p:spPr>
          <a:xfrm>
            <a:off x="566961" y="557695"/>
            <a:ext cx="117475" cy="2078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sz="650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405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0" name="object 1570"/>
          <p:cNvSpPr txBox="1"/>
          <p:nvPr/>
        </p:nvSpPr>
        <p:spPr>
          <a:xfrm>
            <a:off x="447259" y="1201318"/>
            <a:ext cx="108585" cy="793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21323" y="262731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881948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 txBox="1"/>
          <p:nvPr/>
        </p:nvSpPr>
        <p:spPr>
          <a:xfrm>
            <a:off x="777237" y="2645244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1314683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 txBox="1"/>
          <p:nvPr/>
        </p:nvSpPr>
        <p:spPr>
          <a:xfrm>
            <a:off x="1209972" y="2645244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1747418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 txBox="1"/>
          <p:nvPr/>
        </p:nvSpPr>
        <p:spPr>
          <a:xfrm>
            <a:off x="1642707" y="2645244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2180255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612990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045725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478460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 txBox="1"/>
          <p:nvPr/>
        </p:nvSpPr>
        <p:spPr>
          <a:xfrm>
            <a:off x="2075545" y="2645244"/>
            <a:ext cx="3337560" cy="51552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  <a:tab pos="877569" algn="l"/>
                <a:tab pos="1310640" algn="l"/>
              </a:tabLst>
            </a:pPr>
            <a:r>
              <a:rPr sz="650" dirty="0">
                <a:latin typeface="Arial"/>
                <a:cs typeface="Arial"/>
              </a:rPr>
              <a:t>1965	1985	2005	2025</a:t>
            </a:r>
          </a:p>
          <a:p>
            <a:pPr>
              <a:lnSpc>
                <a:spcPct val="100000"/>
              </a:lnSpc>
            </a:pPr>
            <a:endParaRPr sz="600" dirty="0">
              <a:latin typeface="Arial"/>
              <a:cs typeface="Arial"/>
            </a:endParaRPr>
          </a:p>
          <a:p>
            <a:pPr marL="264160">
              <a:lnSpc>
                <a:spcPct val="100000"/>
              </a:lnSpc>
              <a:spcBef>
                <a:spcPts val="470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52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4" y="84604"/>
            <a:ext cx="490250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40" dirty="0"/>
              <a:t>Top 1 % des fortunes, données fiscales, correction de la fortune de la CP</a:t>
            </a:r>
            <a:endParaRPr spc="-20" dirty="0"/>
          </a:p>
        </p:txBody>
      </p:sp>
      <p:sp>
        <p:nvSpPr>
          <p:cNvPr id="3" name="object 3"/>
          <p:cNvSpPr/>
          <p:nvPr/>
        </p:nvSpPr>
        <p:spPr>
          <a:xfrm>
            <a:off x="723705" y="410544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21323" y="205764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21323" y="191247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1323" y="176730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323" y="162213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21323" y="147686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1323" y="133169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1323" y="118652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1323" y="104135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21323" y="89608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1323" y="75091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1323" y="60574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132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4036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5940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7844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9748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1653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3557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5471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7375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9279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1184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3088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4992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6896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8800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0704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2609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4513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6427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8331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0235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2140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4044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5948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7852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9756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1660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3565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5469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7383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9287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1191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3096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5000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6904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8808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0712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2616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4521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6425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8339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0243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2147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4052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5956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7860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9764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1668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3572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5477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7381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9295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1199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3103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5008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6912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8816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0720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2624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4528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86432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8337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0251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2155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4059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5963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7868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9772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1676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3580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5484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7388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9303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1207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3111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5015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6919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18824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0728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2632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4536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6440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8344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30259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2163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4067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5971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37875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39780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1684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3588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5492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47396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9300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1215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3119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5023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6927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8831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0735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2640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4544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66448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8352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70256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2171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4075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5979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7883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79787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1691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3596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85500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87404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9308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91212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93127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95031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6935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8839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0743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2647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045725" y="1909915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942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6456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8360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0264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2168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14083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15987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7891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9795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21699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3603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5508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27412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9316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31220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33134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35039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36943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8847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40751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42655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44559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46463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8368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0272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2176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4090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2132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4036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5940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7844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9748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1653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3557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5471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7375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9279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1184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3088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4992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6896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8800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00704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2609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4513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6427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08331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0235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12140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14044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15948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17852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19756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1660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3565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5469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7383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29287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31191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3096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5000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6904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38808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0712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2616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4521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6425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8339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0243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2147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4052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5956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7860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9764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1668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3572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65477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67381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69295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71199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73103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75008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76912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78816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80720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82624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4528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86432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8337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90251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92155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4059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95963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97868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9772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01676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03580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05484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07388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09303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11207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13111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15015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16919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18824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20728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22632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24536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26440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28344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30259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32163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34067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35971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37875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9780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1684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43588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5492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7396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49300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1215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3119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5023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6927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58831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60735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62640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64544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66448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68352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70256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72171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74075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75979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77883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79787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81691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83596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85500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87404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89308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91212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93127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95031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96935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98839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00743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02647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045725" y="1619755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06456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08360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10264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2168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14083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15987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17891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9795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21699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23603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25508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27412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29316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31220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33134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35039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36943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38847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40751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42655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44559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46463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48368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0272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2176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4090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2132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4036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5940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7844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9748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1653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3557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5471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7375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9279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1184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93088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4992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6896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8800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00704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2609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4513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6427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8331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10235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12140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14044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15948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7852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19756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21660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23565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5469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27383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9287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31191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33096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35000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36904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38808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0712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2616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4521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6425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8339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0243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2147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4052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5956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7860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9764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61668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63572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65477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7381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9295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71199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73103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5008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6912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8816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80720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82624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84528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6432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8337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90251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92155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4059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5963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7868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9772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1676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3580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5484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7388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9303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11207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13111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5015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6919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18824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20728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22632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4536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6440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28344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30259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32163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067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5971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875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39780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41684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3588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5492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47396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9300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1215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3119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5023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6927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8831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0735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62640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64544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66448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68352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70256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72171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74075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75979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77883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79787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81691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83596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85500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87404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89308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91212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93127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95031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6935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98839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0743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2647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4552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6456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8360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10264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2168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14083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5987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17891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9795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21699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23603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5508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7412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9316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31220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3134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35039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6943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8847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0751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2655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559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6463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8368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50272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52176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54090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2132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4036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5940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7844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9748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1653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3557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5471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7375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9279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1184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3088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4992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6896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8800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0704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02609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04513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06427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08331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0235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12140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14044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15948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17852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19756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21660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3565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25469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7383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9287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31191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33096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35000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6904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8808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0712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2616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4521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6425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8339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50243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2147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54052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55956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57860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59764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61668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63572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65477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67381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69295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71199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73103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75008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76912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78816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80720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82624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84528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86432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8337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90251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92155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94059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5963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7868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99772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01676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03580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5484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7388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09303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11207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13111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15015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16919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18824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20728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22632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24536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6440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28344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30259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32163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34067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35971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37875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39780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41684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43588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45492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47396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49300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51215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53119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55023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6927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8831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0735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62640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64544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66448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68352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70256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72171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74075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75979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77883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79787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81691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83596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85500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87404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89308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91212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93127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95031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96935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98839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0743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2647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4552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456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8360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264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2168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4083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5987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7891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9795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21699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23603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25508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27412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29316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31220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3134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35039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6943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8847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40751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42655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44559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46463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48368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50272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2176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54090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2132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4036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5940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7844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9748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81653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83557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85471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87375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9279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91184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93088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94992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96896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98800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00704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02609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04513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06427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08331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10235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12140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14044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5948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7852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9756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21660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3565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5469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7383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9287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314492" y="747845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5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33096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35000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36904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38808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40712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2616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4521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46425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48339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50243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52147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54052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55956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7860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59764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61668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63572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65477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67381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69295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71199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73103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75008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76912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78816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80720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82624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84528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86432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88337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90251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92155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94059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95963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97868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99772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01676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03580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05484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07388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09303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1207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13111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5015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16919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8824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20728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22632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24536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26440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28344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30259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32163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34067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35971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37875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39780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41684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43588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45492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47396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49300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51215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3119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55023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6927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8831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60735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62640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64544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66448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68352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70256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2171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4075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5979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7883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79787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1691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3596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5500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7404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9308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91212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93127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95031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96935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98839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0743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2647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45725" y="747845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6456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8360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10264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2168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14083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15987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17891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19795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21699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23603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25508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27412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29316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31220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3134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35039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36943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38847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40751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42655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44559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46463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48368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50272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52176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54090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81948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81948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881948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881948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881948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881948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881948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81948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881948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81948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81948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81948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81948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81948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81948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81948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81948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81948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81948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81948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881948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81948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81948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881948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881948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881948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81948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881948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881948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881948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881948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881948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81948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881948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881948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881948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881948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881948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81948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81948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881948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881948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881948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881948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81948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81948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881948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881948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881948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881948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81948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81948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881948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881948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81948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81948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81948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81948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81948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81948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81948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81948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81948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81948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881948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881948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881948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881948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881948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881948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81948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881948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881948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881948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881948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881948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881948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881948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881948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881948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881948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881948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81948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881948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881948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881948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881948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881948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81948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881948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881948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881948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881948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881948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881948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881948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314683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314683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314683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314683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314683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314683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314683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314683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314683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314683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314683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314683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314683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314683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314683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314683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314683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314683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314683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314683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314683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314683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314683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314683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314683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314683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314683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314683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314683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314683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314683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314683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314683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314683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314683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314683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314683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314683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314683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14683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314683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14683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14683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314683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314683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314683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314683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314683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314683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314683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314683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314683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314683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314683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314683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314683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314683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314683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314683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314683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314683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314683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14683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314683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314683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314683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314683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314683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314683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314683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314683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314683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314683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314683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314683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314683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314683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314683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314683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314683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314683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314683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314683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314683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314683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314683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314683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314683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314683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314683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314683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314683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314683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314683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14683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747418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747418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747418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747418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747418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747418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747418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747418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747418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747418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747418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747418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47418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47418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47418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47418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47418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47418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47418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47418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47418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47418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47418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47418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47418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47418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47418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47418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47418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47418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47418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47418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47418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47418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47418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47418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47418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47418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47418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47418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47418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47418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47418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47418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47418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47418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47418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47418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747418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747418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747418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747418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747418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747418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747418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747418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747418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747418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747418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747418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747418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747418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747418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747418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747418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747418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747418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747418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747418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747418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747418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747418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47418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747418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747418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747418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747418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747418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747418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747418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747418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747418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747418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747418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747418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747418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747418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747418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747418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747418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747418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747418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747418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747418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747418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747418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2180255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2180255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2180255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2180255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180255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180255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180255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180255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180255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180255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180255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180255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180255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180255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180255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180255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180255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180255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180255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180255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180255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180255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180255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180255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180255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180255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180255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180255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180255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180255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180255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180255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180255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180255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180255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2180255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2180255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2180255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180255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2180255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180255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180255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2180255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2180255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2180255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180255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180255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180255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180255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180255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180255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180255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180255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180255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180255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180255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180255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180255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180255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180255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180255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180255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180255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180255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180255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180255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180255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180255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180255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180255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180255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180255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180255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180255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180255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180255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180255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180255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180255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180255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180255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180255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180255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180255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180255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180255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180255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180255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180255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180255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180255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180255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180255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180255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80255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80255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612990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612990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612990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612990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612990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612990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612990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612990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612990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612990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612990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612990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612990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612990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612990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612990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612990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612990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612990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612990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612990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612990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612990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612990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612990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612990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612990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612990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612990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612990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12990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12990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12990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612990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612990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612990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612990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612990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612990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612990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612990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612990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612990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612990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612990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612990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612990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612990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612990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612990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612990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612990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612990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612990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612990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612990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612990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612990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612990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612990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612990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612990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612990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612990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612990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612990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612990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612990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612990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612990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612990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612990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612990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612990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612990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612990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612990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612990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612990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612990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612990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612990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612990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612990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612990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612990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612990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612990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612990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612990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612990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612990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612990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612990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612990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612990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45725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45725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45725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45725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45725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45725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45725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45725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45725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45725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45725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45725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45725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45725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45725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45725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45725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45725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45725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45725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45725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45725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45725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45725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45725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45725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45725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45725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45725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45725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45725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45725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45725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45725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45725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45725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45725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45725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45725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45725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45725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45725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45725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45725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45725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45725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45725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45725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45725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45725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45725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45725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45725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45725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45725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45725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45725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45725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45725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45725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45725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45725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45725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45725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45725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45725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45725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45725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45725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45725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45725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45725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45725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45725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45725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45725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45725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45725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45725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45725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45725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45725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45725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45725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45725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45725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45725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45725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45725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45725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45725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45725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45725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478460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478460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478460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478460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478460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478460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478460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478460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478460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478460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478460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478460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478460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478460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478460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478460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478460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478460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478460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478460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478460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478460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478460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478460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478460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478460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478460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478460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478460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478460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478460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478460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478460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478460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478460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478460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478460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478460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478460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478460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478460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478460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478460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478460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478460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478460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478460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478460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478460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478460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478460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478460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478460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478460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478460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478460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478460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478460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478460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478460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478460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478460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478460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478460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478460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478460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478460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478460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478460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478460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478460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478460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478460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478460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478460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478460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478460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478460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478460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478460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478460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478460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478460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478460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478460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478460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478460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478460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478460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478460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478460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478460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478460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478460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478460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478460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054960" y="848276"/>
            <a:ext cx="2315845" cy="395605"/>
          </a:xfrm>
          <a:custGeom>
            <a:avLst/>
            <a:gdLst/>
            <a:ahLst/>
            <a:cxnLst/>
            <a:rect l="l" t="t" r="r" b="b"/>
            <a:pathLst>
              <a:path w="2315845" h="395605">
                <a:moveTo>
                  <a:pt x="0" y="0"/>
                </a:moveTo>
                <a:lnTo>
                  <a:pt x="43304" y="127765"/>
                </a:lnTo>
                <a:lnTo>
                  <a:pt x="129912" y="296992"/>
                </a:lnTo>
                <a:lnTo>
                  <a:pt x="173114" y="249695"/>
                </a:lnTo>
                <a:lnTo>
                  <a:pt x="259722" y="173322"/>
                </a:lnTo>
                <a:lnTo>
                  <a:pt x="346228" y="136467"/>
                </a:lnTo>
                <a:lnTo>
                  <a:pt x="454438" y="180591"/>
                </a:lnTo>
                <a:lnTo>
                  <a:pt x="497742" y="190214"/>
                </a:lnTo>
                <a:lnTo>
                  <a:pt x="540944" y="64394"/>
                </a:lnTo>
                <a:lnTo>
                  <a:pt x="584248" y="181717"/>
                </a:lnTo>
                <a:lnTo>
                  <a:pt x="605849" y="151004"/>
                </a:lnTo>
                <a:lnTo>
                  <a:pt x="692458" y="276108"/>
                </a:lnTo>
                <a:lnTo>
                  <a:pt x="735761" y="242426"/>
                </a:lnTo>
                <a:lnTo>
                  <a:pt x="778963" y="256349"/>
                </a:lnTo>
                <a:lnTo>
                  <a:pt x="822268" y="222974"/>
                </a:lnTo>
                <a:lnTo>
                  <a:pt x="865571" y="193388"/>
                </a:lnTo>
                <a:lnTo>
                  <a:pt x="908774" y="149571"/>
                </a:lnTo>
                <a:lnTo>
                  <a:pt x="952078" y="139333"/>
                </a:lnTo>
                <a:lnTo>
                  <a:pt x="1211801" y="147831"/>
                </a:lnTo>
                <a:lnTo>
                  <a:pt x="1471421" y="395171"/>
                </a:lnTo>
                <a:lnTo>
                  <a:pt x="1687737" y="379815"/>
                </a:lnTo>
                <a:lnTo>
                  <a:pt x="1817650" y="344085"/>
                </a:lnTo>
                <a:lnTo>
                  <a:pt x="1947460" y="314601"/>
                </a:lnTo>
                <a:lnTo>
                  <a:pt x="1969062" y="341731"/>
                </a:lnTo>
                <a:lnTo>
                  <a:pt x="1990662" y="281226"/>
                </a:lnTo>
                <a:lnTo>
                  <a:pt x="2012365" y="255018"/>
                </a:lnTo>
                <a:lnTo>
                  <a:pt x="2033967" y="187757"/>
                </a:lnTo>
                <a:lnTo>
                  <a:pt x="2055670" y="239457"/>
                </a:lnTo>
                <a:lnTo>
                  <a:pt x="2077270" y="218163"/>
                </a:lnTo>
                <a:lnTo>
                  <a:pt x="2098872" y="207106"/>
                </a:lnTo>
                <a:lnTo>
                  <a:pt x="2120575" y="193285"/>
                </a:lnTo>
                <a:lnTo>
                  <a:pt x="2142175" y="180181"/>
                </a:lnTo>
                <a:lnTo>
                  <a:pt x="2163777" y="153256"/>
                </a:lnTo>
                <a:lnTo>
                  <a:pt x="2185480" y="135750"/>
                </a:lnTo>
                <a:lnTo>
                  <a:pt x="2207081" y="132167"/>
                </a:lnTo>
                <a:lnTo>
                  <a:pt x="2228682" y="124182"/>
                </a:lnTo>
                <a:lnTo>
                  <a:pt x="2250385" y="100635"/>
                </a:lnTo>
                <a:lnTo>
                  <a:pt x="2271986" y="104730"/>
                </a:lnTo>
                <a:lnTo>
                  <a:pt x="2293587" y="70537"/>
                </a:lnTo>
                <a:lnTo>
                  <a:pt x="2315290" y="81286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040980" y="8342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044903" y="8382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084284" y="9620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088207" y="9659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170893" y="11312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174815" y="1135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214094" y="1083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218017" y="10879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300703" y="1007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304626" y="1011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387209" y="970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391132" y="9746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495419" y="1014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499341" y="1018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538723" y="10245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542645" y="10284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581924" y="8986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585847" y="9026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625229" y="1016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629152" y="10199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646830" y="9853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650752" y="9892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733439" y="1110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737361" y="1114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776742" y="10767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780665" y="1080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819944" y="109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823866" y="10945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863249" y="1057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867171" y="1061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906553" y="1027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910475" y="1031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949754" y="9838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953676" y="9877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993059" y="973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996981" y="977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252782" y="982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256704" y="986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512402" y="1229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516324" y="1233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728718" y="12141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732641" y="12180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858631" y="11783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862554" y="1182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988441" y="904833"/>
            <a:ext cx="395789" cy="2991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054960" y="86926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070623" y="91420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086286" y="959150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102973" y="100378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122731" y="104709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142490" y="109039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62248" y="113370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182006" y="1177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866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184872" y="1163287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20065"/>
                </a:moveTo>
                <a:lnTo>
                  <a:pt x="1709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211182" y="1132472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19860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228074" y="112786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4607"/>
                </a:moveTo>
                <a:lnTo>
                  <a:pt x="56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244659" y="1097664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281514" y="1067463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319289" y="1049855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10237"/>
                </a:moveTo>
                <a:lnTo>
                  <a:pt x="3173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364539" y="1035317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4">
                <a:moveTo>
                  <a:pt x="0" y="10237"/>
                </a:moveTo>
                <a:lnTo>
                  <a:pt x="318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409788" y="1036853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326" y="1146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454526" y="1053131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428" y="1146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499365" y="106940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09">
                <a:moveTo>
                  <a:pt x="0" y="0"/>
                </a:moveTo>
                <a:lnTo>
                  <a:pt x="10032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509398" y="1073094"/>
            <a:ext cx="21590" cy="8255"/>
          </a:xfrm>
          <a:custGeom>
            <a:avLst/>
            <a:gdLst/>
            <a:ahLst/>
            <a:cxnLst/>
            <a:rect l="l" t="t" r="r" b="b"/>
            <a:pathLst>
              <a:path w="21590" h="8255">
                <a:moveTo>
                  <a:pt x="0" y="0"/>
                </a:moveTo>
                <a:lnTo>
                  <a:pt x="21191" y="819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543898" y="108640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804" y="34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552703" y="1067668"/>
            <a:ext cx="8890" cy="22225"/>
          </a:xfrm>
          <a:custGeom>
            <a:avLst/>
            <a:gdLst/>
            <a:ahLst/>
            <a:cxnLst/>
            <a:rect l="l" t="t" r="r" b="b"/>
            <a:pathLst>
              <a:path w="8890" h="22225">
                <a:moveTo>
                  <a:pt x="0" y="22215"/>
                </a:moveTo>
                <a:lnTo>
                  <a:pt x="880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566830" y="102344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19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584439" y="981468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09">
                <a:moveTo>
                  <a:pt x="0" y="28767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595904" y="9814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600818" y="99733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930" y="319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614946" y="104289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827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628971" y="108834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0"/>
                </a:moveTo>
                <a:lnTo>
                  <a:pt x="9828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649344" y="11036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660809" y="1103602"/>
            <a:ext cx="10795" cy="15875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0" y="0"/>
                </a:moveTo>
                <a:lnTo>
                  <a:pt x="10442" y="1525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679339" y="113062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706263" y="116994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733085" y="1209254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0" y="0"/>
                </a:moveTo>
                <a:lnTo>
                  <a:pt x="14332" y="209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747418" y="1226453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09">
                <a:moveTo>
                  <a:pt x="0" y="3787"/>
                </a:moveTo>
                <a:lnTo>
                  <a:pt x="70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766971" y="1206797"/>
            <a:ext cx="24130" cy="13335"/>
          </a:xfrm>
          <a:custGeom>
            <a:avLst/>
            <a:gdLst/>
            <a:ahLst/>
            <a:cxnLst/>
            <a:rect l="l" t="t" r="r" b="b"/>
            <a:pathLst>
              <a:path w="24130" h="13334">
                <a:moveTo>
                  <a:pt x="0" y="12899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790722" y="120679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630" y="307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808842" y="1216625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69">
                <a:moveTo>
                  <a:pt x="0" y="0"/>
                </a:moveTo>
                <a:lnTo>
                  <a:pt x="25081" y="1361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833924" y="122717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71"/>
                </a:moveTo>
                <a:lnTo>
                  <a:pt x="378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848871" y="1197481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887772" y="1179463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080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930258" y="1149876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90">
                <a:moveTo>
                  <a:pt x="0" y="20987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968238" y="1141584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5" h="1905">
                <a:moveTo>
                  <a:pt x="-3573" y="921"/>
                </a:moveTo>
                <a:lnTo>
                  <a:pt x="36845" y="921"/>
                </a:lnTo>
              </a:path>
            </a:pathLst>
          </a:custGeom>
          <a:ln w="8990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015638" y="1142915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8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062422" y="1152026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109208" y="1161035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0" y="0"/>
                </a:moveTo>
                <a:lnTo>
                  <a:pt x="32759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155890" y="117014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202675" y="1179258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249459" y="1188370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17301" y="33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266761" y="1191748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0" y="0"/>
                </a:moveTo>
                <a:lnTo>
                  <a:pt x="11465" y="1085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288567" y="1212428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323067" y="124529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357567" y="127805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392067" y="1310913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262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426669" y="134367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461169" y="137653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495670" y="140929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531398" y="143980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577671" y="145127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88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623944" y="146263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670217" y="1473999"/>
            <a:ext cx="32384" cy="8255"/>
          </a:xfrm>
          <a:custGeom>
            <a:avLst/>
            <a:gdLst/>
            <a:ahLst/>
            <a:cxnLst/>
            <a:rect l="l" t="t" r="r" b="b"/>
            <a:pathLst>
              <a:path w="32385" h="8255">
                <a:moveTo>
                  <a:pt x="0" y="0"/>
                </a:moveTo>
                <a:lnTo>
                  <a:pt x="32350" y="798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716490" y="1485362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69" h="6984">
                <a:moveTo>
                  <a:pt x="0" y="0"/>
                </a:moveTo>
                <a:lnTo>
                  <a:pt x="26207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742698" y="149181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4">
                <a:moveTo>
                  <a:pt x="0" y="0"/>
                </a:moveTo>
                <a:lnTo>
                  <a:pt x="6245" y="6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763173" y="1493757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35"/>
                </a:moveTo>
                <a:lnTo>
                  <a:pt x="36845" y="1535"/>
                </a:lnTo>
              </a:path>
            </a:pathLst>
          </a:custGeom>
          <a:ln w="10218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810572" y="1498160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86"/>
                </a:moveTo>
                <a:lnTo>
                  <a:pt x="36845" y="1586"/>
                </a:lnTo>
              </a:path>
            </a:pathLst>
          </a:custGeom>
          <a:ln w="10321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858074" y="1502663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5" h="1905">
                <a:moveTo>
                  <a:pt x="-3573" y="665"/>
                </a:moveTo>
                <a:lnTo>
                  <a:pt x="18110" y="665"/>
                </a:lnTo>
              </a:path>
            </a:pathLst>
          </a:custGeom>
          <a:ln w="8478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872610" y="1503994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73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905575" y="1503791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4">
                <a:moveTo>
                  <a:pt x="0" y="101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953281" y="150358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4">
                <a:moveTo>
                  <a:pt x="0" y="102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000885" y="15034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7" y="-3573"/>
                </a:moveTo>
                <a:lnTo>
                  <a:pt x="767" y="3573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002420" y="150348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601" y="706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024022" y="1502357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0" y="8189"/>
                </a:moveTo>
                <a:lnTo>
                  <a:pt x="39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034361" y="1466730"/>
            <a:ext cx="11430" cy="22860"/>
          </a:xfrm>
          <a:custGeom>
            <a:avLst/>
            <a:gdLst/>
            <a:ahLst/>
            <a:cxnLst/>
            <a:rect l="l" t="t" r="r" b="b"/>
            <a:pathLst>
              <a:path w="11430" h="22859">
                <a:moveTo>
                  <a:pt x="0" y="22829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045623" y="146089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83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060467" y="144277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73"/>
                </a:moveTo>
                <a:lnTo>
                  <a:pt x="685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067325" y="1421377"/>
            <a:ext cx="9525" cy="21590"/>
          </a:xfrm>
          <a:custGeom>
            <a:avLst/>
            <a:gdLst/>
            <a:ahLst/>
            <a:cxnLst/>
            <a:rect l="l" t="t" r="r" b="b"/>
            <a:pathLst>
              <a:path w="9525" h="21590">
                <a:moveTo>
                  <a:pt x="0" y="21396"/>
                </a:moveTo>
                <a:lnTo>
                  <a:pt x="89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081761" y="139086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0" y="17301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088927" y="1390869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0"/>
                </a:moveTo>
                <a:lnTo>
                  <a:pt x="5835" y="133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100495" y="1417282"/>
            <a:ext cx="10160" cy="23495"/>
          </a:xfrm>
          <a:custGeom>
            <a:avLst/>
            <a:gdLst/>
            <a:ahLst/>
            <a:cxnLst/>
            <a:rect l="l" t="t" r="r" b="b"/>
            <a:pathLst>
              <a:path w="10160" h="23494">
                <a:moveTo>
                  <a:pt x="0" y="0"/>
                </a:moveTo>
                <a:lnTo>
                  <a:pt x="10135" y="232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110630" y="143437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6142"/>
                </a:moveTo>
                <a:lnTo>
                  <a:pt x="511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124963" y="1414518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0" y="8804"/>
                </a:moveTo>
                <a:lnTo>
                  <a:pt x="72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132231" y="1405407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10"/>
                </a:moveTo>
                <a:lnTo>
                  <a:pt x="198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163864" y="1388719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90">
                <a:moveTo>
                  <a:pt x="0" y="8599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175535" y="1382986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0" y="5733"/>
                </a:moveTo>
                <a:lnTo>
                  <a:pt x="179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204200" y="1358724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0" y="15458"/>
                </a:moveTo>
                <a:lnTo>
                  <a:pt x="145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218737" y="135155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166"/>
                </a:moveTo>
                <a:lnTo>
                  <a:pt x="982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240133" y="13429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204"/>
                </a:moveTo>
                <a:lnTo>
                  <a:pt x="3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240440" y="1342241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358"/>
                </a:moveTo>
                <a:lnTo>
                  <a:pt x="25174" y="358"/>
                </a:lnTo>
              </a:path>
            </a:pathLst>
          </a:custGeom>
          <a:ln w="7864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262041" y="133906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173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285792" y="1312449"/>
            <a:ext cx="19685" cy="21590"/>
          </a:xfrm>
          <a:custGeom>
            <a:avLst/>
            <a:gdLst/>
            <a:ahLst/>
            <a:cxnLst/>
            <a:rect l="l" t="t" r="r" b="b"/>
            <a:pathLst>
              <a:path w="19685" h="21590">
                <a:moveTo>
                  <a:pt x="0" y="21191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305345" y="131244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0"/>
                </a:moveTo>
                <a:lnTo>
                  <a:pt x="3992" y="19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322238" y="132043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4708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326946" y="1299038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30">
                <a:moveTo>
                  <a:pt x="0" y="23648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351312" y="1288084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563"/>
                </a:moveTo>
                <a:lnTo>
                  <a:pt x="22512" y="563"/>
                </a:lnTo>
              </a:path>
            </a:pathLst>
          </a:custGeom>
          <a:ln w="8273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040980" y="8552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044903" y="859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084284" y="9795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088207" y="9834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170893" y="1169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174815" y="1173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214094" y="1118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218017" y="1122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300703" y="10475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304626" y="10514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387209" y="10198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391132" y="10237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495419" y="1059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499341" y="1063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538723" y="1075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542645" y="1079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581924" y="9674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585847" y="9714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625229" y="11073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629152" y="1111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646830" y="10896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650752" y="10935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733439" y="1216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737361" y="12201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776742" y="11928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780665" y="1196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819944" y="1216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823866" y="12201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863249" y="1181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867171" y="11855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906553" y="1164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910475" y="1168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949754" y="11296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953676" y="11335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993059" y="11272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996981" y="11312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2252782" y="1177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2256704" y="1181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2512402" y="14245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2516324" y="14285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2728718" y="1477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2732641" y="14817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2858631" y="14900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2862554" y="1493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2988441" y="1489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2992364" y="1493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010043" y="14965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013965" y="15004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031643" y="1452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035565" y="14566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053346" y="14287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057269" y="14327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074947" y="1376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078870" y="13808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096651" y="1426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00574" y="1430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18251" y="14005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22174" y="14044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139853" y="13907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143775" y="13946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161556" y="13747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165479" y="13786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183156" y="1367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187079" y="1371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204758" y="13447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208680" y="13486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26461" y="1328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230383" y="1332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248062" y="1328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251984" y="1332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269663" y="13220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273585" y="13259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291366" y="12984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295288" y="1302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312967" y="13087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316889" y="13126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334568" y="1275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338490" y="1279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356271" y="12741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360194" y="12780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054960" y="87243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070623" y="91738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076151" y="93314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3" y="3142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091814" y="9780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097343" y="99385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921" y="266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098264" y="996517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0" y="0"/>
                </a:moveTo>
                <a:lnTo>
                  <a:pt x="12387" y="278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116486" y="103746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135835" y="10809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142592" y="10962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62043" y="11398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168800" y="115509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513" y="3040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189991" y="1159295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0" y="25696"/>
                </a:moveTo>
                <a:lnTo>
                  <a:pt x="212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220396" y="11464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231657" y="1115068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089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268614" y="11045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281514" y="1074527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0987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319289" y="105732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9725"/>
                </a:moveTo>
                <a:lnTo>
                  <a:pt x="3194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364846" y="105251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61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380816" y="104207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6244"/>
                </a:moveTo>
                <a:lnTo>
                  <a:pt x="2037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401188" y="104207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363" y="409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426065" y="105087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441831" y="105650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486774" y="1072378"/>
            <a:ext cx="22860" cy="8255"/>
          </a:xfrm>
          <a:custGeom>
            <a:avLst/>
            <a:gdLst/>
            <a:ahLst/>
            <a:cxnLst/>
            <a:rect l="l" t="t" r="r" b="b"/>
            <a:pathLst>
              <a:path w="22859" h="8255">
                <a:moveTo>
                  <a:pt x="0" y="0"/>
                </a:moveTo>
                <a:lnTo>
                  <a:pt x="22624" y="798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509398" y="108036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599" y="358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531203" y="10893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149" y="92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546560" y="109582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142" y="25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552703" y="1073606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24774"/>
                </a:moveTo>
                <a:lnTo>
                  <a:pt x="99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568058" y="105814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574303" y="101392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4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592116" y="991398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0" y="9316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595904" y="991398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0"/>
                </a:moveTo>
                <a:lnTo>
                  <a:pt x="6552" y="223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606551" y="10273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611260" y="104330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624773" y="108906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629483" y="110503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19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649856" y="11216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0" y="8292"/>
                </a:moveTo>
                <a:lnTo>
                  <a:pt x="109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660809" y="112162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0" y="0"/>
                </a:moveTo>
                <a:lnTo>
                  <a:pt x="10954" y="1638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679646" y="114977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688962" y="116369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715477" y="12033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228" y="194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724690" y="121713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753356" y="123300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40">
                <a:moveTo>
                  <a:pt x="0" y="15151"/>
                </a:moveTo>
                <a:lnTo>
                  <a:pt x="297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795636" y="12320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809968" y="1240479"/>
            <a:ext cx="24130" cy="14604"/>
          </a:xfrm>
          <a:custGeom>
            <a:avLst/>
            <a:gdLst/>
            <a:ahLst/>
            <a:cxnLst/>
            <a:rect l="l" t="t" r="r" b="b"/>
            <a:pathLst>
              <a:path w="24130" h="14605">
                <a:moveTo>
                  <a:pt x="0" y="0"/>
                </a:moveTo>
                <a:lnTo>
                  <a:pt x="23955" y="142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833924" y="125112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3583"/>
                </a:moveTo>
                <a:lnTo>
                  <a:pt x="419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849074" y="12403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861872" y="1218263"/>
            <a:ext cx="15875" cy="13335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0" y="12899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877228" y="121386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402"/>
                </a:moveTo>
                <a:lnTo>
                  <a:pt x="1248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903129" y="1203112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6040"/>
                </a:moveTo>
                <a:lnTo>
                  <a:pt x="1740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920532" y="119369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943260" y="11832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956260" y="1168304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40"/>
                </a:moveTo>
                <a:lnTo>
                  <a:pt x="74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963734" y="1167689"/>
            <a:ext cx="24130" cy="635"/>
          </a:xfrm>
          <a:custGeom>
            <a:avLst/>
            <a:gdLst/>
            <a:ahLst/>
            <a:cxnLst/>
            <a:rect l="l" t="t" r="r" b="b"/>
            <a:pathLst>
              <a:path w="24130" h="634">
                <a:moveTo>
                  <a:pt x="-3573" y="307"/>
                </a:moveTo>
                <a:lnTo>
                  <a:pt x="27324" y="307"/>
                </a:lnTo>
              </a:path>
            </a:pathLst>
          </a:custGeom>
          <a:ln w="776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001817" y="116728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018196" y="116973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064675" y="118028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111153" y="119082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3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127430" y="119451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173908" y="120505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190185" y="120874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236663" y="1219287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80" h="6984">
                <a:moveTo>
                  <a:pt x="0" y="0"/>
                </a:moveTo>
                <a:lnTo>
                  <a:pt x="30097" y="68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266761" y="122614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278636" y="123791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290512" y="1249693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648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324295" y="12832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336069" y="1295045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369852" y="132862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403738" y="136220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415510" y="137387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1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449396" y="14075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6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461169" y="1419330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494953" y="145280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529555" y="14850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545525" y="149007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1838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590980" y="150430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606949" y="1509318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59">
                <a:moveTo>
                  <a:pt x="0" y="0"/>
                </a:moveTo>
                <a:lnTo>
                  <a:pt x="31735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652404" y="1523549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59">
                <a:moveTo>
                  <a:pt x="0" y="0"/>
                </a:moveTo>
                <a:lnTo>
                  <a:pt x="31735" y="1003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697756" y="15378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713726" y="1542898"/>
            <a:ext cx="29209" cy="9525"/>
          </a:xfrm>
          <a:custGeom>
            <a:avLst/>
            <a:gdLst/>
            <a:ahLst/>
            <a:cxnLst/>
            <a:rect l="l" t="t" r="r" b="b"/>
            <a:pathLst>
              <a:path w="29210" h="9525">
                <a:moveTo>
                  <a:pt x="0" y="0"/>
                </a:moveTo>
                <a:lnTo>
                  <a:pt x="28971" y="91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742698" y="1552009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4">
                <a:moveTo>
                  <a:pt x="0" y="0"/>
                </a:moveTo>
                <a:lnTo>
                  <a:pt x="2866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759795" y="155456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776276" y="1557128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0"/>
                </a:moveTo>
                <a:lnTo>
                  <a:pt x="32862" y="50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823369" y="156429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5">
                <a:moveTo>
                  <a:pt x="0" y="0"/>
                </a:moveTo>
                <a:lnTo>
                  <a:pt x="32964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870358" y="157156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872610" y="157197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887045" y="1572382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63"/>
                </a:moveTo>
                <a:lnTo>
                  <a:pt x="36947" y="563"/>
                </a:lnTo>
              </a:path>
            </a:pathLst>
          </a:custGeom>
          <a:ln w="8273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934751" y="15739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951336" y="1574430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11"/>
                </a:moveTo>
                <a:lnTo>
                  <a:pt x="36947" y="511"/>
                </a:lnTo>
              </a:path>
            </a:pathLst>
          </a:custGeom>
          <a:ln w="8170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999042" y="157586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1689" y="-3573"/>
                </a:moveTo>
                <a:lnTo>
                  <a:pt x="1689" y="3676"/>
                </a:lnTo>
              </a:path>
            </a:pathLst>
          </a:custGeom>
          <a:ln w="337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3002420" y="1575965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0" y="0"/>
                </a:moveTo>
                <a:lnTo>
                  <a:pt x="21601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3024022" y="157402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063"/>
                </a:moveTo>
                <a:lnTo>
                  <a:pt x="327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3033440" y="155907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3040606" y="1535731"/>
            <a:ext cx="5080" cy="10795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0" y="10442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045623" y="1519147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16584"/>
                </a:moveTo>
                <a:lnTo>
                  <a:pt x="140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068247" y="15055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074492" y="146140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3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092306" y="146468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0"/>
                </a:moveTo>
                <a:lnTo>
                  <a:pt x="12693" y="308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110425" y="15087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204" y="6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110630" y="150788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43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20356" y="1480755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15766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132231" y="147492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5834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156904" y="14663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169802" y="145270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606"/>
                </a:moveTo>
                <a:lnTo>
                  <a:pt x="57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175535" y="144625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6449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197136" y="144369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55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209012" y="142219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085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218737" y="1410730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39" h="12065">
                <a:moveTo>
                  <a:pt x="0" y="11466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246173" y="140540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262757" y="1398650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6245"/>
                </a:moveTo>
                <a:lnTo>
                  <a:pt x="2088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283642" y="1389948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8702"/>
                </a:moveTo>
                <a:lnTo>
                  <a:pt x="75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300636" y="137735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313740" y="137817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0"/>
                </a:moveTo>
                <a:lnTo>
                  <a:pt x="13205" y="70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326946" y="1369575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15663"/>
                </a:moveTo>
                <a:lnTo>
                  <a:pt x="962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3344145" y="135012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269"/>
                </a:moveTo>
                <a:lnTo>
                  <a:pt x="44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3348547" y="1347359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-3573" y="1382"/>
                </a:moveTo>
                <a:lnTo>
                  <a:pt x="25276" y="1382"/>
                </a:lnTo>
              </a:path>
            </a:pathLst>
          </a:custGeom>
          <a:ln w="9911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040980" y="8584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44903" y="8623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084284" y="9825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088207" y="986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170893" y="1177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174815" y="1181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214094" y="11250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218017" y="1128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300703" y="105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304626" y="1058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387209" y="1028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391132" y="10320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495419" y="1066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499341" y="1070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538723" y="10844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542645" y="10883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581924" y="9774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585847" y="9813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625229" y="11239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629152" y="1127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646830" y="11076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650752" y="11115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733439" y="1237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737361" y="1241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776742" y="12151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780665" y="12190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819944" y="12407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823866" y="12446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863249" y="12042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867171" y="1208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906553" y="1189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910475" y="1193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949754" y="1154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953676" y="1158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993059" y="1153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996981" y="1157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252782" y="12121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256704" y="12160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512402" y="14700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516324" y="14739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728718" y="15380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732641" y="15419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858631" y="15579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862554" y="1561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988441" y="1561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992364" y="15659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3010043" y="15671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3013965" y="15710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3031643" y="1521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035565" y="15256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3053346" y="14961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3057269" y="1500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3074947" y="14424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3078870" y="14463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3096651" y="1495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3100574" y="1499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118251" y="14667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3122174" y="14706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139853" y="1456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3143775" y="1460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3161556" y="1438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165479" y="14426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183156" y="14322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3187079" y="14361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3204758" y="14082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3208680" y="14121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3226461" y="13915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3230383" y="1395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3248062" y="13911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3251984" y="13950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3269663" y="1384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3273585" y="1388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3291366" y="13597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3295288" y="13637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3312967" y="1371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3316889" y="1375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3334568" y="13361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3338490" y="1340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356271" y="1333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3360194" y="13373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1323" y="408162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04841" y="220291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04841" y="205764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04841" y="191247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04841" y="176730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04841" y="162213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04841" y="147686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04841" y="13316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04841" y="118652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04841" y="104135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04841" y="89608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04841" y="75091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04841" y="60574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04841" y="46057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688256" y="22029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688256" y="191247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 txBox="1"/>
          <p:nvPr/>
        </p:nvSpPr>
        <p:spPr>
          <a:xfrm>
            <a:off x="566961" y="1848911"/>
            <a:ext cx="117475" cy="415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688256" y="16221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 txBox="1"/>
          <p:nvPr/>
        </p:nvSpPr>
        <p:spPr>
          <a:xfrm>
            <a:off x="566961" y="1558573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688256" y="133169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 txBox="1"/>
          <p:nvPr/>
        </p:nvSpPr>
        <p:spPr>
          <a:xfrm>
            <a:off x="566961" y="126813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688256" y="10413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 txBox="1"/>
          <p:nvPr/>
        </p:nvSpPr>
        <p:spPr>
          <a:xfrm>
            <a:off x="566961" y="977794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688256" y="75091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 txBox="1"/>
          <p:nvPr/>
        </p:nvSpPr>
        <p:spPr>
          <a:xfrm>
            <a:off x="566961" y="687353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688256" y="46057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 txBox="1"/>
          <p:nvPr/>
        </p:nvSpPr>
        <p:spPr>
          <a:xfrm>
            <a:off x="566961" y="397015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8" name="object 1868"/>
          <p:cNvSpPr txBox="1"/>
          <p:nvPr/>
        </p:nvSpPr>
        <p:spPr>
          <a:xfrm>
            <a:off x="447259" y="934986"/>
            <a:ext cx="108585" cy="793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21323" y="225523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881948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 txBox="1"/>
          <p:nvPr/>
        </p:nvSpPr>
        <p:spPr>
          <a:xfrm>
            <a:off x="777237" y="2273157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1314683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 txBox="1"/>
          <p:nvPr/>
        </p:nvSpPr>
        <p:spPr>
          <a:xfrm>
            <a:off x="1209972" y="2273157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1747418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180255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612990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 txBox="1"/>
          <p:nvPr/>
        </p:nvSpPr>
        <p:spPr>
          <a:xfrm>
            <a:off x="2508280" y="2273157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3045725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3478460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 txBox="1"/>
          <p:nvPr/>
        </p:nvSpPr>
        <p:spPr>
          <a:xfrm>
            <a:off x="2941015" y="2273157"/>
            <a:ext cx="64262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sz="650" dirty="0">
                <a:latin typeface="Arial"/>
                <a:cs typeface="Arial"/>
              </a:rPr>
              <a:t>2005	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698521" y="2443425"/>
            <a:ext cx="2599055" cy="149860"/>
          </a:xfrm>
          <a:custGeom>
            <a:avLst/>
            <a:gdLst/>
            <a:ahLst/>
            <a:cxnLst/>
            <a:rect l="l" t="t" r="r" b="b"/>
            <a:pathLst>
              <a:path w="2599054" h="149860">
                <a:moveTo>
                  <a:pt x="0" y="0"/>
                </a:moveTo>
                <a:lnTo>
                  <a:pt x="2598913" y="0"/>
                </a:lnTo>
                <a:lnTo>
                  <a:pt x="2598913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31867" y="2518132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810741" y="25041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814664" y="2508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507760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555363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602968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650675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586633" y="25041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590557" y="2508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457381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504986" y="25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521672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569379" y="25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586065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633670" y="2518132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536255" y="25041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540178" y="2508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 txBox="1"/>
          <p:nvPr/>
        </p:nvSpPr>
        <p:spPr>
          <a:xfrm>
            <a:off x="954628" y="2464729"/>
            <a:ext cx="4298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5" dirty="0">
                <a:latin typeface="Arial"/>
                <a:cs typeface="Arial"/>
              </a:rPr>
              <a:t>CH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0" name="object 1900"/>
          <p:cNvSpPr txBox="1"/>
          <p:nvPr/>
        </p:nvSpPr>
        <p:spPr>
          <a:xfrm>
            <a:off x="1642707" y="2273157"/>
            <a:ext cx="683260" cy="296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sz="650" dirty="0">
                <a:latin typeface="Arial"/>
                <a:cs typeface="Arial"/>
              </a:rPr>
              <a:t>1945	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00330">
              <a:lnSpc>
                <a:spcPct val="100000"/>
              </a:lnSpc>
            </a:pP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-4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(prop.)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1" name="object 1901"/>
          <p:cNvSpPr txBox="1"/>
          <p:nvPr/>
        </p:nvSpPr>
        <p:spPr>
          <a:xfrm>
            <a:off x="2680142" y="2464729"/>
            <a:ext cx="5695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-4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" name="object 1902"/>
          <p:cNvSpPr txBox="1"/>
          <p:nvPr/>
        </p:nvSpPr>
        <p:spPr>
          <a:xfrm>
            <a:off x="3619512" y="497907"/>
            <a:ext cx="1793239" cy="758541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lang="fr-CH" sz="900" spc="-5" dirty="0">
                <a:latin typeface="Arial"/>
                <a:cs typeface="Arial"/>
              </a:rPr>
              <a:t>Hypothèses : 1. fortune des CP répartie de manière égale entre tous les contribuables 2. fortune des CP « proportionnelle » à la concentration des revenus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903" name="object 1903"/>
          <p:cNvSpPr txBox="1"/>
          <p:nvPr/>
        </p:nvSpPr>
        <p:spPr>
          <a:xfrm>
            <a:off x="3900360" y="1348150"/>
            <a:ext cx="17257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00" spc="75" dirty="0">
                <a:latin typeface="Lucida Sans Unicode"/>
                <a:cs typeface="Lucida Sans Unicode"/>
              </a:rPr>
              <a:t>→ </a:t>
            </a:r>
            <a:r>
              <a:rPr lang="fr-CH" sz="900" spc="-20" dirty="0">
                <a:latin typeface="Arial"/>
                <a:cs typeface="Arial"/>
              </a:rPr>
              <a:t>répartition top </a:t>
            </a:r>
            <a:r>
              <a:rPr sz="900" spc="-20" dirty="0">
                <a:latin typeface="Arial"/>
                <a:cs typeface="Arial"/>
              </a:rPr>
              <a:t>1%</a:t>
            </a:r>
            <a:r>
              <a:rPr lang="fr-CH" sz="900" spc="-20" dirty="0">
                <a:latin typeface="Arial"/>
                <a:cs typeface="Arial"/>
              </a:rPr>
              <a:t> fortunes 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904" name="object 1904"/>
          <p:cNvSpPr txBox="1"/>
          <p:nvPr/>
        </p:nvSpPr>
        <p:spPr>
          <a:xfrm>
            <a:off x="3897515" y="1487329"/>
            <a:ext cx="140081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5"/>
              </a:spcBef>
            </a:pPr>
            <a:r>
              <a:rPr sz="900" dirty="0">
                <a:latin typeface="Lucida Sans Unicode"/>
                <a:cs typeface="Lucida Sans Unicode"/>
              </a:rPr>
              <a:t>∼ </a:t>
            </a:r>
            <a:r>
              <a:rPr sz="900" spc="-35" dirty="0">
                <a:latin typeface="Arial"/>
                <a:cs typeface="Arial"/>
              </a:rPr>
              <a:t>Top </a:t>
            </a:r>
            <a:r>
              <a:rPr sz="900" spc="-5" dirty="0">
                <a:latin typeface="Arial"/>
                <a:cs typeface="Arial"/>
              </a:rPr>
              <a:t>1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r>
              <a:rPr sz="900" spc="-50" dirty="0">
                <a:latin typeface="Arial"/>
                <a:cs typeface="Arial"/>
              </a:rPr>
              <a:t> </a:t>
            </a:r>
            <a:r>
              <a:rPr lang="fr-CH" sz="900" spc="-5" dirty="0">
                <a:latin typeface="Arial"/>
                <a:cs typeface="Arial"/>
              </a:rPr>
              <a:t>travailleurs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905" name="object 1905"/>
          <p:cNvSpPr txBox="1"/>
          <p:nvPr/>
        </p:nvSpPr>
        <p:spPr>
          <a:xfrm>
            <a:off x="1860473" y="2763264"/>
            <a:ext cx="3552825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 </a:t>
            </a:r>
            <a:r>
              <a:rPr sz="800" spc="-5" dirty="0">
                <a:latin typeface="Arial"/>
                <a:cs typeface="Arial"/>
              </a:rPr>
              <a:t>: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 et BNS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52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4" y="84604"/>
            <a:ext cx="497616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40" dirty="0"/>
              <a:t>Top </a:t>
            </a:r>
            <a:r>
              <a:rPr lang="fr-CH" spc="-5" dirty="0"/>
              <a:t>0,01% </a:t>
            </a:r>
            <a:r>
              <a:rPr lang="fr-CH" spc="-40" dirty="0"/>
              <a:t>des fortunes, données fiscales, correction de la fortune de la CP</a:t>
            </a:r>
            <a:endParaRPr spc="-20" dirty="0"/>
          </a:p>
        </p:txBody>
      </p:sp>
      <p:sp>
        <p:nvSpPr>
          <p:cNvPr id="3" name="object 3"/>
          <p:cNvSpPr/>
          <p:nvPr/>
        </p:nvSpPr>
        <p:spPr>
          <a:xfrm>
            <a:off x="723705" y="571225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21323" y="227647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21323" y="218935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1323" y="210223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323" y="2015109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21323" y="192798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1323" y="184086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1323" y="175374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1323" y="166662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21323" y="157949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1323" y="149237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1323" y="140525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1323" y="131813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21323" y="123101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21323" y="114388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21323" y="105676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21323" y="96964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21323" y="88252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21323" y="79540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21323" y="70827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21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40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940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84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974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165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3557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47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73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927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11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30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49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68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880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0704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260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451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642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833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02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21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40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5948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7852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97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166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3565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546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738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928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119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30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50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369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3880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071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261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4521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642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833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024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214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4052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59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7860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9764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166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3572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5477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738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929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11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31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50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69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88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8072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262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452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86432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8833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025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215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40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959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78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99772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1676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358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0548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738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930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120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311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15015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1691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8824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0728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26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45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644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834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3025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32163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3406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3597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78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9780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16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35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454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473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4930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121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3119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502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692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883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607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26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645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6644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835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702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7217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74075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7597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7788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7978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81691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835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855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874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8930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1212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312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95031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9693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8839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0743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2647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45725" y="218495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064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0836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1026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216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14083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15987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789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1979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16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36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55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74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293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3122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313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3503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694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3884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40751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2655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445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464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483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5027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217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409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1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40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5940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784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974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165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3557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547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73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927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911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30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949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68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880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0704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260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451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0642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0833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102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121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40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15948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17852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197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2166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3565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546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738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928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3119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330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350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369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3880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071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261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4521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642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833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024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5214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4052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59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7860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9764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6166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3572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65477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738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6929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711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731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750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769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788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8072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8262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452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86432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8833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9025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9215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40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959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978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9772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01676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358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0548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0738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930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1120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311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15015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1691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8824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20728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226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245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644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834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3025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32163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3406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3597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78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9780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16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35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454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73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930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5121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3119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502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692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883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607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626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645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644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835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702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7217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4075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597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788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978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81691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835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855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874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8930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91212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9312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95031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9693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98839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00743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02647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045725" y="2012726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64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836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1026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216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4083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5987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1789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1979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216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236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255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74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293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3122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313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3503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3694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884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40751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42655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45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64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483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027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217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409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1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40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5940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784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74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165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3557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547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73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927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11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30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49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68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9880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0704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260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451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642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833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02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21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40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5948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7852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97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166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3565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546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738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928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119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30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350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369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3880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071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261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4521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642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833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024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214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4052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59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7860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9764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6166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63572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5477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738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6929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711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731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750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769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788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8072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8262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8452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86432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8833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9025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9215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940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959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978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99772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01676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0358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548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0738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0930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1120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1311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5015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691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18824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20728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226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245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2644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2834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3025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32163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3406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597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378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39780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416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435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54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473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4930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5121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53119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5502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5692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5883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607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626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645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644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6835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702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7217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74075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7597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7788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7978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81691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835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855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874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8930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1212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9312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5031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693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8839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00743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02647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045725" y="1838482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064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836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1026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1216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14083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5987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789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1979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216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236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55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74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93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3122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3313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503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694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884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751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2655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45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64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83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5027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5217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5409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21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40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5940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784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974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165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83557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8547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873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8927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11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30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49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68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880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00704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0260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0451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0642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833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102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121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140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5948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7852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97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166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3565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546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738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928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3119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30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350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69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880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4071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261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44521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4642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833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5024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5214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540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559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57860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59764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6166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63572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65477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6738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6929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711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731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750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769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788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8072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8262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8452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86432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833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9025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9215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940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59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978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9772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1676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0358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0548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0738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0930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1120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1311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15015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1691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18824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20728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226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245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2644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2834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3025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32163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3406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3597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378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39780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416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435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454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473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4930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121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53119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502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692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883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607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626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645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6644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835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702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7217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74075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7597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7788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7978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81691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835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855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874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8930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91212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9312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95031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9693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98839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0743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2647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45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4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836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1026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1216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14083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15987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1789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1979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216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236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255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274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293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122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3313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3503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3694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3884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40751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42655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445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464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483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5027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5217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5409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21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40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5940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784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974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8165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83557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8547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873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927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911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930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949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968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880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00704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0260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0451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0642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0833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102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21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40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15948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17852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97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166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3565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546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738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928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3119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330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350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369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880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071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4261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44521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4642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4833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5024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5214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540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559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57860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59764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6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63572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65477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6738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6929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11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731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750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769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788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8072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8262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8452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86432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8833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9025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9215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940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959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978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99772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01676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0358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548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0738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0930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1120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1311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15015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1691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18824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20728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226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245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2644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2834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3025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32163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3406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3597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378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39780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416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435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454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473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4930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5121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3119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5502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5692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883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607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626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645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6644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6835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02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7217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4075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7597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7788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7978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1691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35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55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74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930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91212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9312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95031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9693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98839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0743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2647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45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64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836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1026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1216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14083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15987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1789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1979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216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236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255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274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293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3122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3313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503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3694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884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40751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42655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445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464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483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5027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5217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5409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21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40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5940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784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974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165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3557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547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73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927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11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930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49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968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9880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00704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0260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0451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0642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0833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102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121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140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15948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17852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197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2166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23565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2546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2738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928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3119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330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350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369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3880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4071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261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4521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4642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4833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5024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5214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540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559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57860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59764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6166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63572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65477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6738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6929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711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731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750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769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788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8072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262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8452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86432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8833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9025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9215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940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959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978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99772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01676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0358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0548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0738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0930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1120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1311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15015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1691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18824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20728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226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245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2644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2834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3025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32163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3406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3597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378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39780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416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435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454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473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4930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121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3119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502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692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883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607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626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645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6644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6835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702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217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74075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7597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7788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7978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81691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835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855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874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8930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91212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9312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95031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9693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98839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0743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2647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45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64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836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1026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1216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14083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15987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1789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1979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216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236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255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274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293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3122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3313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3503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3694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3884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40751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42655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445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464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483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5027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5217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5409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721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740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5940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784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7974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165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3557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547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73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927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11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30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49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68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880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00704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0260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0451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0642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0833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102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21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40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5948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7852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97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2166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23565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2546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2738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2928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3119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330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50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369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3880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4071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4261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44521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4642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4833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5024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5214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540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559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7860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59764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6166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63572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65477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6738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6929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11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31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50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69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8072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8262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8452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86432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8833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9025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9215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940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959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978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9772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01676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0358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0548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0738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20930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1120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1311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15015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1691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18824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20728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226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245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2644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2834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3025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32163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3406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3597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378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39780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416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435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454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473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4930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5121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53119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5502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5692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5883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607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626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645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6644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6835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702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7217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74075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7597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7788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7978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1691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35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55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74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30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91212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312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5031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693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8839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0743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2647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45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64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836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1026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1216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14083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15987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1789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1979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216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236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255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274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293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3122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3313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3503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3694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3884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40751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42655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445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464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483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5027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5217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5409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721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740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75940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7784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7974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165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3557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547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73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927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911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930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949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968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9880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00704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0260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0451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0642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0833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102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121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40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15948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17852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197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166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3565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546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738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928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119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30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50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69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880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4071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4261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44521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4642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4833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024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214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4052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59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7860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764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6166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3572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5477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738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6929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711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731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750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769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788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8072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8262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8452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86432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8833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9025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9215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940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959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978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99772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01676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0358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0548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0738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0930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1120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1311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5015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691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18824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20728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226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245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2644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2834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3025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32163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3406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3597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378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39780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416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435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454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473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4930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5121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53119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5502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5692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5883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607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626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645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6644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6835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702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7217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74075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7597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7788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7978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81691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835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855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874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8930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91212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9312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95031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9693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98839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0743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2647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45725" y="965652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64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836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1026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1216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14083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15987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1789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1979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216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236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55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74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93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3122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3313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3503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3694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3884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40751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42655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445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464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483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5027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5217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5409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721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740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75940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7784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7974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165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3557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547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873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927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911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930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949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968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9880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00704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0260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0451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0642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0833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102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121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140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15948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17852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197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2166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23565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2546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2738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2928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3119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330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350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369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3880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4071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4261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44521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4642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4833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5024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5214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54052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559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57860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59764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6166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3572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65477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6738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6929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711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731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750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769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788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8072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8262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8452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86432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8833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9025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9215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940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959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978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99772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01676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0358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0548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0738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0930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1120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1311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15015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1691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18824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20728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226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245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2644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834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025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32163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3406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3597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378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39780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416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435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454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473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4930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5121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53119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5502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5692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5883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07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26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45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644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835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702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7217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74075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7597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7788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7978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81691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835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855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874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8930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91212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9312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95031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9693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98839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0743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2647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45725" y="793018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4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36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1026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1216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4083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15987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789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1979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216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236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55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274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93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3122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3313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3503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3694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3884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40751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42655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445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464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483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5027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5217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5409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88194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88194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88194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88194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88194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88194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88194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88194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88194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88194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88194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88194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88194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88194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8194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8194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88194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8194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88194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88194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88194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88194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8194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88194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88194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8194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8194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88194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8194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88194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88194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88194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88194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8194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88194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88194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88194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88194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88194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8194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88194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88194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88194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88194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88194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88194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88194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88194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88194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88194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88194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88194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88194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88194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88194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8194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88194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88194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88194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88194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88194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88194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8194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88194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88194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88194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88194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88194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88194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88194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88194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88194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88194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88194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88194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88194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88194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88194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88194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88194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88194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88194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88194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88194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88194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88194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88194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88194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88194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88194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88194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88194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88194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88194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88194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88194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314683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314683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314683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314683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314683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314683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314683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314683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314683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314683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314683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314683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314683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314683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314683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314683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314683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314683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314683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314683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314683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1314683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1314683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1314683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1314683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1314683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1314683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314683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314683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314683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1314683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314683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314683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314683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314683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314683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314683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314683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314683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314683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314683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314683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314683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314683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314683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314683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314683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314683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314683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314683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314683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314683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1314683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314683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314683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314683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1314683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1314683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1314683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1314683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1314683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1314683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1314683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314683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314683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1314683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1314683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1314683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1314683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1314683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314683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314683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314683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314683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314683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314683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314683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314683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314683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314683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314683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314683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314683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314683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314683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314683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314683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314683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314683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314683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314683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314683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314683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314683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314683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314683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74741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74741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74741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74741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74741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74741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74741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74741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74741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74741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74741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74741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74741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74741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74741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74741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74741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174741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74741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74741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74741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74741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74741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74741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74741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174741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74741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74741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74741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74741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74741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4741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74741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74741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74741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74741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74741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74741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74741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74741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74741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74741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74741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74741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74741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74741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74741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74741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74741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74741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74741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74741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74741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74741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74741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74741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74741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74741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74741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74741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74741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74741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74741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74741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74741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74741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74741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74741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74741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74741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74741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74741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74741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74741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74741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74741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74741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74741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74741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74741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74741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74741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74741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74741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74741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74741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74741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74741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74741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74741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74741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74741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74741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74741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74741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74741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218025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218025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18025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218025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218025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218025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218025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218025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218025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218025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218025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2180255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218025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218025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218025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218025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218025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218025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218025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218025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2180255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218025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218025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218025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218025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218025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18025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18025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18025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180255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18025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18025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18025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18025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18025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18025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18025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18025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18025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18025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18025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18025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18025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18025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18025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18025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18025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18025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18025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18025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18025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18025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18025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18025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18025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18025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18025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18025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18025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18025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18025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18025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18025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18025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18025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18025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18025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18025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18025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18025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18025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18025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18025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18025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18025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180255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18025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18025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18025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18025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18025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18025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18025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18025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180255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18025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18025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18025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18025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18025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218025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218025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218025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218025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218025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18025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61299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61299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61299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61299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61299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61299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61299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61299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261299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261299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261299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261299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261299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261299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261299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261299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261299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261299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261299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261299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261299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261299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261299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261299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261299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261299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261299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261299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261299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261299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261299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261299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261299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261299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261299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261299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261299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261299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261299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261299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261299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261299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261299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261299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261299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261299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261299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261299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261299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261299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261299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261299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261299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261299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261299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61299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61299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61299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61299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61299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61299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61299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61299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61299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61299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61299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61299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61299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61299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61299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61299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61299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61299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61299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61299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61299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61299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61299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61299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61299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61299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61299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61299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61299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61299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61299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61299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61299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61299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61299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61299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61299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61299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61299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61299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61299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304572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304572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304572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304572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304572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304572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304572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04572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304572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304572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304572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304572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304572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304572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04572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304572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304572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304572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304572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304572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304572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304572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304572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304572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304572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304572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304572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304572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304572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304572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304572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304572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304572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304572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304572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304572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304572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304572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304572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304572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304572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304572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304572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304572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304572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304572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304572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304572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304572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304572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304572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304572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304572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304572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304572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304572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304572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304572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04572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04572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04572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04572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04572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04572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04572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04572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304572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304572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304572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304572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304572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304572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304572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04572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04572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04572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04572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04572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04572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04572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04572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04572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304572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304572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304572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304572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304572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304572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304572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304572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304572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347846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347846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347846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347846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347846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347846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347846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347846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47846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47846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47846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47846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47846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47846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47846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47846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347846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347846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347846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47846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47846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47846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47846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47846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347846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47846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347846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347846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47846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47846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347846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347846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347846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347846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47846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47846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347846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347846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347846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47846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47846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347846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47846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47846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47846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347846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347846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47846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47846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47846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47846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7846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47846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47846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47846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47846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47846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47846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47846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347846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347846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347846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47846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47846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47846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47846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47846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347846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347846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347846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347846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347846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347846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347846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347846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347846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347846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47846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47846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47846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47846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47846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47846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47846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47846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47846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47846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47846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47846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47846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47846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47846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47846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47846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47846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47846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054960" y="1181665"/>
            <a:ext cx="2315845" cy="823594"/>
          </a:xfrm>
          <a:custGeom>
            <a:avLst/>
            <a:gdLst/>
            <a:ahLst/>
            <a:cxnLst/>
            <a:rect l="l" t="t" r="r" b="b"/>
            <a:pathLst>
              <a:path w="2315845" h="823594">
                <a:moveTo>
                  <a:pt x="0" y="708851"/>
                </a:moveTo>
                <a:lnTo>
                  <a:pt x="43304" y="702811"/>
                </a:lnTo>
                <a:lnTo>
                  <a:pt x="129912" y="823000"/>
                </a:lnTo>
                <a:lnTo>
                  <a:pt x="173114" y="810818"/>
                </a:lnTo>
                <a:lnTo>
                  <a:pt x="259722" y="738541"/>
                </a:lnTo>
                <a:lnTo>
                  <a:pt x="346228" y="662680"/>
                </a:lnTo>
                <a:lnTo>
                  <a:pt x="454438" y="783791"/>
                </a:lnTo>
                <a:lnTo>
                  <a:pt x="497742" y="796894"/>
                </a:lnTo>
                <a:lnTo>
                  <a:pt x="540944" y="728917"/>
                </a:lnTo>
                <a:lnTo>
                  <a:pt x="584248" y="761985"/>
                </a:lnTo>
                <a:lnTo>
                  <a:pt x="605849" y="727176"/>
                </a:lnTo>
                <a:lnTo>
                  <a:pt x="692458" y="753282"/>
                </a:lnTo>
                <a:lnTo>
                  <a:pt x="735761" y="703630"/>
                </a:lnTo>
                <a:lnTo>
                  <a:pt x="778963" y="727176"/>
                </a:lnTo>
                <a:lnTo>
                  <a:pt x="822268" y="705370"/>
                </a:lnTo>
                <a:lnTo>
                  <a:pt x="865571" y="678445"/>
                </a:lnTo>
                <a:lnTo>
                  <a:pt x="908774" y="645276"/>
                </a:lnTo>
                <a:lnTo>
                  <a:pt x="952078" y="627871"/>
                </a:lnTo>
                <a:lnTo>
                  <a:pt x="1211801" y="601766"/>
                </a:lnTo>
                <a:lnTo>
                  <a:pt x="1471421" y="730657"/>
                </a:lnTo>
                <a:lnTo>
                  <a:pt x="1687737" y="617430"/>
                </a:lnTo>
                <a:lnTo>
                  <a:pt x="1817650" y="546893"/>
                </a:lnTo>
                <a:lnTo>
                  <a:pt x="1947460" y="423017"/>
                </a:lnTo>
                <a:lnTo>
                  <a:pt x="1969062" y="479734"/>
                </a:lnTo>
                <a:lnTo>
                  <a:pt x="1990662" y="348385"/>
                </a:lnTo>
                <a:lnTo>
                  <a:pt x="2012365" y="313782"/>
                </a:lnTo>
                <a:lnTo>
                  <a:pt x="2033967" y="170149"/>
                </a:lnTo>
                <a:lnTo>
                  <a:pt x="2055670" y="270477"/>
                </a:lnTo>
                <a:lnTo>
                  <a:pt x="2077270" y="230243"/>
                </a:lnTo>
                <a:lnTo>
                  <a:pt x="2098872" y="222258"/>
                </a:lnTo>
                <a:lnTo>
                  <a:pt x="2120575" y="191750"/>
                </a:lnTo>
                <a:lnTo>
                  <a:pt x="2142175" y="183969"/>
                </a:lnTo>
                <a:lnTo>
                  <a:pt x="2163777" y="147421"/>
                </a:lnTo>
                <a:lnTo>
                  <a:pt x="2185480" y="128891"/>
                </a:lnTo>
                <a:lnTo>
                  <a:pt x="2207081" y="128686"/>
                </a:lnTo>
                <a:lnTo>
                  <a:pt x="2228682" y="115275"/>
                </a:lnTo>
                <a:lnTo>
                  <a:pt x="2250385" y="64189"/>
                </a:lnTo>
                <a:lnTo>
                  <a:pt x="2271986" y="70639"/>
                </a:lnTo>
                <a:lnTo>
                  <a:pt x="2293587" y="0"/>
                </a:lnTo>
                <a:lnTo>
                  <a:pt x="2315290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040980" y="1876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044903" y="1880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084284" y="18704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088207" y="18744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170893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174815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214094" y="1978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218017" y="1982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300703" y="19062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304626" y="19101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387209" y="18303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391132" y="1834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495419" y="1951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499341" y="19553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538723" y="19645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542645" y="1968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581924" y="1896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585847" y="19005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625229" y="1929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629152" y="1933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646830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650752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733439" y="1920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737361" y="1924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776742" y="18713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780665" y="1875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819944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823866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863249" y="1873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867171" y="1876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906553" y="1846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910475" y="1850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949754" y="18129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953676" y="18168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993059" y="17955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996981" y="17994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252782" y="1769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256704" y="17733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512402" y="18983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516324" y="19022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728718" y="1785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732641" y="1789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858631" y="1714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862554" y="17185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988441" y="1590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992364" y="1594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3010043" y="16474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3013965" y="16513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3031643" y="1516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3035565" y="15199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3053346" y="1481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3057269" y="1485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3074947" y="1337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3078870" y="1341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3096651" y="14381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3100574" y="14420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3118251" y="13979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3122174" y="1401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3139853" y="1389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3143775" y="1393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3161556" y="1359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3165479" y="1363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3183156" y="1351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187079" y="1355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204758" y="1315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208680" y="13190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3226461" y="1296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3230383" y="1300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3248062" y="12963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3251984" y="130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3269663" y="12829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3273585" y="1286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3291366" y="1231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3295288" y="12357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3312967" y="1238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3316889" y="1242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3334568" y="1167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3338490" y="1171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3356271" y="1176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3360194" y="1180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054960" y="1893281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1100414" y="189491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1127338" y="193423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1154262" y="1973544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1181187" y="201285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685" y="55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1184872" y="2010297"/>
            <a:ext cx="26034" cy="8255"/>
          </a:xfrm>
          <a:custGeom>
            <a:avLst/>
            <a:gdLst/>
            <a:ahLst/>
            <a:cxnLst/>
            <a:rect l="l" t="t" r="r" b="b"/>
            <a:pathLst>
              <a:path w="26034" h="8255">
                <a:moveTo>
                  <a:pt x="0" y="8088"/>
                </a:moveTo>
                <a:lnTo>
                  <a:pt x="254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1223979" y="200466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330"/>
                </a:moveTo>
                <a:lnTo>
                  <a:pt x="409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1228074" y="1986648"/>
            <a:ext cx="22860" cy="18415"/>
          </a:xfrm>
          <a:custGeom>
            <a:avLst/>
            <a:gdLst/>
            <a:ahLst/>
            <a:cxnLst/>
            <a:rect l="l" t="t" r="r" b="b"/>
            <a:pathLst>
              <a:path w="22859" h="18414">
                <a:moveTo>
                  <a:pt x="0" y="18017"/>
                </a:moveTo>
                <a:lnTo>
                  <a:pt x="2282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1262062" y="1957163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577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1299429" y="1936176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080"/>
                </a:moveTo>
                <a:lnTo>
                  <a:pt x="152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1314683" y="1927576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0" y="8599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336693" y="1897786"/>
            <a:ext cx="26034" cy="20955"/>
          </a:xfrm>
          <a:custGeom>
            <a:avLst/>
            <a:gdLst/>
            <a:ahLst/>
            <a:cxnLst/>
            <a:rect l="l" t="t" r="r" b="b"/>
            <a:pathLst>
              <a:path w="26034" h="20955">
                <a:moveTo>
                  <a:pt x="0" y="20782"/>
                </a:moveTo>
                <a:lnTo>
                  <a:pt x="260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1373855" y="186799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1409891" y="1876082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1442650" y="1910685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1475410" y="194528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1508170" y="19799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228" y="12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1509398" y="1981222"/>
            <a:ext cx="30480" cy="10795"/>
          </a:xfrm>
          <a:custGeom>
            <a:avLst/>
            <a:gdLst/>
            <a:ahLst/>
            <a:cxnLst/>
            <a:rect l="l" t="t" r="r" b="b"/>
            <a:pathLst>
              <a:path w="30480" h="10794">
                <a:moveTo>
                  <a:pt x="0" y="0"/>
                </a:moveTo>
                <a:lnTo>
                  <a:pt x="29893" y="104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1552703" y="1996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1552703" y="196924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1580446" y="1935972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2170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1595904" y="19359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4811" y="48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1610953" y="1950713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1644225" y="1950816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1090"/>
                </a:moveTo>
                <a:lnTo>
                  <a:pt x="1658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1660809" y="195081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142" y="21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1680465" y="1957573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1725509" y="197303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908" y="747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1747418" y="1973544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6960"/>
                </a:moveTo>
                <a:lnTo>
                  <a:pt x="747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1765231" y="1940886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1801573" y="1946210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1842933" y="194610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1885827" y="1926553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616"/>
                </a:moveTo>
                <a:lnTo>
                  <a:pt x="304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1928722" y="1901779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4">
                <a:moveTo>
                  <a:pt x="0" y="17813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1969774" y="1887138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016047" y="188570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063651" y="18858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111255" y="188601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158859" y="188611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206566" y="188631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254169" y="188642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266761" y="1886422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631" y="92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298088" y="190198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340778" y="192317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383365" y="194436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426055" y="1965559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468643" y="198675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2511332" y="2007942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0" y="0"/>
                </a:moveTo>
                <a:lnTo>
                  <a:pt x="15049" y="747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2526382" y="2012344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3071"/>
                </a:moveTo>
                <a:lnTo>
                  <a:pt x="16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2556684" y="200343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2603470" y="199453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4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2650152" y="198572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2696937" y="197681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2743824" y="196893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2790814" y="196146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2837905" y="1953990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2883872" y="193423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8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926971" y="191396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970070" y="189369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009996" y="1901881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0"/>
                </a:moveTo>
                <a:lnTo>
                  <a:pt x="14025" y="1709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024022" y="1908023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0954"/>
                </a:moveTo>
                <a:lnTo>
                  <a:pt x="27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030266" y="186185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9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3041937" y="1833186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0" y="1484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3045623" y="1818854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5">
                <a:moveTo>
                  <a:pt x="0" y="14332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3065176" y="18047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64"/>
                </a:moveTo>
                <a:lnTo>
                  <a:pt x="21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3067325" y="1775549"/>
            <a:ext cx="6350" cy="29209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9177"/>
                </a:moveTo>
                <a:lnTo>
                  <a:pt x="63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3076642" y="172896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7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3086879" y="1705523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52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088927" y="1705523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0" y="0"/>
                </a:moveTo>
                <a:lnTo>
                  <a:pt x="6245" y="2272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098959" y="17419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112268" y="1753231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28870"/>
                </a:moveTo>
                <a:lnTo>
                  <a:pt x="1668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139602" y="1740024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0" y="5016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3153832" y="1725896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14127"/>
                </a:moveTo>
                <a:lnTo>
                  <a:pt x="115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174511" y="17136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28"/>
                </a:moveTo>
                <a:lnTo>
                  <a:pt x="10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175535" y="1709926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3197136" y="170204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7883"/>
                </a:moveTo>
                <a:lnTo>
                  <a:pt x="59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3211571" y="168095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972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3218737" y="1668156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4" h="13335">
                <a:moveTo>
                  <a:pt x="0" y="12797"/>
                </a:moveTo>
                <a:lnTo>
                  <a:pt x="169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3248835" y="166518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09"/>
                </a:moveTo>
                <a:lnTo>
                  <a:pt x="16779" y="409"/>
                </a:lnTo>
              </a:path>
            </a:pathLst>
          </a:custGeom>
          <a:ln w="7966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3262041" y="1657714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4" h="8889">
                <a:moveTo>
                  <a:pt x="0" y="8291"/>
                </a:moveTo>
                <a:lnTo>
                  <a:pt x="1832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3288659" y="1617276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3315583" y="16204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362" y="62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3326946" y="1607550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5">
                <a:moveTo>
                  <a:pt x="0" y="19144"/>
                </a:moveTo>
                <a:lnTo>
                  <a:pt x="72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3339231" y="1569363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4878"/>
                </a:moveTo>
                <a:lnTo>
                  <a:pt x="93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3348547" y="156854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8"/>
                </a:moveTo>
                <a:lnTo>
                  <a:pt x="67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3369431" y="156659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9" y="-3573"/>
                </a:moveTo>
                <a:lnTo>
                  <a:pt x="409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040980" y="18842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044903" y="1888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084284" y="187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088207" y="188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170893" y="2004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174815" y="2008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214094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218017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300703" y="1922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304626" y="1926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387209" y="1852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391132" y="1856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495419" y="19672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499341" y="1971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538723" y="19823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542645" y="1986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581924" y="19219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585847" y="1925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625229" y="19643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629152" y="19682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646830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650752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733439" y="1966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737361" y="19704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776742" y="1925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780665" y="1929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819944" y="1951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823866" y="1955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863249" y="1929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867171" y="19338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906553" y="1910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910475" y="1914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949754" y="1883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953676" y="1887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993059" y="18717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996981" y="1875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252782" y="18724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256704" y="1876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512402" y="2001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2516324" y="2005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2728718" y="1960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2732641" y="1964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2858631" y="1939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2862554" y="1943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2988441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992364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010043" y="1904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013965" y="1908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031643" y="18192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035565" y="1823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053346" y="1790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057269" y="1794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074947" y="16915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078870" y="16954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096651" y="1770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100574" y="1774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118251" y="1733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122174" y="1737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139853" y="17260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143775" y="1729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161556" y="1699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165479" y="1703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183156" y="16959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187079" y="16998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204758" y="16669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3208680" y="1670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226461" y="1650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230383" y="1654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248062" y="16520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251984" y="16559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269663" y="1642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273585" y="16462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291366" y="1600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3295288" y="1604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3312967" y="16127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3316889" y="1616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3334568" y="1555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3338490" y="15593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3356271" y="1552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3360194" y="1556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054960" y="189420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100414" y="18958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109832" y="190966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136450" y="19491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145868" y="196299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172485" y="2002414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2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184872" y="201715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209237" y="20120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716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225105" y="20066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21"/>
                </a:moveTo>
                <a:lnTo>
                  <a:pt x="29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228074" y="1987876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0" y="18734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263086" y="19775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276190" y="194795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313454" y="19382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314683" y="1918363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19">
                <a:moveTo>
                  <a:pt x="0" y="19860"/>
                </a:moveTo>
                <a:lnTo>
                  <a:pt x="2497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350821" y="19080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433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363925" y="187833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401188" y="18694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401188" y="18694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412655" y="18815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445414" y="191611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478174" y="19506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489743" y="1962794"/>
            <a:ext cx="19685" cy="20955"/>
          </a:xfrm>
          <a:custGeom>
            <a:avLst/>
            <a:gdLst/>
            <a:ahLst/>
            <a:cxnLst/>
            <a:rect l="l" t="t" r="r" b="b"/>
            <a:pathLst>
              <a:path w="19684" h="20955">
                <a:moveTo>
                  <a:pt x="0" y="0"/>
                </a:moveTo>
                <a:lnTo>
                  <a:pt x="19655" y="2078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509398" y="198357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402" y="153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527211" y="19899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542874" y="199565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9828" y="34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552703" y="1980505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0" y="18632"/>
                </a:moveTo>
                <a:lnTo>
                  <a:pt x="1341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574508" y="194180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603480" y="19469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615151" y="1958801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443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647603" y="19707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658045" y="19562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80"/>
                </a:moveTo>
                <a:lnTo>
                  <a:pt x="27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660809" y="1956242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39" h="10160">
                <a:moveTo>
                  <a:pt x="0" y="0"/>
                </a:moveTo>
                <a:lnTo>
                  <a:pt x="27333" y="96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701656" y="1970575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15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746497" y="19864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3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747418" y="19857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758883" y="195327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794407" y="19486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08638" y="1957266"/>
            <a:ext cx="25400" cy="15875"/>
          </a:xfrm>
          <a:custGeom>
            <a:avLst/>
            <a:gdLst/>
            <a:ahLst/>
            <a:cxnLst/>
            <a:rect l="l" t="t" r="r" b="b"/>
            <a:pathLst>
              <a:path w="25400" h="15875">
                <a:moveTo>
                  <a:pt x="0" y="0"/>
                </a:moveTo>
                <a:lnTo>
                  <a:pt x="25286" y="1535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33924" y="19709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38"/>
                </a:moveTo>
                <a:lnTo>
                  <a:pt x="33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850098" y="1950816"/>
            <a:ext cx="27305" cy="13970"/>
          </a:xfrm>
          <a:custGeom>
            <a:avLst/>
            <a:gdLst/>
            <a:ahLst/>
            <a:cxnLst/>
            <a:rect l="l" t="t" r="r" b="b"/>
            <a:pathLst>
              <a:path w="27305" h="13969">
                <a:moveTo>
                  <a:pt x="0" y="13718"/>
                </a:moveTo>
                <a:lnTo>
                  <a:pt x="271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877228" y="194969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2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892993" y="19430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908350" y="1932081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323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920532" y="1921435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4" h="10794">
                <a:moveTo>
                  <a:pt x="0" y="10646"/>
                </a:moveTo>
                <a:lnTo>
                  <a:pt x="1699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949606" y="19126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963836" y="1896557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496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009905" y="1893691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057508" y="18942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074196" y="18944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121902" y="18949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138589" y="189502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845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186192" y="189563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233899" y="18961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250483" y="1896353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-3573" y="102"/>
                </a:moveTo>
                <a:lnTo>
                  <a:pt x="19851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266761" y="1896557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253" y="77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294812" y="19107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309655" y="1918363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9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352038" y="193996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0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394524" y="19616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409368" y="196924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1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451853" y="19908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466698" y="1998421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509182" y="2020023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17199" y="880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526382" y="2026472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354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554330" y="202370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570710" y="201572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617699" y="201285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634182" y="200497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8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681171" y="1996886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728161" y="19941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744643" y="1987160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4709"/>
                </a:moveTo>
                <a:lnTo>
                  <a:pt x="330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791838" y="19848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808319" y="1978253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855514" y="1973851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4" h="2539">
                <a:moveTo>
                  <a:pt x="0" y="2456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872610" y="1967094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6757"/>
                </a:moveTo>
                <a:lnTo>
                  <a:pt x="1463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900149" y="196013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915300" y="1940067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2958605" y="19331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2973858" y="1913858"/>
            <a:ext cx="28575" cy="13335"/>
          </a:xfrm>
          <a:custGeom>
            <a:avLst/>
            <a:gdLst/>
            <a:ahLst/>
            <a:cxnLst/>
            <a:rect l="l" t="t" r="r" b="b"/>
            <a:pathLst>
              <a:path w="28575" h="13335">
                <a:moveTo>
                  <a:pt x="0" y="13206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002420" y="1913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3012761" y="1926246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0"/>
                </a:moveTo>
                <a:lnTo>
                  <a:pt x="11261" y="134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3024022" y="1924404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3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3031290" y="190812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3035385" y="186195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3048899" y="18471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3058932" y="1824484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158"/>
                </a:moveTo>
                <a:lnTo>
                  <a:pt x="83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3067325" y="1805545"/>
            <a:ext cx="4445" cy="19050"/>
          </a:xfrm>
          <a:custGeom>
            <a:avLst/>
            <a:gdLst/>
            <a:ahLst/>
            <a:cxnLst/>
            <a:rect l="l" t="t" r="r" b="b"/>
            <a:pathLst>
              <a:path w="4444" h="19050">
                <a:moveTo>
                  <a:pt x="0" y="18939"/>
                </a:moveTo>
                <a:lnTo>
                  <a:pt x="4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3074390" y="175896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3084525" y="17426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3088006" y="1724668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399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3088927" y="1724668"/>
            <a:ext cx="7620" cy="28575"/>
          </a:xfrm>
          <a:custGeom>
            <a:avLst/>
            <a:gdLst/>
            <a:ahLst/>
            <a:cxnLst/>
            <a:rect l="l" t="t" r="r" b="b"/>
            <a:pathLst>
              <a:path w="7619" h="28575">
                <a:moveTo>
                  <a:pt x="0" y="0"/>
                </a:moveTo>
                <a:lnTo>
                  <a:pt x="7574" y="2825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3100290" y="17667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3104590" y="1782818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0"/>
                </a:moveTo>
                <a:lnTo>
                  <a:pt x="6040" y="222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3110630" y="1796228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880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3122813" y="1767153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5"/>
                </a:moveTo>
                <a:lnTo>
                  <a:pt x="941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3132231" y="176223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0" y="4914"/>
                </a:moveTo>
                <a:lnTo>
                  <a:pt x="134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3157415" y="17531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3167857" y="173244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520"/>
                </a:moveTo>
                <a:lnTo>
                  <a:pt x="76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3175535" y="1728968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5" h="3810">
                <a:moveTo>
                  <a:pt x="0" y="3480"/>
                </a:moveTo>
                <a:lnTo>
                  <a:pt x="207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3205121" y="1716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215052" y="16995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5016"/>
                </a:moveTo>
                <a:lnTo>
                  <a:pt x="36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218737" y="1683001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4">
                <a:moveTo>
                  <a:pt x="0" y="16584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254466" y="1683922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757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3262041" y="1674708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726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3283642" y="16728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4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3291116" y="16581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9"/>
                </a:moveTo>
                <a:lnTo>
                  <a:pt x="11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3298793" y="1632836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12591"/>
                </a:moveTo>
                <a:lnTo>
                  <a:pt x="65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3305345" y="163283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0" y="0"/>
                </a:moveTo>
                <a:lnTo>
                  <a:pt x="16687" y="94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3330017" y="16346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3335751" y="1590146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1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3359603" y="1584003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-3573" y="767"/>
                </a:moveTo>
                <a:lnTo>
                  <a:pt x="14221" y="767"/>
                </a:lnTo>
              </a:path>
            </a:pathLst>
          </a:custGeom>
          <a:ln w="8683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040980" y="1885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044903" y="1889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084284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088207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170893" y="20066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174815" y="20105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214094" y="19926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218017" y="1996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300703" y="19242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304626" y="19281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387209" y="1855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391132" y="1859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495419" y="1969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499341" y="1973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538723" y="1985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542645" y="1989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581924" y="19251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585847" y="19290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625229" y="1969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629152" y="1973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646830" y="19422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650752" y="19461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733439" y="1972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737361" y="1976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776742" y="1932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780665" y="1936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819944" y="19586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823866" y="1962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863249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867171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906553" y="1918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910475" y="19220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949754" y="1891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953676" y="1894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993059" y="18796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996981" y="18835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252782" y="1882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256704" y="1886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512402" y="20148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516324" y="20187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728718" y="1978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732641" y="19820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858631" y="1959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862554" y="1963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988441" y="18998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992364" y="19038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3010043" y="1925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3013965" y="1929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3031643" y="18393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3035565" y="18432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3053346" y="1810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3057269" y="1814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3074947" y="17106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3078870" y="17146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3096651" y="17910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3100574" y="17949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3118251" y="175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3122174" y="1757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3139853" y="1745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3143775" y="1749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3161556" y="1718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3165479" y="1722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3183156" y="1714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3187079" y="1718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3204758" y="1685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208680" y="1689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3226461" y="16689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3230383" y="1672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248062" y="16704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3251984" y="16743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269663" y="1660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273585" y="1664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291366" y="1618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295288" y="1622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312967" y="1631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316889" y="1634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334568" y="1573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338490" y="1577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356271" y="1570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360194" y="15739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721323" y="568842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704841" y="23635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704841" y="227647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704841" y="218935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704841" y="21022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704841" y="201510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704841" y="192798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704841" y="18408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704841" y="17537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704841" y="166662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704841" y="157949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704841" y="149237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704841" y="140525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704841" y="131813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704841" y="123101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704841" y="114388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704841" y="105676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704841" y="96964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704841" y="88252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704841" y="7954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704841" y="70827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704841" y="6212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688256" y="236359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688256" y="21893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688256" y="201510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688256" y="184086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688256" y="16666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 txBox="1"/>
          <p:nvPr/>
        </p:nvSpPr>
        <p:spPr>
          <a:xfrm>
            <a:off x="612966" y="1603056"/>
            <a:ext cx="71755" cy="821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688256" y="14923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 txBox="1"/>
          <p:nvPr/>
        </p:nvSpPr>
        <p:spPr>
          <a:xfrm>
            <a:off x="566961" y="1428812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688256" y="13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 txBox="1"/>
          <p:nvPr/>
        </p:nvSpPr>
        <p:spPr>
          <a:xfrm>
            <a:off x="566961" y="1254568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688256" y="11438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 txBox="1"/>
          <p:nvPr/>
        </p:nvSpPr>
        <p:spPr>
          <a:xfrm>
            <a:off x="566961" y="1080325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688256" y="9696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 txBox="1"/>
          <p:nvPr/>
        </p:nvSpPr>
        <p:spPr>
          <a:xfrm>
            <a:off x="566961" y="906081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688256" y="7954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 txBox="1"/>
          <p:nvPr/>
        </p:nvSpPr>
        <p:spPr>
          <a:xfrm>
            <a:off x="566961" y="731836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688256" y="6212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 txBox="1"/>
          <p:nvPr/>
        </p:nvSpPr>
        <p:spPr>
          <a:xfrm>
            <a:off x="566961" y="557695"/>
            <a:ext cx="117475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>
            <a:off x="447259" y="1038162"/>
            <a:ext cx="108585" cy="908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0.01%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21323" y="2415911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88194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1314683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174741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18025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61299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04572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 txBox="1"/>
          <p:nvPr/>
        </p:nvSpPr>
        <p:spPr>
          <a:xfrm>
            <a:off x="777237" y="2433838"/>
            <a:ext cx="237363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  <a:tab pos="877569" algn="l"/>
                <a:tab pos="1310640" algn="l"/>
                <a:tab pos="1743075" algn="l"/>
                <a:tab pos="2176145" algn="l"/>
              </a:tabLst>
            </a:pPr>
            <a:r>
              <a:rPr sz="650" dirty="0">
                <a:latin typeface="Arial"/>
                <a:cs typeface="Arial"/>
              </a:rPr>
              <a:t>1905	1925	1945	1965	1985	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347846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 txBox="1"/>
          <p:nvPr/>
        </p:nvSpPr>
        <p:spPr>
          <a:xfrm>
            <a:off x="3373750" y="2433838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731867" y="2678813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810741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814664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1507760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1555363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1602968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165067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1586633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1590557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457381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504986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521672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569379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58606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633670" y="267881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536255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540178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 txBox="1"/>
          <p:nvPr/>
        </p:nvSpPr>
        <p:spPr>
          <a:xfrm>
            <a:off x="698521" y="2604105"/>
            <a:ext cx="259905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268605">
              <a:lnSpc>
                <a:spcPct val="100000"/>
              </a:lnSpc>
              <a:spcBef>
                <a:spcPts val="285"/>
              </a:spcBef>
              <a:tabLst>
                <a:tab pos="1044575" algn="l"/>
                <a:tab pos="1993900" algn="l"/>
              </a:tabLst>
            </a:pPr>
            <a:r>
              <a:rPr sz="500" spc="15" dirty="0">
                <a:latin typeface="Arial"/>
                <a:cs typeface="Arial"/>
              </a:rPr>
              <a:t>CH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(prop.)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-2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3772573" y="605467"/>
            <a:ext cx="164020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6525" indent="-12446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7160" algn="l"/>
              </a:tabLst>
            </a:pPr>
            <a:r>
              <a:rPr lang="fr-CH" sz="900" spc="-10" dirty="0">
                <a:latin typeface="Arial"/>
                <a:cs typeface="Arial"/>
              </a:rPr>
              <a:t>Tendance à la hausse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3900360" y="744646"/>
            <a:ext cx="157334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persistant au sommet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3772573" y="934435"/>
            <a:ext cx="139128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lang="fr-CH" sz="900" spc="-5" dirty="0">
                <a:latin typeface="Arial"/>
                <a:cs typeface="Arial"/>
              </a:rPr>
              <a:t>Part de gâteau toujours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3896601" y="1073614"/>
            <a:ext cx="957358" cy="56618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lang="fr-CH" sz="900" spc="-5" dirty="0">
                <a:latin typeface="Arial"/>
                <a:cs typeface="Arial"/>
              </a:rPr>
              <a:t>plus grande </a:t>
            </a:r>
            <a:r>
              <a:rPr sz="900" spc="-5" dirty="0">
                <a:latin typeface="Arial"/>
                <a:cs typeface="Arial"/>
              </a:rPr>
              <a:t>:</a:t>
            </a:r>
            <a:endParaRPr sz="900" dirty="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15"/>
              </a:spcBef>
            </a:pPr>
            <a:r>
              <a:rPr lang="fr-CH" sz="900" spc="-5" dirty="0">
                <a:latin typeface="Arial"/>
                <a:cs typeface="Arial"/>
              </a:rPr>
              <a:t>depuis </a:t>
            </a:r>
            <a:r>
              <a:rPr sz="900" spc="-5" dirty="0">
                <a:latin typeface="Arial"/>
                <a:cs typeface="Arial"/>
              </a:rPr>
              <a:t>1981</a:t>
            </a:r>
            <a:r>
              <a:rPr sz="900" spc="-5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+160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</a:t>
            </a:r>
            <a:endParaRPr sz="9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900" spc="-5" dirty="0">
                <a:latin typeface="Arial"/>
                <a:cs typeface="Arial"/>
              </a:rPr>
              <a:t>(+128</a:t>
            </a:r>
            <a:r>
              <a:rPr lang="fr-CH" sz="900" spc="-5" dirty="0">
                <a:latin typeface="Arial"/>
                <a:cs typeface="Arial"/>
              </a:rPr>
              <a:t> </a:t>
            </a:r>
            <a:r>
              <a:rPr sz="900" spc="-5" dirty="0">
                <a:latin typeface="Arial"/>
                <a:cs typeface="Arial"/>
              </a:rPr>
              <a:t>% </a:t>
            </a:r>
            <a:r>
              <a:rPr lang="fr-CH" sz="900" spc="-5" dirty="0">
                <a:latin typeface="Arial"/>
                <a:cs typeface="Arial"/>
              </a:rPr>
              <a:t>avec CP</a:t>
            </a:r>
            <a:r>
              <a:rPr sz="900" spc="-5" dirty="0">
                <a:latin typeface="Arial"/>
                <a:cs typeface="Arial"/>
              </a:rPr>
              <a:t>)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541" name="object 2541"/>
          <p:cNvSpPr txBox="1"/>
          <p:nvPr/>
        </p:nvSpPr>
        <p:spPr>
          <a:xfrm>
            <a:off x="1860473" y="2892195"/>
            <a:ext cx="3552825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 et BNS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sz="400" spc="-5" dirty="0">
                <a:latin typeface="Arial"/>
                <a:cs typeface="Arial"/>
              </a:rPr>
              <a:t>15.05.2025	53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4" y="84604"/>
            <a:ext cx="5283506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40" dirty="0"/>
              <a:t>Top </a:t>
            </a:r>
            <a:r>
              <a:rPr spc="-5" dirty="0"/>
              <a:t>0</a:t>
            </a:r>
            <a:r>
              <a:rPr lang="fr-CH" spc="-5" dirty="0"/>
              <a:t>,</a:t>
            </a:r>
            <a:r>
              <a:rPr spc="-5" dirty="0"/>
              <a:t>01</a:t>
            </a:r>
            <a:r>
              <a:rPr lang="fr-CH" spc="-5" dirty="0"/>
              <a:t> </a:t>
            </a:r>
            <a:r>
              <a:rPr spc="-5" dirty="0"/>
              <a:t>% </a:t>
            </a:r>
            <a:r>
              <a:rPr lang="fr-CH" spc="-5" dirty="0"/>
              <a:t>des </a:t>
            </a:r>
            <a:r>
              <a:rPr lang="fr-CH" spc="-15" dirty="0"/>
              <a:t>fortune, données fiscales et les 300 plus riches d’après BILANZ</a:t>
            </a:r>
            <a:endParaRPr spc="-10" dirty="0"/>
          </a:p>
        </p:txBody>
      </p:sp>
      <p:sp>
        <p:nvSpPr>
          <p:cNvPr id="3" name="object 3"/>
          <p:cNvSpPr/>
          <p:nvPr/>
        </p:nvSpPr>
        <p:spPr>
          <a:xfrm>
            <a:off x="715720" y="596536"/>
            <a:ext cx="2834640" cy="1842770"/>
          </a:xfrm>
          <a:custGeom>
            <a:avLst/>
            <a:gdLst/>
            <a:ahLst/>
            <a:cxnLst/>
            <a:rect l="l" t="t" r="r" b="b"/>
            <a:pathLst>
              <a:path w="2834640" h="1842770">
                <a:moveTo>
                  <a:pt x="0" y="0"/>
                </a:moveTo>
                <a:lnTo>
                  <a:pt x="2834373" y="0"/>
                </a:lnTo>
                <a:lnTo>
                  <a:pt x="2834373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13338" y="230178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3338" y="221466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13338" y="212754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3338" y="2040420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3338" y="195329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3338" y="186617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3338" y="1779054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13338" y="169193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3338" y="160480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13338" y="151768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13338" y="143056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13338" y="134344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13338" y="125632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13338" y="116919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13338" y="108207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13338" y="99495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13338" y="90783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13338" y="82071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13338" y="73358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13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323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14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046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895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08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276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46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65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8481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03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228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41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609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8002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990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18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37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56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7533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9437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134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32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514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705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895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086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277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46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65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84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039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229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42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36105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38010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39914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181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37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56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75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94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1349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325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515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7061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8965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0870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27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46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65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84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0401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2305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42299" y="2210262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61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8017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79921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1826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374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856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875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894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13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326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9516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9706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98973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087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278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0469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6600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8504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040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2313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14217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1612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8025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1992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18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373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5652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7556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29460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313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33269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351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370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898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08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278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446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4660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48512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041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23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42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61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803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993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1841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637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65649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7564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69468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71372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73276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751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770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789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8089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8279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847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86616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88520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0424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2328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942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961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80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999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1849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3753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05657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0757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09476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138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132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151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70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189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090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280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470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66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2852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3043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233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34240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61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380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399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18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4376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45665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47569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4948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138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329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51965" y="221466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13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23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514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7046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895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08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276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46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65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88481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03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9228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41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609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98002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9990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18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037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056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07533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09437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134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132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1514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1705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1895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086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277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46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65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84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3039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3229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342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36105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38010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39914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181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37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56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75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94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1349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325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515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7061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8965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0870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627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46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665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684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70401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72305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742299" y="2038037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761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78017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9921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1826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8374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856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875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94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13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9326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9516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706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8973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087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0278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0469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6600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08504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040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12313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14217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1612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18025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1992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218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373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25652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27556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29460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313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33269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51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70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3898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08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4278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446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4660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48512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041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23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42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61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803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993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61841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637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65649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67564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69468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1372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3276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751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770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789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8089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8279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847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86616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88520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90424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92328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942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961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980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999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01849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3753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5657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0757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09476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138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32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151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170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189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2090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2280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2470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266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2852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043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3233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34240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61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380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399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18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376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45665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47569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4948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138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5329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51965" y="2040420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3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323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514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7046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895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08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276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46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65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88481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03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228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941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9609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98002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9990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18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37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56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7533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9437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134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32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514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705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1895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086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277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46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265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284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3039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3229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342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36105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38010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39914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181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37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56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75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94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1349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325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515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7061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8965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0870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27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646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665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684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70401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72305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742299" y="1863793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761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78017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79921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81826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8374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856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875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894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913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9326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9516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9706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8973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087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0278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0469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06600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08504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040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2313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14217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1612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18025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1992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218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2373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25652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27556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29460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13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33269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351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370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3898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08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4278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446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4660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48512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5041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523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542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561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5803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5993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1841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637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65649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67564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69468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71372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73276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751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770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789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8089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8279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847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86616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88520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0424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2328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42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961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980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999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01849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3753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05657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0757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09476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138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32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151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170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189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090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280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470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266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2852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043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233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4240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361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380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399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8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376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5665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7569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948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5138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329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551965" y="1866176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13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323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514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7046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895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808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8276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846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865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88481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03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228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941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9609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98002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9990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18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037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056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7533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09437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134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32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514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1705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1895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086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277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46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65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84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039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229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342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36105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38010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39914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181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437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456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475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494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51349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5325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5515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57061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58965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60870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627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646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665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684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70401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72305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7420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761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78017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79921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1826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8374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856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875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894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913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326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9516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9706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98973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0087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0278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0469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06600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08504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1040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12313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14217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1612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18025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1992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218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2373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25652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27556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29460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313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33269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351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370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3898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408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4278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446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4660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48512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041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23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542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561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5803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993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1841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637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65649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67564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69468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71372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73276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751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770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789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8089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8279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847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86616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88520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90424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92328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942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961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980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999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184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753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5657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7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9476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1138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132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151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170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189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2090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2280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2470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66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2852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3043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3233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34240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361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380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399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418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4376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45665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47569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4948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5138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5329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551965" y="1691931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13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323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514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7046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895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08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8276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846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65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8481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03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9228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941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9609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98002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9990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018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037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056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07533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09437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134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132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1514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1705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1895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086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277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46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65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84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039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3229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342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36105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38010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39914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4181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437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456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475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494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51349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5325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5515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57061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58965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60870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627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646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665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684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70401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72305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7420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761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78017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79921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81826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8374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856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875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894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913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9326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9516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9706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98973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0087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0278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0469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06600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08504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1040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12313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14217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1612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18025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1992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218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2373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25652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27556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29460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313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33269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351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370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3898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408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4278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446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4660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48512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041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523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542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561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5803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993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61841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637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65649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67564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69468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71372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73276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751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770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789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089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9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47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6616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8520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90424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92328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942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961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980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999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184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753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5657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757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9476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1138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132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151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170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189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2090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2280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2470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266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2852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043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233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34240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361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380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399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418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4376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45665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47569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4948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5138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5329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551965" y="1517687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13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323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514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7046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895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08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276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846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65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8481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03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228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941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609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98002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990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018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037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056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07533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09437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1134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132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1514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1705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1895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2086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2277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246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265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284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3039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3229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342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36105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38010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39914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4181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437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456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475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494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51349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5325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5515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57061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58965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60870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627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646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665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684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70401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72305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7420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761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78017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79921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81826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8374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856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875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894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913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9326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9516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9706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98973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087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278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0469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06600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08504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1040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12313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14217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1612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18025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1992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218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2373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25652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27556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29460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313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33269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351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370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3898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408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4278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446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4660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48512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041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23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42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1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803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993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61841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637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65649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67564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69468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71372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73276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751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770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789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089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8279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847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86616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88520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90424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92328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942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961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980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999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184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753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5657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757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9476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1138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132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151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170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189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090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2280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2470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266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2852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3043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3233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34240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361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380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399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418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4376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45665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47569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4948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5138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5329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551965" y="1343443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13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7323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7514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77046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7895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08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276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46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865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88481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903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9228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941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9609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98002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9990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018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037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056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07533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09437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134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132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1514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705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895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2086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2277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246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265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284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3039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3229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342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36105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38010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39914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4181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437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456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475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494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51349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5325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5515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57061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58965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60870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627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646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665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684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0401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2305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420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1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017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9921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81826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8374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856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875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894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13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9326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9516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9706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98973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0087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0278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469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06600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08504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1040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12313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14217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1612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18025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1992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218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2373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25652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27556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29460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313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33269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351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370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3898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408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4278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446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4660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48512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5041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523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542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561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5803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5993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61841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637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65649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67564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69468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71372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73276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751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770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789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089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279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47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86616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88520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24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92328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942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961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980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999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84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753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5657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757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9476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1138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132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151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170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189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2090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2280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2470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266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2852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3043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3233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34240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361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380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399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418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4376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45665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47569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4948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5138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5329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551965" y="1169199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713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7323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7514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77046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7895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808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276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46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65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8481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903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9228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941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9609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98002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9990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018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037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056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07533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09437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1134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132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1514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1705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1895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086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277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46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65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84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39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229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42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36105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38010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39914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4181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437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456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475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494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51349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5325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5515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57061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58965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60870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627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646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665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684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70401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72305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742299" y="990963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761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78017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79921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81826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8374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856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875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894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913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9326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9516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9706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98973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0087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0278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0469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06600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08504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1040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12313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14217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612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8025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992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218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2373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25652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27556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29460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313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33269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351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370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3898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408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278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46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660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8512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5041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523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542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561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5803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5993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61841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637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65649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67564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69468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71372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73276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2751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770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2789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28089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28279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2847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86616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88520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90424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92328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942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961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980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999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1849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753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5657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757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9476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1138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132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151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170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189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2090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2280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2470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266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2852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3043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3233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34240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361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380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399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418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4376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45665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47569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4948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5138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5329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551965" y="994955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713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7323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7514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7046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7895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08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8276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46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65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8481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903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9228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941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9609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8002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9990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018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037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056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07533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09437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1134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132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1514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1705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1895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2086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2277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246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265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284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3039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3229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342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36105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38010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39914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4181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437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456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475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494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51349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5325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5515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57061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58965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60870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627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646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665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684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70401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72305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742299" y="818329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761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78017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79921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81826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8374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856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875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894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913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9326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9516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9706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98973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0087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0278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0469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06600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08504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1040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12313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14217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1612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18025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1992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18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373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5652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7556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9460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313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33269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351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370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3898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408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4278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446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4660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48512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5041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523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542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561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5803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5993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1841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637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65649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7564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9468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71372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73276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751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770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789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8089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8279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847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86616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88520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90424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92328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942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961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980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999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1849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753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5657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757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9476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1138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132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151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170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189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2090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2280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2470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266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2852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3043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3233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34240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361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380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399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418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4376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45665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47569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4948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5138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329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551965" y="820711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713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7323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7514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77046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895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08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276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846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65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88481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903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9228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941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9609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98002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9990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018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037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056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07533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9437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134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32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1514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1705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1895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2086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2277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246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265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84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3039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3229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342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36105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38010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39914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4181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437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456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475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494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51349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5325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5515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57061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58965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60870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627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646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665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684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70401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72305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742299" y="644187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761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78017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79921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81826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8374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856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875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894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913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9326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9516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9706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98973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0087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0278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0469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06600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08504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1040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12313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14217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1612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18025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1992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2218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22373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225652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27556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29460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313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33269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351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370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3898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408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4278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446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4660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48512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5041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523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542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561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5803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5993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61841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637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65649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67564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69468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71372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73276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751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770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789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8089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8279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847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86616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88520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90424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92328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942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961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980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999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01849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03753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05657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0757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09476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1138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132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151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170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189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2090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2280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2470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266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2852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3043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3233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34240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361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380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399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18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376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5665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569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948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5138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5329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551965" y="646570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87427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87427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87427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87427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87427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87427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87427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87427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87427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87427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87427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87427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87427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87427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87427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7427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87427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87427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87427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87427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87427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87427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87427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87427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87427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87427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87427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87427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87427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87427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87427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87427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87427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87427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87427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87427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87427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87427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87427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87427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87427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87427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87427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87427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87427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87427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87427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87427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87427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87427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87427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87427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87427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87427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87427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87427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87427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87427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87427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87427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87427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87427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87427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87427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87427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87427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87427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87427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87427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87427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87427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7427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87427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87427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87427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87427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87427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87427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87427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87427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87427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87427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87427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87427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87427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87427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87427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87427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87427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87427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87427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87427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87427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87427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87427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87427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308233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308233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308233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308233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308233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308233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308233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308233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308233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308233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308233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308233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308233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308233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308233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308233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308233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308233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308233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308233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308233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308233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308233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308233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308233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308233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308233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308233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308233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308233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308233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308233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308233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308233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308233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308233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308233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308233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308233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308233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308233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308233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308233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308233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308233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308233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308233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308233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308233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308233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308233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308233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308233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308233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308233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308233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308233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308233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308233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308233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308233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308233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308233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308233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308233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308233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308233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308233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308233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308233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308233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308233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308233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308233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308233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308233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308233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308233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308233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308233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308233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308233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308233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308233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308233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308233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308233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308233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308233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308233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308233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308233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308233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308233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308233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308233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742299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742299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742299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742299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742299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742299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742299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742299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742299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742299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742299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1742299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1742299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1742299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742299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742299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742299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742299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742299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742299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742299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742299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742299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742299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742299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742299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742299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742299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742299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742299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742299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742299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742299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742299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742299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742299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742299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742299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742299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742299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742299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742299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742299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742299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742299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742299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742299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742299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742299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742299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742299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742299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742299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742299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742299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742299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742299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742299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742299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742299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742299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742299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742299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742299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742299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742299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742299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742299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742299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742299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742299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742299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742299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742299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742299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742299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742299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742299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742299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742299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742299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742299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742299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742299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742299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742299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742299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742299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742299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742299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176365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176365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176365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176365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2176365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2176365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176365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2176365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2176365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2176365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2176365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2176365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2176365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176365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2176365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176365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2176365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2176365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176365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176365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2176365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2176365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2176365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2176365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176365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176365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2176365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2176365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2176365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2176365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2176365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2176365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2176365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2176365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176365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176365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2176365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2176365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2176365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2176365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2176365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2176365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2176365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2176365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2176365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2176365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2176365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2176365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2176365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2176365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176365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176365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176365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176365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176365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176365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176365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176365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176365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176365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176365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176365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176365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176365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176365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176365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176365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176365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176365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176365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176365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176365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176365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176365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176365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176365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176365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176365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176365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176365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176365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176365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176365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176365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176365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176365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176365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176365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176365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176365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176365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176365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176365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176365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176365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176365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610328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610328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610328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610328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610328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610328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610328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610328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610328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10328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10328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10328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10328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10328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10328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10328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10328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610328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610328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610328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610328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610328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610328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610328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610328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610328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610328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610328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610328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610328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610328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610328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610328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610328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610328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610328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610328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610328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610328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610328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610328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610328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610328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610328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610328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610328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610328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610328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2610328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2610328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610328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610328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610328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2610328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2610328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2610328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2610328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2610328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610328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610328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610328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610328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610328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610328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610328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610328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610328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2610328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2610328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2610328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2610328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2610328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2610328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2610328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2610328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2610328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2610328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2610328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2610328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2610328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2610328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2610328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2610328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2610328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2610328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2610328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2610328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2610328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2610328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610328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610328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2610328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2610328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2610328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2610328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2610328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044394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044394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044394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044394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044394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3044394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3044394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3044394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3044394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3044394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3044394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3044394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3044394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3044394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3044394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044394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3044394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3044394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044394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3044394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044394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3044394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044394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044394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044394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044394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044394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044394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044394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044394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044394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044394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044394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044394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044394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044394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044394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044394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044394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044394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044394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044394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044394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044394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044394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3044394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044394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044394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3044394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3044394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3044394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3044394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3044394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3044394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044394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044394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044394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3044394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044394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044394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044394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044394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044394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044394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044394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044394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044394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044394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3044394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3044394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3044394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3044394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3044394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3044394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3044394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3044394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3044394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3044394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3044394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3044394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3044394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3044394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3044394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3044394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3044394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3044394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3044394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3044394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3044394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3044394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3044394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3044394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3044394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3044394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3044394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3044394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347846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347846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47846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47846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47846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347846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347846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347846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347846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347846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347846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347846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347846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347846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347846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347846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347846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347846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347846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347846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347846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347846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347846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347846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347846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347846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347846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347846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347846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347846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347846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347846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347846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347846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347846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347846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347846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347846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347846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347846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347846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347846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347846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347846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347846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347846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347846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347846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347846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347846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347846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347846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347846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347846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347846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347846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347846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347846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347846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347846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347846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347846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347846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347846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347846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47846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47846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347846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347846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347846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347846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347846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47846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347846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347846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347846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347846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47846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47846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47846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347846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347846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347846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347846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347846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347846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47846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47846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47846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47846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347846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47846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47846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347846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347846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347846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047794" y="1206976"/>
            <a:ext cx="2322195" cy="823594"/>
          </a:xfrm>
          <a:custGeom>
            <a:avLst/>
            <a:gdLst/>
            <a:ahLst/>
            <a:cxnLst/>
            <a:rect l="l" t="t" r="r" b="b"/>
            <a:pathLst>
              <a:path w="2322195" h="823594">
                <a:moveTo>
                  <a:pt x="0" y="708851"/>
                </a:moveTo>
                <a:lnTo>
                  <a:pt x="43406" y="702811"/>
                </a:lnTo>
                <a:lnTo>
                  <a:pt x="130219" y="823000"/>
                </a:lnTo>
                <a:lnTo>
                  <a:pt x="173626" y="810818"/>
                </a:lnTo>
                <a:lnTo>
                  <a:pt x="260439" y="738541"/>
                </a:lnTo>
                <a:lnTo>
                  <a:pt x="347252" y="662680"/>
                </a:lnTo>
                <a:lnTo>
                  <a:pt x="455769" y="783791"/>
                </a:lnTo>
                <a:lnTo>
                  <a:pt x="499175" y="796894"/>
                </a:lnTo>
                <a:lnTo>
                  <a:pt x="542581" y="728917"/>
                </a:lnTo>
                <a:lnTo>
                  <a:pt x="585988" y="761985"/>
                </a:lnTo>
                <a:lnTo>
                  <a:pt x="607692" y="727176"/>
                </a:lnTo>
                <a:lnTo>
                  <a:pt x="694505" y="753282"/>
                </a:lnTo>
                <a:lnTo>
                  <a:pt x="737912" y="703630"/>
                </a:lnTo>
                <a:lnTo>
                  <a:pt x="781216" y="727176"/>
                </a:lnTo>
                <a:lnTo>
                  <a:pt x="824622" y="705370"/>
                </a:lnTo>
                <a:lnTo>
                  <a:pt x="868029" y="678445"/>
                </a:lnTo>
                <a:lnTo>
                  <a:pt x="911435" y="645276"/>
                </a:lnTo>
                <a:lnTo>
                  <a:pt x="954842" y="627871"/>
                </a:lnTo>
                <a:lnTo>
                  <a:pt x="1215282" y="601766"/>
                </a:lnTo>
                <a:lnTo>
                  <a:pt x="1475721" y="730657"/>
                </a:lnTo>
                <a:lnTo>
                  <a:pt x="1692754" y="617430"/>
                </a:lnTo>
                <a:lnTo>
                  <a:pt x="1822973" y="546893"/>
                </a:lnTo>
                <a:lnTo>
                  <a:pt x="1953091" y="423017"/>
                </a:lnTo>
                <a:lnTo>
                  <a:pt x="1974795" y="479734"/>
                </a:lnTo>
                <a:lnTo>
                  <a:pt x="1996498" y="348385"/>
                </a:lnTo>
                <a:lnTo>
                  <a:pt x="2018201" y="313782"/>
                </a:lnTo>
                <a:lnTo>
                  <a:pt x="2039905" y="170149"/>
                </a:lnTo>
                <a:lnTo>
                  <a:pt x="2061607" y="270477"/>
                </a:lnTo>
                <a:lnTo>
                  <a:pt x="2083310" y="230243"/>
                </a:lnTo>
                <a:lnTo>
                  <a:pt x="2105014" y="222258"/>
                </a:lnTo>
                <a:lnTo>
                  <a:pt x="2126717" y="191750"/>
                </a:lnTo>
                <a:lnTo>
                  <a:pt x="2148420" y="183969"/>
                </a:lnTo>
                <a:lnTo>
                  <a:pt x="2170124" y="147421"/>
                </a:lnTo>
                <a:lnTo>
                  <a:pt x="2191827" y="128891"/>
                </a:lnTo>
                <a:lnTo>
                  <a:pt x="2213530" y="128686"/>
                </a:lnTo>
                <a:lnTo>
                  <a:pt x="2235234" y="115275"/>
                </a:lnTo>
                <a:lnTo>
                  <a:pt x="2256937" y="64189"/>
                </a:lnTo>
                <a:lnTo>
                  <a:pt x="2278640" y="70639"/>
                </a:lnTo>
                <a:lnTo>
                  <a:pt x="2300344" y="0"/>
                </a:lnTo>
                <a:lnTo>
                  <a:pt x="2322047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033814" y="1901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037737" y="1905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077221" y="18958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081143" y="18997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164034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167956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207441" y="20038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211363" y="20077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294254" y="1931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298176" y="1935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381066" y="1855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384989" y="1859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489583" y="19767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493506" y="1980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532990" y="19898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536912" y="19938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576396" y="19219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580319" y="19258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619803" y="19549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623726" y="1958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641507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645429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728319" y="19462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732242" y="19502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771726" y="189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775648" y="19005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815030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818953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858437" y="18983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862359" y="19022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901843" y="18714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905766" y="1875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945250" y="18382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949173" y="18421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988657" y="1820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992579" y="1824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2249096" y="1794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2253018" y="17986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2509536" y="1923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2513458" y="19275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2726568" y="18104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2730491" y="1814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2856788" y="17398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2860711" y="1743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2986906" y="1616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2990828" y="1619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008610" y="1672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012531" y="1676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030312" y="15413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034234" y="1545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052015" y="150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055938" y="1510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3073719" y="1363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077641" y="1367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095422" y="1463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099345" y="14673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117125" y="14232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121048" y="14271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138829" y="14152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142751" y="14191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160532" y="1384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164455" y="1388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182235" y="13769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186158" y="1380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203939" y="13404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207861" y="13443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225642" y="13218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229564" y="1325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247345" y="13216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251268" y="13256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3269049" y="1308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3272971" y="1312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3290751" y="12571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294675" y="1261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312454" y="1263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316378" y="1267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334158" y="11929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338081" y="11969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355862" y="1202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359784" y="12060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047794" y="191859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093350" y="192023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43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120172" y="195944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147096" y="1998753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4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174123" y="203796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0" y="0"/>
                </a:moveTo>
                <a:lnTo>
                  <a:pt x="3890" y="57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178013" y="2035710"/>
            <a:ext cx="25400" cy="8255"/>
          </a:xfrm>
          <a:custGeom>
            <a:avLst/>
            <a:gdLst/>
            <a:ahLst/>
            <a:cxnLst/>
            <a:rect l="l" t="t" r="r" b="b"/>
            <a:pathLst>
              <a:path w="25400" h="8255">
                <a:moveTo>
                  <a:pt x="0" y="7985"/>
                </a:moveTo>
                <a:lnTo>
                  <a:pt x="2518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216813" y="202997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433"/>
                </a:moveTo>
                <a:lnTo>
                  <a:pt x="46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221420" y="2012266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59" h="17780">
                <a:moveTo>
                  <a:pt x="0" y="17710"/>
                </a:moveTo>
                <a:lnTo>
                  <a:pt x="2241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254999" y="1982782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292365" y="1961488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490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308233" y="1953297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8190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329732" y="1923609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366893" y="189392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403031" y="190067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435893" y="1935279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2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468653" y="1969780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4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501515" y="2004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47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503563" y="2006533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09" h="10160">
                <a:moveTo>
                  <a:pt x="0" y="0"/>
                </a:moveTo>
                <a:lnTo>
                  <a:pt x="28664" y="100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545639" y="20212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330" y="4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546970" y="1995682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5">
                <a:moveTo>
                  <a:pt x="0" y="26003"/>
                </a:moveTo>
                <a:lnTo>
                  <a:pt x="1863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573894" y="1961283"/>
            <a:ext cx="16510" cy="22860"/>
          </a:xfrm>
          <a:custGeom>
            <a:avLst/>
            <a:gdLst/>
            <a:ahLst/>
            <a:cxnLst/>
            <a:rect l="l" t="t" r="r" b="b"/>
            <a:pathLst>
              <a:path w="16509" h="22860">
                <a:moveTo>
                  <a:pt x="0" y="22829"/>
                </a:moveTo>
                <a:lnTo>
                  <a:pt x="1648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590375" y="19612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787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604299" y="1974899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637775" y="1976127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22421"/>
                </a:moveTo>
                <a:lnTo>
                  <a:pt x="1771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655486" y="197612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03" y="15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673504" y="1982270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718548" y="1997729"/>
            <a:ext cx="24130" cy="8255"/>
          </a:xfrm>
          <a:custGeom>
            <a:avLst/>
            <a:gdLst/>
            <a:ahLst/>
            <a:cxnLst/>
            <a:rect l="l" t="t" r="r" b="b"/>
            <a:pathLst>
              <a:path w="24130" h="8255">
                <a:moveTo>
                  <a:pt x="0" y="0"/>
                </a:moveTo>
                <a:lnTo>
                  <a:pt x="23751" y="80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742299" y="200018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629"/>
                </a:moveTo>
                <a:lnTo>
                  <a:pt x="604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758781" y="1967528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794919" y="1970497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836278" y="197234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879173" y="1952785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514"/>
                </a:moveTo>
                <a:lnTo>
                  <a:pt x="304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922170" y="1928318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80">
                <a:moveTo>
                  <a:pt x="0" y="17710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963017" y="1913064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009188" y="19110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056792" y="1911118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104396" y="191132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152000" y="191142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199706" y="19116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247310" y="191163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0" y="0"/>
                </a:moveTo>
                <a:lnTo>
                  <a:pt x="15766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263076" y="191173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765" y="77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291638" y="1925861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334328" y="194705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377017" y="196824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4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419708" y="1989334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462398" y="2010526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505088" y="203161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426" y="91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23515" y="2038372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354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550132" y="2029465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596918" y="202066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1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43702" y="201175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90487" y="2002950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737272" y="199967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614"/>
                </a:moveTo>
                <a:lnTo>
                  <a:pt x="3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740548" y="1994965"/>
            <a:ext cx="29845" cy="5080"/>
          </a:xfrm>
          <a:custGeom>
            <a:avLst/>
            <a:gdLst/>
            <a:ahLst/>
            <a:cxnLst/>
            <a:rect l="l" t="t" r="r" b="b"/>
            <a:pathLst>
              <a:path w="29844" h="5080">
                <a:moveTo>
                  <a:pt x="0" y="4709"/>
                </a:moveTo>
                <a:lnTo>
                  <a:pt x="2968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784262" y="1987491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831354" y="198001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323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877729" y="196159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920829" y="194132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963929" y="192115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3005185" y="1923199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0" y="0"/>
                </a:moveTo>
                <a:lnTo>
                  <a:pt x="17404" y="2108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3022589" y="193845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83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3027503" y="189228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8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3039275" y="1858497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1996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3044292" y="184826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0" y="10237"/>
                </a:moveTo>
                <a:lnTo>
                  <a:pt x="778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3060672" y="183003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60"/>
                </a:moveTo>
                <a:lnTo>
                  <a:pt x="532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3065995" y="1805876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4" h="24764">
                <a:moveTo>
                  <a:pt x="0" y="2416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3074287" y="175939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3084525" y="173083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537"/>
                </a:moveTo>
                <a:lnTo>
                  <a:pt x="31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3087699" y="1730835"/>
            <a:ext cx="5080" cy="18415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0" y="0"/>
                </a:moveTo>
                <a:lnTo>
                  <a:pt x="4811" y="1781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3096297" y="176236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3108890" y="180833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11" y="18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3109402" y="1782944"/>
            <a:ext cx="15875" cy="27305"/>
          </a:xfrm>
          <a:custGeom>
            <a:avLst/>
            <a:gdLst/>
            <a:ahLst/>
            <a:cxnLst/>
            <a:rect l="l" t="t" r="r" b="b"/>
            <a:pathLst>
              <a:path w="15875" h="27305">
                <a:moveTo>
                  <a:pt x="0" y="27232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3133664" y="1765335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757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152808" y="175530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032"/>
                </a:moveTo>
                <a:lnTo>
                  <a:pt x="82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170212" y="173892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0" y="5323"/>
                </a:moveTo>
                <a:lnTo>
                  <a:pt x="429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3174511" y="1735237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196214" y="17316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583"/>
                </a:moveTo>
                <a:lnTo>
                  <a:pt x="26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207476" y="1706264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5">
                <a:moveTo>
                  <a:pt x="0" y="14025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3217918" y="1696743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521"/>
                </a:moveTo>
                <a:lnTo>
                  <a:pt x="126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3242590" y="1690088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614"/>
                </a:moveTo>
                <a:lnTo>
                  <a:pt x="22307" y="614"/>
                </a:lnTo>
              </a:path>
            </a:pathLst>
          </a:custGeom>
          <a:ln w="8376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3261324" y="1685380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5937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3285383" y="164760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4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3310055" y="1643099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0" y="0"/>
                </a:moveTo>
                <a:lnTo>
                  <a:pt x="16379" y="890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3326434" y="1638287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0" y="13717"/>
                </a:moveTo>
                <a:lnTo>
                  <a:pt x="52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3336672" y="159467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1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348138" y="15945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11" y="-3573"/>
                </a:moveTo>
                <a:lnTo>
                  <a:pt x="511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363391" y="159191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9"/>
                </a:moveTo>
                <a:lnTo>
                  <a:pt x="64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033814" y="1909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037737" y="1913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077221" y="19030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081143" y="19069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164034" y="20297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167956" y="20336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207441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211363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294254" y="1947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298176" y="1951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381066" y="18783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384989" y="1882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489583" y="1992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493506" y="19964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532990" y="20077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36912" y="20116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76396" y="19473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80319" y="19512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619803" y="1989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623726" y="1993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64150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64542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728319" y="1991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732242" y="1995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771726" y="19510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775648" y="1955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815030" y="1976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818953" y="1980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858437" y="1955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862359" y="19592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901843" y="19360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05766" y="19399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45250" y="19088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949173" y="19127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988657" y="1897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992579" y="1900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249096" y="18977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253018" y="19016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509536" y="2026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513458" y="2030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726568" y="19856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730491" y="1989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856788" y="1965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860711" y="1968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986906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990828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008610" y="19303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3012531" y="19342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3030312" y="1844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034234" y="1848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052015" y="1816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055938" y="1819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3073719" y="17168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3077641" y="17207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3095422" y="1796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3099345" y="1800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3117125" y="17590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3121048" y="17629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3138829" y="1751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3142751" y="17552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3160532" y="1724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3164455" y="1728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3182235" y="1721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3186158" y="1725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3203939" y="169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3207861" y="1696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3225642" y="16759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3229564" y="16798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3247345" y="1677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3251268" y="16812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3269049" y="1667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3272971" y="16715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3290751" y="1626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3294675" y="1630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3312454" y="16380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3316378" y="1641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3334158" y="15806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3338081" y="1584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3355862" y="1577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3359784" y="1581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047794" y="1919514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093350" y="19210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102666" y="193487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129488" y="19743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138804" y="1988208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165626" y="2027622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3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178013" y="204246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202174" y="20373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81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218144" y="20319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1023"/>
                </a:moveTo>
                <a:lnTo>
                  <a:pt x="32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221420" y="2013392"/>
            <a:ext cx="23495" cy="19050"/>
          </a:xfrm>
          <a:custGeom>
            <a:avLst/>
            <a:gdLst/>
            <a:ahLst/>
            <a:cxnLst/>
            <a:rect l="l" t="t" r="r" b="b"/>
            <a:pathLst>
              <a:path w="23494" h="19050">
                <a:moveTo>
                  <a:pt x="0" y="18529"/>
                </a:moveTo>
                <a:lnTo>
                  <a:pt x="234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256125" y="20030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269229" y="1973568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306697" y="19635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228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308233" y="1943981"/>
            <a:ext cx="24765" cy="19685"/>
          </a:xfrm>
          <a:custGeom>
            <a:avLst/>
            <a:gdLst/>
            <a:ahLst/>
            <a:cxnLst/>
            <a:rect l="l" t="t" r="r" b="b"/>
            <a:pathLst>
              <a:path w="24765" h="19685">
                <a:moveTo>
                  <a:pt x="0" y="19553"/>
                </a:moveTo>
                <a:lnTo>
                  <a:pt x="245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343962" y="193364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357066" y="1904055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394534" y="18947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09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395046" y="18947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126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406103" y="19063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438862" y="194080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471724" y="1975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483191" y="1987491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5" h="21589">
                <a:moveTo>
                  <a:pt x="0" y="0"/>
                </a:moveTo>
                <a:lnTo>
                  <a:pt x="20372" y="2139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503563" y="2008888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3583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520660" y="20150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1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536322" y="20206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647" y="378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546970" y="2006635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0" y="17813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568263" y="196804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027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597337" y="1971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609110" y="1983396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340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641563" y="19969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652005" y="19815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197"/>
                </a:moveTo>
                <a:lnTo>
                  <a:pt x="348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655486" y="1981553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0"/>
                </a:moveTo>
                <a:lnTo>
                  <a:pt x="26309" y="92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695309" y="199557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740252" y="20113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742299" y="20119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20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752946" y="197940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788264" y="19732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802495" y="1981963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69" h="16510">
                <a:moveTo>
                  <a:pt x="0" y="0"/>
                </a:moveTo>
                <a:lnTo>
                  <a:pt x="26514" y="159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829010" y="19969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843854" y="1976127"/>
            <a:ext cx="28575" cy="14604"/>
          </a:xfrm>
          <a:custGeom>
            <a:avLst/>
            <a:gdLst/>
            <a:ahLst/>
            <a:cxnLst/>
            <a:rect l="l" t="t" r="r" b="b"/>
            <a:pathLst>
              <a:path w="28575" h="14605">
                <a:moveTo>
                  <a:pt x="0" y="14333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872416" y="1975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510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886748" y="19689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902105" y="1957392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5938"/>
                </a:moveTo>
                <a:lnTo>
                  <a:pt x="1371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915823" y="1947667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0" y="9725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1943669" y="19388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1957796" y="193036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819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959229" y="1922278"/>
            <a:ext cx="31115" cy="8255"/>
          </a:xfrm>
          <a:custGeom>
            <a:avLst/>
            <a:gdLst/>
            <a:ahLst/>
            <a:cxnLst/>
            <a:rect l="l" t="t" r="r" b="b"/>
            <a:pathLst>
              <a:path w="31114" h="8255">
                <a:moveTo>
                  <a:pt x="0" y="8087"/>
                </a:moveTo>
                <a:lnTo>
                  <a:pt x="306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2003762" y="1918899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051366" y="191941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068053" y="19196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2115759" y="1920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132344" y="192033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2180050" y="192084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227654" y="19214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2244341" y="1921664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-3573" y="102"/>
                </a:moveTo>
                <a:lnTo>
                  <a:pt x="22308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263076" y="192186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0"/>
                </a:moveTo>
                <a:lnTo>
                  <a:pt x="13104" y="65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288874" y="19349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303718" y="1942548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04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2346203" y="1964047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2388586" y="19856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2403533" y="199322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446018" y="20148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460862" y="2022300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2503246" y="204390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19" h="10794">
                <a:moveTo>
                  <a:pt x="0" y="0"/>
                </a:moveTo>
                <a:lnTo>
                  <a:pt x="20269" y="102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523515" y="205229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0" y="1842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548187" y="204953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564567" y="204164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2611557" y="20388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2628039" y="203089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2675028" y="202291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2721916" y="202014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738398" y="201738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740548" y="2013085"/>
            <a:ext cx="31115" cy="4445"/>
          </a:xfrm>
          <a:custGeom>
            <a:avLst/>
            <a:gdLst/>
            <a:ahLst/>
            <a:cxnLst/>
            <a:rect l="l" t="t" r="r" b="b"/>
            <a:pathLst>
              <a:path w="31114" h="4444">
                <a:moveTo>
                  <a:pt x="0" y="4299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785490" y="201073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802074" y="2004178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849269" y="1999163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0" y="2968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870767" y="199424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491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894314" y="19872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909465" y="1967426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922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952769" y="19603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967920" y="1940398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008153" y="1947770"/>
            <a:ext cx="14604" cy="17780"/>
          </a:xfrm>
          <a:custGeom>
            <a:avLst/>
            <a:gdLst/>
            <a:ahLst/>
            <a:cxnLst/>
            <a:rect l="l" t="t" r="r" b="b"/>
            <a:pathLst>
              <a:path w="14605" h="17780">
                <a:moveTo>
                  <a:pt x="0" y="0"/>
                </a:moveTo>
                <a:lnTo>
                  <a:pt x="14435" y="1719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022589" y="1954423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54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028731" y="19382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032825" y="189197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044599" y="18763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054632" y="1849796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0" y="15048"/>
                </a:moveTo>
                <a:lnTo>
                  <a:pt x="113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065995" y="1835667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12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072137" y="178908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082273" y="17728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085753" y="1749979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8907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087699" y="1749979"/>
            <a:ext cx="6350" cy="23495"/>
          </a:xfrm>
          <a:custGeom>
            <a:avLst/>
            <a:gdLst/>
            <a:ahLst/>
            <a:cxnLst/>
            <a:rect l="l" t="t" r="r" b="b"/>
            <a:pathLst>
              <a:path w="6350" h="23494">
                <a:moveTo>
                  <a:pt x="0" y="0"/>
                </a:moveTo>
                <a:lnTo>
                  <a:pt x="6347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097731" y="17872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102030" y="1803317"/>
            <a:ext cx="7620" cy="27305"/>
          </a:xfrm>
          <a:custGeom>
            <a:avLst/>
            <a:gdLst/>
            <a:ahLst/>
            <a:cxnLst/>
            <a:rect l="l" t="t" r="r" b="b"/>
            <a:pathLst>
              <a:path w="7619" h="27305">
                <a:moveTo>
                  <a:pt x="0" y="0"/>
                </a:moveTo>
                <a:lnTo>
                  <a:pt x="7371" y="2702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109402" y="182573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607"/>
                </a:moveTo>
                <a:lnTo>
                  <a:pt x="25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119127" y="1792465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0" y="20884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131105" y="178929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173"/>
                </a:moveTo>
                <a:lnTo>
                  <a:pt x="87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153116" y="17824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163659" y="175776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13513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174511" y="1755098"/>
            <a:ext cx="15875" cy="3175"/>
          </a:xfrm>
          <a:custGeom>
            <a:avLst/>
            <a:gdLst/>
            <a:ahLst/>
            <a:cxnLst/>
            <a:rect l="l" t="t" r="r" b="b"/>
            <a:pathLst>
              <a:path w="15875" h="3175">
                <a:moveTo>
                  <a:pt x="0" y="2661"/>
                </a:moveTo>
                <a:lnTo>
                  <a:pt x="157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201129" y="17455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211059" y="172489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214"/>
                </a:moveTo>
                <a:lnTo>
                  <a:pt x="68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217918" y="171148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69">
                <a:moveTo>
                  <a:pt x="0" y="13410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248426" y="170882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60"/>
                </a:moveTo>
                <a:lnTo>
                  <a:pt x="16472" y="460"/>
                </a:lnTo>
              </a:path>
            </a:pathLst>
          </a:custGeom>
          <a:ln w="8068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261324" y="17013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8395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288045" y="168814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8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295722" y="1658148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17301"/>
                </a:moveTo>
                <a:lnTo>
                  <a:pt x="90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304731" y="1658148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0"/>
                </a:moveTo>
                <a:lnTo>
                  <a:pt x="12080" y="67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327663" y="16650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1"/>
                </a:moveTo>
                <a:lnTo>
                  <a:pt x="7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333498" y="162047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2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353871" y="160931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2354"/>
                </a:moveTo>
                <a:lnTo>
                  <a:pt x="159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1033814" y="1910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1037737" y="1914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1077221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1081143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1164034" y="2031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1167956" y="2035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1207441" y="2017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1211363" y="2021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1294254" y="19495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1298176" y="1953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1381066" y="18807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1384989" y="18846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1489583" y="19949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1493506" y="19988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1532990" y="2010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1536912" y="2014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1576396" y="1950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1580319" y="1954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1619803" y="1994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1623726" y="1998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1641507" y="19675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1645429" y="19714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1728319" y="19980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1732242" y="20020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1771726" y="1957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1775648" y="1961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1815030" y="1983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1818953" y="1987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185843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186235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1901843" y="1943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1905766" y="1947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945250" y="1916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949173" y="19203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1988657" y="19049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1992579" y="19088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2249096" y="1907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2253018" y="1911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2509536" y="2040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2513458" y="2044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2726568" y="2003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2730491" y="2007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2856788" y="19851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860711" y="19891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2986906" y="19251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2990828" y="19291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3008610" y="19509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3012531" y="1954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3030312" y="1864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3034234" y="1868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3052015" y="18358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3055938" y="18397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073719" y="17359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077641" y="17399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095422" y="1816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099345" y="1820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117125" y="17784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3121048" y="17824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3138829" y="1770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3142751" y="1774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3160532" y="1743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3164455" y="1747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3182235" y="1740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3186158" y="1744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3203939" y="1710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3207861" y="1714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3225642" y="16942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3229564" y="16981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3247345" y="1695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3251268" y="16996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3269049" y="1686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272971" y="1689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3290751" y="164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3294675" y="164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312454" y="1656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316378" y="1660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334158" y="1598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338081" y="1602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355862" y="15953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359784" y="1599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2914174" y="711578"/>
            <a:ext cx="434340" cy="301625"/>
          </a:xfrm>
          <a:custGeom>
            <a:avLst/>
            <a:gdLst/>
            <a:ahLst/>
            <a:cxnLst/>
            <a:rect l="l" t="t" r="r" b="b"/>
            <a:pathLst>
              <a:path w="434339" h="301625">
                <a:moveTo>
                  <a:pt x="0" y="235567"/>
                </a:moveTo>
                <a:lnTo>
                  <a:pt x="21600" y="97257"/>
                </a:lnTo>
                <a:lnTo>
                  <a:pt x="43304" y="149878"/>
                </a:lnTo>
                <a:lnTo>
                  <a:pt x="65007" y="301395"/>
                </a:lnTo>
                <a:lnTo>
                  <a:pt x="86710" y="288905"/>
                </a:lnTo>
                <a:lnTo>
                  <a:pt x="108414" y="262799"/>
                </a:lnTo>
                <a:lnTo>
                  <a:pt x="130117" y="250104"/>
                </a:lnTo>
                <a:lnTo>
                  <a:pt x="151820" y="168101"/>
                </a:lnTo>
                <a:lnTo>
                  <a:pt x="173524" y="0"/>
                </a:lnTo>
                <a:lnTo>
                  <a:pt x="195227" y="171070"/>
                </a:lnTo>
                <a:lnTo>
                  <a:pt x="216930" y="268122"/>
                </a:lnTo>
                <a:lnTo>
                  <a:pt x="238634" y="238331"/>
                </a:lnTo>
                <a:lnTo>
                  <a:pt x="260337" y="272115"/>
                </a:lnTo>
                <a:lnTo>
                  <a:pt x="282040" y="277746"/>
                </a:lnTo>
                <a:lnTo>
                  <a:pt x="303744" y="210996"/>
                </a:lnTo>
                <a:lnTo>
                  <a:pt x="325446" y="222770"/>
                </a:lnTo>
                <a:lnTo>
                  <a:pt x="347149" y="251640"/>
                </a:lnTo>
                <a:lnTo>
                  <a:pt x="368853" y="251128"/>
                </a:lnTo>
                <a:lnTo>
                  <a:pt x="390556" y="199633"/>
                </a:lnTo>
                <a:lnTo>
                  <a:pt x="412259" y="209359"/>
                </a:lnTo>
                <a:lnTo>
                  <a:pt x="433963" y="231062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2902218" y="93518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5"/>
                </a:lnTo>
                <a:lnTo>
                  <a:pt x="15405" y="23915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2906140" y="93911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2923818" y="79687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2927741" y="80080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2945521" y="8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2949444" y="85342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2967225" y="949726"/>
            <a:ext cx="89023" cy="752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054038" y="86772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057961" y="8716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075741" y="6996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3079664" y="70354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3097445" y="87069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4"/>
                </a:lnTo>
                <a:lnTo>
                  <a:pt x="15405" y="23914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101367" y="87461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3119148" y="899255"/>
            <a:ext cx="240946" cy="1020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713338" y="594153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696753" y="23889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696753" y="230178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696753" y="221466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696753" y="212754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696753" y="20404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696753" y="195329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696753" y="186617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696753" y="177905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696753" y="16919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696753" y="160480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696753" y="151768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696753" y="143056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696753" y="134344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696753" y="125632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696753" y="116919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696753" y="10820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696753" y="9949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696753" y="90783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696753" y="8207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696753" y="73358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696753" y="6465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680271" y="238890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680271" y="221466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680271" y="20404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680271" y="18661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680271" y="16919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680271" y="15176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680271" y="13434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680271" y="11691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680271" y="99495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680271" y="82071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680271" y="64657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 txBox="1"/>
          <p:nvPr/>
        </p:nvSpPr>
        <p:spPr>
          <a:xfrm>
            <a:off x="447259" y="1063474"/>
            <a:ext cx="108585" cy="908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0.01%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713338" y="244122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87427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308233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1742299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2176365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2610328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3044394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347846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 txBox="1"/>
          <p:nvPr/>
        </p:nvSpPr>
        <p:spPr>
          <a:xfrm>
            <a:off x="558975" y="583006"/>
            <a:ext cx="3024505" cy="2000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  <a:spcBef>
                <a:spcPts val="275"/>
              </a:spcBef>
              <a:tabLst>
                <a:tab pos="656590" algn="l"/>
                <a:tab pos="1090930" algn="l"/>
                <a:tab pos="1525270" algn="l"/>
                <a:tab pos="1958975" algn="l"/>
                <a:tab pos="2393315" algn="l"/>
                <a:tab pos="2827020" algn="l"/>
              </a:tabLst>
            </a:pPr>
            <a:r>
              <a:rPr sz="650" dirty="0">
                <a:latin typeface="Arial"/>
                <a:cs typeface="Arial"/>
              </a:rPr>
              <a:t>1905	1925	1945	1965	1985	2005	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507771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280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83880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87803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26032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130792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135563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140323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1336432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1340354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2181381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2228985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224567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2293378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2310065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2357669" y="2704124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399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2257593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2261516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3076335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80178" y="0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3154467" y="269216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6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6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3158390" y="26960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3209" y="2858"/>
                </a:moveTo>
                <a:lnTo>
                  <a:pt x="16068" y="5716"/>
                </a:lnTo>
                <a:lnTo>
                  <a:pt x="16068" y="10351"/>
                </a:lnTo>
                <a:lnTo>
                  <a:pt x="13209" y="13211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1"/>
                </a:lnTo>
                <a:lnTo>
                  <a:pt x="0" y="10351"/>
                </a:lnTo>
                <a:lnTo>
                  <a:pt x="0" y="5716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 txBox="1"/>
          <p:nvPr/>
        </p:nvSpPr>
        <p:spPr>
          <a:xfrm>
            <a:off x="474425" y="2629417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261620">
              <a:lnSpc>
                <a:spcPct val="100000"/>
              </a:lnSpc>
              <a:spcBef>
                <a:spcPts val="285"/>
              </a:spcBef>
              <a:tabLst>
                <a:tab pos="1014094" algn="l"/>
                <a:tab pos="1934845" algn="l"/>
                <a:tab pos="2829560" algn="l"/>
              </a:tabLst>
            </a:pPr>
            <a:r>
              <a:rPr sz="500" spc="15" dirty="0">
                <a:latin typeface="Arial"/>
                <a:cs typeface="Arial"/>
              </a:rPr>
              <a:t>CH</a:t>
            </a:r>
            <a:r>
              <a:rPr sz="500" spc="1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(prop.)	</a:t>
            </a:r>
            <a:r>
              <a:rPr sz="500" spc="10" dirty="0">
                <a:latin typeface="Arial"/>
                <a:cs typeface="Arial"/>
              </a:rPr>
              <a:t>CH, </a:t>
            </a:r>
            <a:r>
              <a:rPr sz="500" spc="5" dirty="0">
                <a:latin typeface="Arial"/>
                <a:cs typeface="Arial"/>
              </a:rPr>
              <a:t>incl.</a:t>
            </a:r>
            <a:r>
              <a:rPr sz="500" spc="20" dirty="0">
                <a:latin typeface="Arial"/>
                <a:cs typeface="Arial"/>
              </a:rPr>
              <a:t> </a:t>
            </a:r>
            <a:r>
              <a:rPr sz="500" spc="10" dirty="0">
                <a:latin typeface="Arial"/>
                <a:cs typeface="Arial"/>
              </a:rPr>
              <a:t>PK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(avg.)	Bilanz</a:t>
            </a:r>
            <a:endParaRPr sz="500">
              <a:latin typeface="Arial"/>
              <a:cs typeface="Arial"/>
            </a:endParaRPr>
          </a:p>
        </p:txBody>
      </p:sp>
      <p:sp>
        <p:nvSpPr>
          <p:cNvPr id="2707" name="object 2707"/>
          <p:cNvSpPr txBox="1"/>
          <p:nvPr/>
        </p:nvSpPr>
        <p:spPr>
          <a:xfrm>
            <a:off x="3747173" y="659213"/>
            <a:ext cx="1661160" cy="19187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61925" marR="304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Les données fiscales </a:t>
            </a:r>
            <a:r>
              <a:rPr lang="fr-CH" sz="900" i="1" spc="-5" dirty="0">
                <a:latin typeface="Arial"/>
                <a:cs typeface="Arial"/>
              </a:rPr>
              <a:t>sous-estiment </a:t>
            </a:r>
            <a:r>
              <a:rPr lang="fr-CH" sz="900" spc="-10" dirty="0">
                <a:latin typeface="Arial"/>
                <a:cs typeface="Arial"/>
              </a:rPr>
              <a:t>peut-être la concentration des fortunes au sommet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Personnes imposées forfaitairement</a:t>
            </a:r>
            <a:endParaRPr sz="900" dirty="0">
              <a:latin typeface="Arial"/>
              <a:cs typeface="Arial"/>
            </a:endParaRPr>
          </a:p>
          <a:p>
            <a:pPr marL="442595" marR="323850" lvl="1" indent="-132715">
              <a:lnSpc>
                <a:spcPct val="101499"/>
              </a:lnSpc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Double comptage des biens immobiliers</a:t>
            </a:r>
            <a:endParaRPr sz="900" dirty="0">
              <a:latin typeface="Arial"/>
              <a:cs typeface="Arial"/>
            </a:endParaRPr>
          </a:p>
          <a:p>
            <a:pPr marL="442595" lvl="1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lang="fr-CH" sz="900" spc="-5" dirty="0">
                <a:latin typeface="Arial"/>
                <a:cs typeface="Arial"/>
              </a:rPr>
              <a:t>Évasion fiscale </a:t>
            </a:r>
            <a:r>
              <a:rPr sz="900" spc="-5" dirty="0">
                <a:latin typeface="Arial"/>
                <a:cs typeface="Arial"/>
              </a:rPr>
              <a:t>?</a:t>
            </a:r>
            <a:endParaRPr sz="900" dirty="0">
              <a:latin typeface="Arial"/>
              <a:cs typeface="Arial"/>
            </a:endParaRPr>
          </a:p>
          <a:p>
            <a:pPr marL="165735" marR="452755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lang="fr-CH" sz="900" spc="-5" dirty="0">
                <a:latin typeface="Arial"/>
                <a:cs typeface="Arial"/>
              </a:rPr>
              <a:t>Les 300 plus riches d’après BILANZ </a:t>
            </a:r>
            <a:r>
              <a:rPr sz="900" spc="-5" dirty="0">
                <a:latin typeface="Arial"/>
                <a:cs typeface="Arial"/>
              </a:rPr>
              <a:t>:  </a:t>
            </a:r>
            <a:r>
              <a:rPr lang="fr-CH" sz="900" spc="-5" dirty="0">
                <a:latin typeface="Arial"/>
                <a:cs typeface="Arial"/>
              </a:rPr>
              <a:t>surestimation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 txBox="1"/>
          <p:nvPr/>
        </p:nvSpPr>
        <p:spPr>
          <a:xfrm>
            <a:off x="2466083" y="2866533"/>
            <a:ext cx="2953819" cy="276358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 Baselgia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(2024) Föllmi &amp; </a:t>
            </a:r>
            <a:r>
              <a:rPr sz="800" dirty="0">
                <a:latin typeface="Arial"/>
                <a:cs typeface="Arial"/>
              </a:rPr>
              <a:t>Martínez</a:t>
            </a:r>
            <a:r>
              <a:rPr sz="800" spc="-125" dirty="0">
                <a:latin typeface="Arial"/>
                <a:cs typeface="Arial"/>
              </a:rPr>
              <a:t> </a:t>
            </a:r>
            <a:r>
              <a:rPr sz="800" spc="-5" dirty="0">
                <a:latin typeface="Arial"/>
                <a:cs typeface="Arial"/>
              </a:rPr>
              <a:t>(2017)</a:t>
            </a:r>
            <a:endParaRPr sz="800" dirty="0">
              <a:latin typeface="Arial"/>
              <a:cs typeface="Arial"/>
            </a:endParaRPr>
          </a:p>
          <a:p>
            <a:pPr marR="17780" algn="r">
              <a:lnSpc>
                <a:spcPct val="100000"/>
              </a:lnSpc>
              <a:spcBef>
                <a:spcPts val="515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53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5"/>
            <a:ext cx="5759988" cy="323999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99295" y="223816"/>
            <a:ext cx="461798" cy="13330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40674" y="223816"/>
            <a:ext cx="350520" cy="132715"/>
          </a:xfrm>
          <a:custGeom>
            <a:avLst/>
            <a:gdLst/>
            <a:ahLst/>
            <a:cxnLst/>
            <a:rect l="l" t="t" r="r" b="b"/>
            <a:pathLst>
              <a:path w="350520" h="132715">
                <a:moveTo>
                  <a:pt x="279405" y="0"/>
                </a:moveTo>
                <a:lnTo>
                  <a:pt x="26554" y="0"/>
                </a:lnTo>
                <a:lnTo>
                  <a:pt x="0" y="132220"/>
                </a:lnTo>
                <a:lnTo>
                  <a:pt x="100813" y="132220"/>
                </a:lnTo>
                <a:lnTo>
                  <a:pt x="107416" y="99171"/>
                </a:lnTo>
                <a:lnTo>
                  <a:pt x="47892" y="99171"/>
                </a:lnTo>
                <a:lnTo>
                  <a:pt x="51502" y="80989"/>
                </a:lnTo>
                <a:lnTo>
                  <a:pt x="111006" y="80989"/>
                </a:lnTo>
                <a:lnTo>
                  <a:pt x="116996" y="51233"/>
                </a:lnTo>
                <a:lnTo>
                  <a:pt x="57479" y="51233"/>
                </a:lnTo>
                <a:lnTo>
                  <a:pt x="61081" y="33051"/>
                </a:lnTo>
                <a:lnTo>
                  <a:pt x="272667" y="33051"/>
                </a:lnTo>
                <a:lnTo>
                  <a:pt x="279405" y="0"/>
                </a:lnTo>
                <a:close/>
              </a:path>
              <a:path w="350520" h="132715">
                <a:moveTo>
                  <a:pt x="196746" y="33051"/>
                </a:moveTo>
                <a:lnTo>
                  <a:pt x="155427" y="33051"/>
                </a:lnTo>
                <a:lnTo>
                  <a:pt x="135509" y="132220"/>
                </a:lnTo>
                <a:lnTo>
                  <a:pt x="176830" y="132220"/>
                </a:lnTo>
                <a:lnTo>
                  <a:pt x="196746" y="33051"/>
                </a:lnTo>
                <a:close/>
              </a:path>
              <a:path w="350520" h="132715">
                <a:moveTo>
                  <a:pt x="272667" y="33051"/>
                </a:moveTo>
                <a:lnTo>
                  <a:pt x="231437" y="33051"/>
                </a:lnTo>
                <a:lnTo>
                  <a:pt x="211521" y="132220"/>
                </a:lnTo>
                <a:lnTo>
                  <a:pt x="252852" y="132220"/>
                </a:lnTo>
                <a:lnTo>
                  <a:pt x="263049" y="80989"/>
                </a:lnTo>
                <a:lnTo>
                  <a:pt x="334204" y="80989"/>
                </a:lnTo>
                <a:lnTo>
                  <a:pt x="340183" y="51233"/>
                </a:lnTo>
                <a:lnTo>
                  <a:pt x="268960" y="51233"/>
                </a:lnTo>
                <a:lnTo>
                  <a:pt x="272667" y="33051"/>
                </a:lnTo>
                <a:close/>
              </a:path>
              <a:path w="350520" h="132715">
                <a:moveTo>
                  <a:pt x="334204" y="80989"/>
                </a:moveTo>
                <a:lnTo>
                  <a:pt x="292789" y="80989"/>
                </a:lnTo>
                <a:lnTo>
                  <a:pt x="282592" y="132220"/>
                </a:lnTo>
                <a:lnTo>
                  <a:pt x="323911" y="132220"/>
                </a:lnTo>
                <a:lnTo>
                  <a:pt x="334204" y="80989"/>
                </a:lnTo>
                <a:close/>
              </a:path>
              <a:path w="350520" h="132715">
                <a:moveTo>
                  <a:pt x="350478" y="0"/>
                </a:moveTo>
                <a:lnTo>
                  <a:pt x="309154" y="0"/>
                </a:lnTo>
                <a:lnTo>
                  <a:pt x="298706" y="51233"/>
                </a:lnTo>
                <a:lnTo>
                  <a:pt x="340183" y="51233"/>
                </a:lnTo>
                <a:lnTo>
                  <a:pt x="35047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057203" y="158403"/>
            <a:ext cx="220193" cy="1439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02833" y="243415"/>
            <a:ext cx="27940" cy="58419"/>
          </a:xfrm>
          <a:custGeom>
            <a:avLst/>
            <a:gdLst/>
            <a:ahLst/>
            <a:cxnLst/>
            <a:rect l="l" t="t" r="r" b="b"/>
            <a:pathLst>
              <a:path w="27939" h="58420">
                <a:moveTo>
                  <a:pt x="0" y="58420"/>
                </a:moveTo>
                <a:lnTo>
                  <a:pt x="27649" y="58420"/>
                </a:lnTo>
                <a:lnTo>
                  <a:pt x="27649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2833" y="219285"/>
            <a:ext cx="83820" cy="24130"/>
          </a:xfrm>
          <a:custGeom>
            <a:avLst/>
            <a:gdLst/>
            <a:ahLst/>
            <a:cxnLst/>
            <a:rect l="l" t="t" r="r" b="b"/>
            <a:pathLst>
              <a:path w="83820" h="24129">
                <a:moveTo>
                  <a:pt x="0" y="24130"/>
                </a:moveTo>
                <a:lnTo>
                  <a:pt x="83538" y="24130"/>
                </a:lnTo>
                <a:lnTo>
                  <a:pt x="83538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02833" y="183725"/>
            <a:ext cx="27940" cy="35560"/>
          </a:xfrm>
          <a:custGeom>
            <a:avLst/>
            <a:gdLst/>
            <a:ahLst/>
            <a:cxnLst/>
            <a:rect l="l" t="t" r="r" b="b"/>
            <a:pathLst>
              <a:path w="27939" h="35560">
                <a:moveTo>
                  <a:pt x="0" y="35559"/>
                </a:moveTo>
                <a:lnTo>
                  <a:pt x="27649" y="35559"/>
                </a:lnTo>
                <a:lnTo>
                  <a:pt x="2764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02833" y="17166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3282" y="0"/>
                </a:lnTo>
              </a:path>
            </a:pathLst>
          </a:custGeom>
          <a:ln w="2413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3204" y="1814837"/>
            <a:ext cx="1653539" cy="7950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95"/>
              </a:spcBef>
            </a:pPr>
            <a:r>
              <a:rPr sz="900" spc="-5" dirty="0">
                <a:latin typeface="Arial"/>
                <a:cs typeface="Arial"/>
              </a:rPr>
              <a:t>ETH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Zürich</a:t>
            </a:r>
            <a:endParaRPr sz="9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15"/>
              </a:spcBef>
            </a:pPr>
            <a:r>
              <a:rPr sz="900" spc="-20" dirty="0">
                <a:latin typeface="Arial"/>
                <a:cs typeface="Arial"/>
              </a:rPr>
              <a:t>KOF</a:t>
            </a:r>
            <a:r>
              <a:rPr sz="900" spc="-35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Konjunkturforschungsstelle</a:t>
            </a:r>
            <a:endParaRPr sz="9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615"/>
              </a:spcBef>
            </a:pPr>
            <a:r>
              <a:rPr sz="900" spc="-5" dirty="0">
                <a:latin typeface="Arial"/>
                <a:cs typeface="Arial"/>
              </a:rPr>
              <a:t>Leonhardstrasse</a:t>
            </a:r>
            <a:r>
              <a:rPr sz="900" spc="-10" dirty="0">
                <a:latin typeface="Arial"/>
                <a:cs typeface="Arial"/>
              </a:rPr>
              <a:t> </a:t>
            </a:r>
            <a:r>
              <a:rPr sz="900" spc="-5" dirty="0"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12700" marR="813435" indent="3810">
              <a:lnSpc>
                <a:spcPct val="101499"/>
              </a:lnSpc>
            </a:pPr>
            <a:r>
              <a:rPr sz="900" spc="-5" dirty="0">
                <a:latin typeface="Arial"/>
                <a:cs typeface="Arial"/>
              </a:rPr>
              <a:t>8092 Zürich  </a:t>
            </a:r>
            <a:r>
              <a:rPr sz="900" spc="-5" dirty="0">
                <a:latin typeface="Arial"/>
                <a:cs typeface="Arial"/>
                <a:hlinkClick r:id="rId5"/>
              </a:rPr>
              <a:t>ww</a:t>
            </a:r>
            <a:r>
              <a:rPr sz="900" spc="-50" dirty="0">
                <a:latin typeface="Arial"/>
                <a:cs typeface="Arial"/>
                <a:hlinkClick r:id="rId5"/>
              </a:rPr>
              <a:t>w</a:t>
            </a:r>
            <a:r>
              <a:rPr sz="900" spc="-5" dirty="0">
                <a:latin typeface="Arial"/>
                <a:cs typeface="Arial"/>
                <a:hlinkClick r:id="rId5"/>
              </a:rPr>
              <a:t>.</a:t>
            </a:r>
            <a:r>
              <a:rPr sz="900" spc="-25" dirty="0">
                <a:latin typeface="Arial"/>
                <a:cs typeface="Arial"/>
                <a:hlinkClick r:id="rId5"/>
              </a:rPr>
              <a:t>k</a:t>
            </a:r>
            <a:r>
              <a:rPr sz="900" spc="-5" dirty="0">
                <a:latin typeface="Arial"/>
                <a:cs typeface="Arial"/>
                <a:hlinkClick r:id="rId5"/>
              </a:rPr>
              <a:t>of.</a:t>
            </a:r>
            <a:r>
              <a:rPr sz="900" spc="-15" dirty="0">
                <a:latin typeface="Arial"/>
                <a:cs typeface="Arial"/>
                <a:hlinkClick r:id="rId5"/>
              </a:rPr>
              <a:t>e</a:t>
            </a:r>
            <a:r>
              <a:rPr sz="900" spc="-10" dirty="0">
                <a:latin typeface="Arial"/>
                <a:cs typeface="Arial"/>
                <a:hlinkClick r:id="rId5"/>
              </a:rPr>
              <a:t>t</a:t>
            </a:r>
            <a:r>
              <a:rPr sz="900" spc="-5" dirty="0">
                <a:latin typeface="Arial"/>
                <a:cs typeface="Arial"/>
                <a:hlinkClick r:id="rId5"/>
              </a:rPr>
              <a:t>hz.ch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3818254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Part des 1 % les plus fortunés dans la fortune totale</a:t>
            </a:r>
            <a:endParaRPr lang="fr-CH" spc="-5" dirty="0"/>
          </a:p>
        </p:txBody>
      </p:sp>
      <p:sp>
        <p:nvSpPr>
          <p:cNvPr id="3" name="object 3"/>
          <p:cNvSpPr/>
          <p:nvPr/>
        </p:nvSpPr>
        <p:spPr>
          <a:xfrm>
            <a:off x="715106" y="499228"/>
            <a:ext cx="2835275" cy="1842770"/>
          </a:xfrm>
          <a:custGeom>
            <a:avLst/>
            <a:gdLst/>
            <a:ahLst/>
            <a:cxnLst/>
            <a:rect l="l" t="t" r="r" b="b"/>
            <a:pathLst>
              <a:path w="2835275" h="1842770">
                <a:moveTo>
                  <a:pt x="0" y="0"/>
                </a:moveTo>
                <a:lnTo>
                  <a:pt x="2834988" y="0"/>
                </a:lnTo>
                <a:lnTo>
                  <a:pt x="28349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12723" y="214632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2723" y="2001159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12723" y="185599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2723" y="171082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2723" y="156555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2723" y="142038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2723" y="127521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12723" y="113004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2723" y="98477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12723" y="83960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12723" y="69443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1272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3176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5080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6984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8899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0803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2707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4611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6515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8420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0324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2228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4132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6036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7940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9855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1759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3663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5567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7471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9375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1280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3184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5088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6992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8896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0811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2715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4619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6523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8427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0331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2236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4140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6044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7948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9852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1767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3671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5575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7479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9383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1287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3192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5096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7000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8904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0818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2723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4627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6531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8435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0339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2243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41890" y="1998600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942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6052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7956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9860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1774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3679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85583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7487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9391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1295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3199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5103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7008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8912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0816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2730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4634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6539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8443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0347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2251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14155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16059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17964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19868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1772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3686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5590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7495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9399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1303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3207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5111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37015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38920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40824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42728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4642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46546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8451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0355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2259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4163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6067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7971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9876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1780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3684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65598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7502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69407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1311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3215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75119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7023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78927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0831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2736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84650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86554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8458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90362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92267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94171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6075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7979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99883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1787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03692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5606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7510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09414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1319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13223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15127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7031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8935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20839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2743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4648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26562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8466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30370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32274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34179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36083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7987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39891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41795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43699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45604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7518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49422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1326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3230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551351" y="2001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1272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3176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5080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6984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8899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0803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2707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4611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6515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88420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0324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2228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4132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6036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97940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99855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1759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3663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05567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07471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09375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11280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13184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15088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16992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18896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0811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2715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4619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26523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28427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30331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32236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34140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36044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37948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9852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1767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3671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5575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7479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9383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1287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3192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5096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7000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58904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0818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62723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64627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66531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68435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70339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72243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741890" y="1708439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76052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77956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79860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1774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83679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5583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87487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89391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1295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93199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95103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7008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98912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00816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02730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04634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06539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08443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10347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12251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14155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16059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17964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19868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21772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23686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25590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27495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29399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31303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33207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35111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7015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38920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40824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2728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4642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46546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48451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0355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2259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4163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56067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57971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59876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61780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63684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65598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67502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69407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71311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73215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75119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77023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78927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80831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82736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84650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86554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88458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90362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92267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94171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96075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97979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99883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01787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03692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05606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07510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09414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11319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13223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15127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7031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18935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20839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22743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24648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26562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28466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30370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32274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34179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36083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37987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39891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41795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43699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45604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47518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49422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1326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53230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51351" y="1710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272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317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5080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698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8899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08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270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46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8651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84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03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222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413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9603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9794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99855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175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36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0556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074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937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11280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31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1508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16992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889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0811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2271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461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65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84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303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322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3414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36044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7948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3985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176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367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55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74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93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12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3192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5096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7000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8904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60818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62723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6462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665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84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03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22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74148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7605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7956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7986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8177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36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8558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874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893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912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31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95103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9700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98912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081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273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463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06539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08443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1034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12251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1415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16059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1796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1986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2177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23686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2559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27495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2939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313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320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351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3701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389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08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4272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464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46546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48451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035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225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41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56067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579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59876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6178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636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65598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67502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6940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7131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73215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75119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770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789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808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827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8465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86554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88458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90362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226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94171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960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79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98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17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369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0560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07510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0941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131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1322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5127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170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189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08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27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464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2656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2846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3037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227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41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36083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79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398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17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36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4560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751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942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5132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5323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551351" y="1420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1272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3176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5080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6984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8899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0803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2707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4611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6515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8420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0324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2228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94132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96036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7940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9855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01759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03663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05567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07471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09375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11280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13184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15088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16992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18896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0811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2715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24619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26523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28427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0331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2236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4140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6044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37948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39852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1767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43671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45575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47479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49383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51287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53192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55096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57000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58904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60818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62723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64627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66531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68435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70339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72243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4148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6052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77956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79860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1774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83679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85583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87487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89391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295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93199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95103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97008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98912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0816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02730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04634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06539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08443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10347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12251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14155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16059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17964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19868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21772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23686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25590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27495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29399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31303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33207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35111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37015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38920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40824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42728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44642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46546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48451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0355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2259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54163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56067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57971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9876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61780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63684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65598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67502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69407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71311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73215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75119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77023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78927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80831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82736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84650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86554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88458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90362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92267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94171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96075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97979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99883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1787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3692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5606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7510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9414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1319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3223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15127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17031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18935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20839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22743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24648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26562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28466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0370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2274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34179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36083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37987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9891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41795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43699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45604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47518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49422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51326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53230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551351" y="1130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1272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3176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5080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6984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8899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0803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82707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84611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86515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88420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90324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92228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94132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96036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97940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99855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01759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03663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05567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07471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09375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1280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13184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15088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16992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8896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0811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2715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24619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6523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8427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30331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32236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34140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36044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37948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39852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1767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43671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45575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7479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49383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51287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53192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55096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57000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58904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60818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62723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4627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6531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8435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70339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72243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741890" y="836529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76052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7956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79860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81774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83679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85583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87487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89391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91295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93199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95103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97008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98912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00816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02730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04634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06539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08443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0347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12251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14155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16059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17964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19868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21772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23686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25590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27495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29399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31303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33207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35111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37015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38920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40824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42728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44642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46546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48451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0355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52259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54163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56067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57971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9876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61780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63684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65598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67502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69407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71311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73215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75119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7023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78927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0831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2736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4650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6554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8458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90362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92267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94171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96075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97979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99883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1787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692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5606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7510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9414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11319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13223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15127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17031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18935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20839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22743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24648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26562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28466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30370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32274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34179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36083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37987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39891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41795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43699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45604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47518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49422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51326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53230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551351" y="8396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1272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3176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5080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6984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8899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0803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2707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4611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6515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8420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90324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92228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94132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6036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97940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9855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01759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03663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05567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07471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09375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11280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13184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15088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16992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18896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20811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22715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24619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26523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28427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30331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32236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34140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36044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37948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39852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41767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43671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45575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7479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9383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51287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53192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55096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57000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58904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60818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62723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64627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66531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68435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70339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72243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741890" y="5468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76052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77956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79860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81774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83679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85583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7487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89391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91295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93199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95103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97008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98912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00816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02730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04634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06539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08443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10347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12251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14155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16059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17964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19868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21772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23686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25590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27495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29399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31303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33207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35111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37015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38920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40824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42728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44642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46546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48451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0355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2259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4163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067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7971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9876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61780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63684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65598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67502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69407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71311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73215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75119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77023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78927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80831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82736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84650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86554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88458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90362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92267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94171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96075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97979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99883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1787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692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5606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7510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9414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11319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13223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15127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17031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18935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20839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22743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24648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26562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28466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30370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32274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34179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36083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37987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39891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41795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43699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45604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477962" y="54688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49422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51326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53230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551351" y="54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873655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873655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873655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873655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873655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873655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873655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73655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73655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73655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73655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73655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873655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73655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73655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73655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873655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873655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873655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873655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873655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873655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873655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873655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873655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873655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73655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73655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73655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873655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873655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873655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873655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873655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873655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873655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873655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73655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73655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73655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873655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873655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873655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873655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873655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873655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873655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873655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873655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873655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873655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873655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873655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873655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873655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873655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873655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873655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873655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873655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873655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873655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873655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873655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873655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873655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873655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873655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873655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873655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873655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873655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873655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873655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873655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873655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873655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873655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873655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873655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873655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873655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873655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873655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873655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873655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873655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873655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873655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873655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873655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873655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873655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873655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873655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873655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307721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307721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307721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307721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307721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307721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307721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307721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307721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307721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307721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307721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307721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307721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307721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307721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307721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307721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307721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07721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307721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307721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307721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307721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307721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307721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307721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307721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307721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307721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307721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307721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307721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307721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307721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307721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307721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307721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307721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307721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307721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307721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307721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307721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307721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307721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307721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307721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307721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307721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307721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307721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307721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307721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307721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307721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307721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307721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307721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307721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307721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307721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307721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307721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307721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307721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307721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307721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307721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307721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307721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307721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307721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307721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307721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07721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307721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307721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307721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307721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307721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307721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307721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07721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07721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07721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307721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307721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307721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307721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307721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307721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307721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7721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7721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7721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741890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741890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741890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741890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741890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741890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741890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741890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741890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741890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741890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741890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741890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741890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741890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741890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741890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741890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741890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741890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741890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741890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741890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741890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741890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741890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41890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741890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741890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741890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741890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741890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741890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741890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741890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741890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741890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741890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741890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741890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741890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741890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741890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741890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741890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741890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741890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741890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741890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741890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741890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741890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741890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741890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741890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741890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741890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741890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741890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741890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741890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741890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741890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741890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741890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741890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741890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741890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741890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741890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741890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741890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741890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741890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741890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741890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741890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741890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741890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741890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741890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741890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741890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741890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741890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741890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741890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741890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741890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741890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741890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741890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1760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1760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1760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1760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1760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1760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1760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1760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1760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1760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1760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1760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1760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1760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1760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1760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1760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1760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1760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1760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1760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1760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1760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1760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1760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1760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1760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1760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1760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1760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1760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1760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1760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1760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1760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1760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1760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1760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1760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1760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1760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1760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1760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1760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1760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1760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1760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1760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1760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1760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1760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1760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1760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1760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1760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1760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1760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1760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1760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1760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1760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1760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1760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1760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1760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1760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1760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1760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1760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1760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1760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1760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1760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1760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1760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1760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1760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1760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1760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1760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1760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176058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176058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1760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1760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1760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1760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1760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1760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1760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1760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1760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1760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176058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1760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1760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610123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610123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610123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610123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10123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10123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0123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10123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10123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10123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10123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10123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10123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0123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0123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10123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10123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0123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10123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10123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10123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10123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10123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10123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610123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610123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610123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610123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10123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610123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610123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10123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10123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0123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0123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10123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10123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10123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10123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10123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610123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610123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610123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610123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610123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610123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610123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610123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610123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610123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610123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610123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610123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610123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610123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610123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610123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610123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610123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610123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610123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610123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610123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610123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610123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610123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10123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10123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10123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610123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10123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10123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610123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610123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610123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610123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610123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10123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610123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610123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610123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610123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610123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610123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610123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610123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0123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10123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10123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610123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610123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610123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610123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610123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610123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610123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44292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44292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44292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44292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44292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44292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44292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44292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44292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44292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44292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44292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44292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44292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44292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44292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44292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44292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44292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44292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44292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44292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44292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44292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44292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44292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44292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44292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44292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44292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44292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44292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44292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44292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44292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044292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044292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044292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044292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044292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044292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044292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44292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044292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44292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044292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044292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044292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044292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044292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044292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044292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44292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44292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44292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44292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44292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044292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44292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044292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044292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044292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44292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044292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044292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044292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044292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044292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044292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044292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044292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044292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044292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044292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044292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44292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044292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044292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044292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044292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044292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044292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044292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044292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044292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044292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044292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044292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044292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044292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044292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044292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044292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044292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044292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044292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4783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4783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4783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4783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4783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4783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4783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4783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4783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4783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4783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783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783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4783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4783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4783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4783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4783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4783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4783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4783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4783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4783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4783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4783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4783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4783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4783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4783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4783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4783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4783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783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4783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4783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4783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4783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4783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4783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4783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4783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4783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4783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783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4783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4783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4783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4783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4783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4783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4783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4783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4783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4783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4783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4783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4783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4783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4783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4783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783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783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4783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4783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4783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4783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4783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4783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4783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4783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4783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4783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4783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4783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4783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4783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4783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4783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4783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4783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4783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478358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478358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4783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4783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4783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4783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4783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4783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4783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4783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4783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4783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4783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4783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047179" y="894270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0" y="0"/>
                </a:moveTo>
                <a:lnTo>
                  <a:pt x="21703" y="1597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068883" y="910240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089562" y="9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63" y="-3573"/>
                </a:moveTo>
                <a:lnTo>
                  <a:pt x="563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1090688" y="91024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511" y="12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097035" y="92447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115463" y="9683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8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120786" y="98425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646" y="316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135323" y="102961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858" y="3265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145151" y="10761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148530" y="109247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961" y="326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159074" y="111253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163476" y="10665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146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175966" y="104701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73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177501" y="1047015"/>
            <a:ext cx="5080" cy="27305"/>
          </a:xfrm>
          <a:custGeom>
            <a:avLst/>
            <a:gdLst/>
            <a:ahLst/>
            <a:cxnLst/>
            <a:rect l="l" t="t" r="r" b="b"/>
            <a:pathLst>
              <a:path w="5080" h="27305">
                <a:moveTo>
                  <a:pt x="0" y="0"/>
                </a:moveTo>
                <a:lnTo>
                  <a:pt x="4811" y="270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184770" y="108806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187637" y="110455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195826" y="11514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198693" y="116792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199205" y="1145398"/>
            <a:ext cx="18415" cy="25400"/>
          </a:xfrm>
          <a:custGeom>
            <a:avLst/>
            <a:gdLst/>
            <a:ahLst/>
            <a:cxnLst/>
            <a:rect l="l" t="t" r="r" b="b"/>
            <a:pathLst>
              <a:path w="18415" h="25400">
                <a:moveTo>
                  <a:pt x="0" y="24979"/>
                </a:moveTo>
                <a:lnTo>
                  <a:pt x="1801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222956" y="110025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248"/>
                </a:moveTo>
                <a:lnTo>
                  <a:pt x="83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234831" y="108407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239028" y="105684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411"/>
                </a:moveTo>
                <a:lnTo>
                  <a:pt x="35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242611" y="1056843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0"/>
                </a:moveTo>
                <a:lnTo>
                  <a:pt x="3173" y="1914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248139" y="109011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250904" y="1106597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258684" y="115358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269024" y="11730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274962" y="1130656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30" h="29209">
                <a:moveTo>
                  <a:pt x="0" y="29074"/>
                </a:moveTo>
                <a:lnTo>
                  <a:pt x="110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286018" y="112840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289908" y="111222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293696" y="106595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32350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304650" y="1039132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4">
                <a:moveTo>
                  <a:pt x="0" y="12899"/>
                </a:moveTo>
                <a:lnTo>
                  <a:pt x="30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307721" y="1020909"/>
            <a:ext cx="8890" cy="18415"/>
          </a:xfrm>
          <a:custGeom>
            <a:avLst/>
            <a:gdLst/>
            <a:ahLst/>
            <a:cxnLst/>
            <a:rect l="l" t="t" r="r" b="b"/>
            <a:pathLst>
              <a:path w="8890" h="18415">
                <a:moveTo>
                  <a:pt x="0" y="18222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322565" y="100596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329629" y="961326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736"/>
                </a:moveTo>
                <a:lnTo>
                  <a:pt x="102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344371" y="94545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349490" y="92672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0" y="5118"/>
                </a:moveTo>
                <a:lnTo>
                  <a:pt x="16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351128" y="899798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0" y="26924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362696" y="85403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043"/>
                </a:moveTo>
                <a:lnTo>
                  <a:pt x="93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383785" y="849224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307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395455" y="85383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630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403441" y="90092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406205" y="91730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414088" y="964295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0" y="0"/>
                </a:moveTo>
                <a:lnTo>
                  <a:pt x="2149" y="130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416238" y="977297"/>
            <a:ext cx="3810" cy="20320"/>
          </a:xfrm>
          <a:custGeom>
            <a:avLst/>
            <a:gdLst/>
            <a:ahLst/>
            <a:cxnLst/>
            <a:rect l="l" t="t" r="r" b="b"/>
            <a:pathLst>
              <a:path w="3809" h="20319">
                <a:moveTo>
                  <a:pt x="0" y="0"/>
                </a:moveTo>
                <a:lnTo>
                  <a:pt x="3276" y="1996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421766" y="101128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424529" y="102766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432208" y="1074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434972" y="1091241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0" y="0"/>
                </a:moveTo>
                <a:lnTo>
                  <a:pt x="2968" y="184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437941" y="1109669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69" h="5715">
                <a:moveTo>
                  <a:pt x="0" y="0"/>
                </a:moveTo>
                <a:lnTo>
                  <a:pt x="13513" y="55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461487" y="1082027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327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477765" y="106626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486160" y="1040053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4" h="15240">
                <a:moveTo>
                  <a:pt x="0" y="14639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503051" y="1040053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0" y="0"/>
                </a:moveTo>
                <a:lnTo>
                  <a:pt x="8804" y="65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523218" y="105520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535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524754" y="10558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11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529156" y="101036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543182" y="98630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4">
                <a:moveTo>
                  <a:pt x="0" y="10442"/>
                </a:moveTo>
                <a:lnTo>
                  <a:pt x="327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546458" y="970233"/>
            <a:ext cx="15875" cy="16510"/>
          </a:xfrm>
          <a:custGeom>
            <a:avLst/>
            <a:gdLst/>
            <a:ahLst/>
            <a:cxnLst/>
            <a:rect l="l" t="t" r="r" b="b"/>
            <a:pathLst>
              <a:path w="15875" h="16509">
                <a:moveTo>
                  <a:pt x="0" y="16073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569184" y="96951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572358" y="98589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347" y="327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581470" y="103268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584643" y="1049062"/>
            <a:ext cx="5715" cy="27305"/>
          </a:xfrm>
          <a:custGeom>
            <a:avLst/>
            <a:gdLst/>
            <a:ahLst/>
            <a:cxnLst/>
            <a:rect l="l" t="t" r="r" b="b"/>
            <a:pathLst>
              <a:path w="5715" h="27305">
                <a:moveTo>
                  <a:pt x="0" y="0"/>
                </a:moveTo>
                <a:lnTo>
                  <a:pt x="5220" y="2692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589864" y="1071278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4709"/>
                </a:moveTo>
                <a:lnTo>
                  <a:pt x="34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601842" y="1046707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0" y="1300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611568" y="1046707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4">
                <a:moveTo>
                  <a:pt x="0" y="0"/>
                </a:moveTo>
                <a:lnTo>
                  <a:pt x="4197" y="1658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619348" y="107711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623442" y="109318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292" y="3235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635216" y="113946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639106" y="1155636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678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650163" y="1202012"/>
            <a:ext cx="5080" cy="20955"/>
          </a:xfrm>
          <a:custGeom>
            <a:avLst/>
            <a:gdLst/>
            <a:ahLst/>
            <a:cxnLst/>
            <a:rect l="l" t="t" r="r" b="b"/>
            <a:pathLst>
              <a:path w="5080" h="20955">
                <a:moveTo>
                  <a:pt x="0" y="0"/>
                </a:moveTo>
                <a:lnTo>
                  <a:pt x="4811" y="203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654974" y="122238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0" y="0"/>
                </a:moveTo>
                <a:lnTo>
                  <a:pt x="10339" y="685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677394" y="123600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511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693671" y="1232213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023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698380" y="1232213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5" h="27940">
                <a:moveTo>
                  <a:pt x="0" y="0"/>
                </a:moveTo>
                <a:lnTo>
                  <a:pt x="7985" y="2743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710358" y="127347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714965" y="1289441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0" y="0"/>
                </a:moveTo>
                <a:lnTo>
                  <a:pt x="5117" y="177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720083" y="1304081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3071"/>
                </a:moveTo>
                <a:lnTo>
                  <a:pt x="145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744244" y="130909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362" y="314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760521" y="135393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768097" y="1368578"/>
            <a:ext cx="17780" cy="24765"/>
          </a:xfrm>
          <a:custGeom>
            <a:avLst/>
            <a:gdLst/>
            <a:ahLst/>
            <a:cxnLst/>
            <a:rect l="l" t="t" r="r" b="b"/>
            <a:pathLst>
              <a:path w="17780" h="24765">
                <a:moveTo>
                  <a:pt x="0" y="0"/>
                </a:moveTo>
                <a:lnTo>
                  <a:pt x="17199" y="2457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785297" y="139314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0"/>
                </a:moveTo>
                <a:lnTo>
                  <a:pt x="2763" y="19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799731" y="14033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33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812221" y="1414340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10" h="18415">
                <a:moveTo>
                  <a:pt x="0" y="0"/>
                </a:moveTo>
                <a:lnTo>
                  <a:pt x="16481" y="1832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828702" y="142539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268"/>
                </a:moveTo>
                <a:lnTo>
                  <a:pt x="46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840988" y="1398369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0" y="14946"/>
                </a:moveTo>
                <a:lnTo>
                  <a:pt x="941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850405" y="1398369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69" h="8255">
                <a:moveTo>
                  <a:pt x="0" y="0"/>
                </a:moveTo>
                <a:lnTo>
                  <a:pt x="13411" y="808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876307" y="141341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92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891560" y="14201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893812" y="142130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10" h="26669">
                <a:moveTo>
                  <a:pt x="0" y="0"/>
                </a:moveTo>
                <a:lnTo>
                  <a:pt x="16175" y="2620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918689" y="14527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330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932100" y="144044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0" y="3788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937219" y="143409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634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958922" y="143256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535"/>
                </a:moveTo>
                <a:lnTo>
                  <a:pt x="39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976326" y="142570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638"/>
                </a:moveTo>
                <a:lnTo>
                  <a:pt x="42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980625" y="1425704"/>
            <a:ext cx="22225" cy="11430"/>
          </a:xfrm>
          <a:custGeom>
            <a:avLst/>
            <a:gdLst/>
            <a:ahLst/>
            <a:cxnLst/>
            <a:rect l="l" t="t" r="r" b="b"/>
            <a:pathLst>
              <a:path w="22225" h="11430">
                <a:moveTo>
                  <a:pt x="0" y="0"/>
                </a:moveTo>
                <a:lnTo>
                  <a:pt x="21703" y="109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2002329" y="1436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3787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2018299" y="144628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2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2032222" y="1434610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0" y="9418"/>
                </a:moveTo>
                <a:lnTo>
                  <a:pt x="135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2045735" y="1434610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4" h="1269">
                <a:moveTo>
                  <a:pt x="-3573" y="358"/>
                </a:moveTo>
                <a:lnTo>
                  <a:pt x="20466" y="358"/>
                </a:lnTo>
              </a:path>
            </a:pathLst>
          </a:custGeom>
          <a:ln w="78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2076755" y="14334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2093237" y="143031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-3573" y="614"/>
                </a:moveTo>
                <a:lnTo>
                  <a:pt x="21182" y="614"/>
                </a:lnTo>
              </a:path>
            </a:pathLst>
          </a:custGeom>
          <a:ln w="8376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2110846" y="1430311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0" y="0"/>
                </a:moveTo>
                <a:lnTo>
                  <a:pt x="13819" y="73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2137258" y="1444439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0" y="0"/>
                </a:moveTo>
                <a:lnTo>
                  <a:pt x="16993" y="911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2154252" y="145355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-3573" y="358"/>
                </a:moveTo>
                <a:lnTo>
                  <a:pt x="17599" y="358"/>
                </a:lnTo>
              </a:path>
            </a:pathLst>
          </a:custGeom>
          <a:ln w="78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2182507" y="145508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228" y="-3573"/>
                </a:moveTo>
                <a:lnTo>
                  <a:pt x="1228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2199194" y="1451502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19" h="4444">
                <a:moveTo>
                  <a:pt x="0" y="4095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2219362" y="1446589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913"/>
                </a:moveTo>
                <a:lnTo>
                  <a:pt x="117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2243318" y="14452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4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253862" y="1458259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8906" y="109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262769" y="1469214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10" h="10159">
                <a:moveTo>
                  <a:pt x="0" y="0"/>
                </a:moveTo>
                <a:lnTo>
                  <a:pt x="16379" y="99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292252" y="1484775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0" y="0"/>
                </a:moveTo>
                <a:lnTo>
                  <a:pt x="13923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306175" y="1489279"/>
            <a:ext cx="17145" cy="8255"/>
          </a:xfrm>
          <a:custGeom>
            <a:avLst/>
            <a:gdLst/>
            <a:ahLst/>
            <a:cxnLst/>
            <a:rect l="l" t="t" r="r" b="b"/>
            <a:pathLst>
              <a:path w="17144" h="8255">
                <a:moveTo>
                  <a:pt x="0" y="0"/>
                </a:moveTo>
                <a:lnTo>
                  <a:pt x="16993" y="767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333509" y="150627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535" y="19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343848" y="15194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733" y="72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349581" y="1526748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10" h="18415">
                <a:moveTo>
                  <a:pt x="0" y="0"/>
                </a:moveTo>
                <a:lnTo>
                  <a:pt x="16073" y="1791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375891" y="15545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842" y="15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388791" y="156524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0"/>
                </a:moveTo>
                <a:lnTo>
                  <a:pt x="4197" y="358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392988" y="1568825"/>
            <a:ext cx="21590" cy="18415"/>
          </a:xfrm>
          <a:custGeom>
            <a:avLst/>
            <a:gdLst/>
            <a:ahLst/>
            <a:cxnLst/>
            <a:rect l="l" t="t" r="r" b="b"/>
            <a:pathLst>
              <a:path w="21589" h="18415">
                <a:moveTo>
                  <a:pt x="0" y="0"/>
                </a:moveTo>
                <a:lnTo>
                  <a:pt x="21293" y="1801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428103" y="1590018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0"/>
                </a:moveTo>
                <a:lnTo>
                  <a:pt x="8292" y="173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2436395" y="1591757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0"/>
                </a:moveTo>
                <a:lnTo>
                  <a:pt x="21702" y="46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2458098" y="159421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149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2468745" y="15812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2479187" y="15691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2479904" y="1568212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460"/>
                </a:moveTo>
                <a:lnTo>
                  <a:pt x="25277" y="460"/>
                </a:lnTo>
              </a:path>
            </a:pathLst>
          </a:custGeom>
          <a:ln w="806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2501607" y="156104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166"/>
                </a:moveTo>
                <a:lnTo>
                  <a:pt x="757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2519522" y="15495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2533343" y="1535451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0" y="6552"/>
                </a:moveTo>
                <a:lnTo>
                  <a:pt x="1166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2545013" y="1535451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0" y="0"/>
                </a:moveTo>
                <a:lnTo>
                  <a:pt x="16687" y="109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2574906" y="1546712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69" h="1905">
                <a:moveTo>
                  <a:pt x="-3573" y="921"/>
                </a:moveTo>
                <a:lnTo>
                  <a:pt x="17087" y="921"/>
                </a:lnTo>
              </a:path>
            </a:pathLst>
          </a:custGeom>
          <a:ln w="899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2588420" y="1534222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489"/>
                </a:moveTo>
                <a:lnTo>
                  <a:pt x="152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2615447" y="15253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2630394" y="15182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716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2631827" y="1489177"/>
            <a:ext cx="13335" cy="29209"/>
          </a:xfrm>
          <a:custGeom>
            <a:avLst/>
            <a:gdLst/>
            <a:ahLst/>
            <a:cxnLst/>
            <a:rect l="l" t="t" r="r" b="b"/>
            <a:pathLst>
              <a:path w="13335" h="29209">
                <a:moveTo>
                  <a:pt x="0" y="29075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2650561" y="14740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8"/>
                </a:moveTo>
                <a:lnTo>
                  <a:pt x="9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2656806" y="1429594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2"/>
                </a:moveTo>
                <a:lnTo>
                  <a:pt x="1156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2673390" y="141116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5016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2675233" y="1410245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460"/>
                </a:moveTo>
                <a:lnTo>
                  <a:pt x="25277" y="460"/>
                </a:lnTo>
              </a:path>
            </a:pathLst>
          </a:custGeom>
          <a:ln w="806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2696937" y="140952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716"/>
                </a:moveTo>
                <a:lnTo>
                  <a:pt x="624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2717412" y="140768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614" y="-3573"/>
                </a:moveTo>
                <a:lnTo>
                  <a:pt x="614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2718640" y="140768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1023" y="5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2732256" y="1414749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0" y="0"/>
                </a:moveTo>
                <a:lnTo>
                  <a:pt x="8086" y="41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2740343" y="1398676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0" y="20270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2761535" y="138587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19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2762047" y="138587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716" y="-3573"/>
                </a:moveTo>
                <a:lnTo>
                  <a:pt x="716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2777710" y="1386698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4">
                <a:moveTo>
                  <a:pt x="0" y="0"/>
                </a:moveTo>
                <a:lnTo>
                  <a:pt x="6040" y="3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2783750" y="1387006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716"/>
                </a:moveTo>
                <a:lnTo>
                  <a:pt x="25276" y="716"/>
                </a:lnTo>
              </a:path>
            </a:pathLst>
          </a:custGeom>
          <a:ln w="858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2805453" y="1388439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4">
                <a:moveTo>
                  <a:pt x="0" y="0"/>
                </a:moveTo>
                <a:lnTo>
                  <a:pt x="5528" y="4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2825212" y="138987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972" y="-3573"/>
                </a:moveTo>
                <a:lnTo>
                  <a:pt x="972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2827157" y="1370728"/>
            <a:ext cx="22225" cy="19685"/>
          </a:xfrm>
          <a:custGeom>
            <a:avLst/>
            <a:gdLst/>
            <a:ahLst/>
            <a:cxnLst/>
            <a:rect l="l" t="t" r="r" b="b"/>
            <a:pathLst>
              <a:path w="22225" h="19684">
                <a:moveTo>
                  <a:pt x="0" y="1924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2848860" y="136888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2859302" y="135588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2869744" y="13438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2870563" y="1317902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4">
                <a:moveTo>
                  <a:pt x="0" y="25901"/>
                </a:moveTo>
                <a:lnTo>
                  <a:pt x="188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2900661" y="13083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2915096" y="1284527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0" y="16789"/>
                </a:moveTo>
                <a:lnTo>
                  <a:pt x="2057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2935672" y="128452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5323" y="429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2952053" y="129773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5323" y="41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2957377" y="1301931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0" y="0"/>
                </a:moveTo>
                <a:lnTo>
                  <a:pt x="20474" y="1699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2991569" y="132189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4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007232" y="1312066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7985"/>
                </a:moveTo>
                <a:lnTo>
                  <a:pt x="152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022486" y="1300293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0" y="11773"/>
                </a:moveTo>
                <a:lnTo>
                  <a:pt x="1105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043370" y="12889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044189" y="128831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614"/>
                </a:moveTo>
                <a:lnTo>
                  <a:pt x="9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057191" y="1275211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5">
                <a:moveTo>
                  <a:pt x="0" y="5425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065892" y="1259343"/>
            <a:ext cx="17145" cy="15875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0" y="15868"/>
                </a:moveTo>
                <a:lnTo>
                  <a:pt x="1678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093739" y="1238970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30">
                <a:moveTo>
                  <a:pt x="0" y="11261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109299" y="123897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0" y="0"/>
                </a:moveTo>
                <a:lnTo>
                  <a:pt x="9111" y="107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127522" y="126067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4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136019" y="1224739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39" h="30480">
                <a:moveTo>
                  <a:pt x="0" y="29893"/>
                </a:moveTo>
                <a:lnTo>
                  <a:pt x="1484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159463" y="12117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170826" y="119709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9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174511" y="1172528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5" h="24765">
                <a:moveTo>
                  <a:pt x="0" y="24570"/>
                </a:moveTo>
                <a:lnTo>
                  <a:pt x="128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3193962" y="115563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197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196214" y="1155636"/>
            <a:ext cx="16510" cy="24130"/>
          </a:xfrm>
          <a:custGeom>
            <a:avLst/>
            <a:gdLst/>
            <a:ahLst/>
            <a:cxnLst/>
            <a:rect l="l" t="t" r="r" b="b"/>
            <a:pathLst>
              <a:path w="16510" h="24130">
                <a:moveTo>
                  <a:pt x="0" y="0"/>
                </a:moveTo>
                <a:lnTo>
                  <a:pt x="16073" y="237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221604" y="11850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236755" y="117764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30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3239621" y="1175599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40">
                <a:moveTo>
                  <a:pt x="-3573" y="1023"/>
                </a:moveTo>
                <a:lnTo>
                  <a:pt x="25276" y="1023"/>
                </a:lnTo>
              </a:path>
            </a:pathLst>
          </a:custGeom>
          <a:ln w="919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3261324" y="117559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09">
                <a:moveTo>
                  <a:pt x="0" y="0"/>
                </a:moveTo>
                <a:lnTo>
                  <a:pt x="7678" y="33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282107" y="11848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921" y="4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3283028" y="118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665" y="-3573"/>
                </a:moveTo>
                <a:lnTo>
                  <a:pt x="665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3298691" y="118563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4">
                <a:moveTo>
                  <a:pt x="0" y="0"/>
                </a:moveTo>
                <a:lnTo>
                  <a:pt x="6040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3304731" y="1185837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170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3326434" y="119279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0"/>
                </a:moveTo>
                <a:lnTo>
                  <a:pt x="3992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3343019" y="120160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118" y="27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033200" y="8802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037122" y="884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054903" y="896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058826" y="900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076709" y="896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080631" y="900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098412" y="945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102335" y="949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120115" y="10097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124038" y="10137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141819" y="1112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145741" y="1116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163522" y="10330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167445" y="10369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185225" y="11563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189148" y="1160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206928" y="1126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210851" y="1130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228632" y="10428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232554" y="1046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250335" y="11735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254258" y="1177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272039" y="1116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275961" y="1120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293742" y="1025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297664" y="1029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315445" y="979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319368" y="983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337148" y="9127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341071" y="916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358851" y="8369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362774" y="8409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380554" y="834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384477" y="838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402258" y="963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406180" y="967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423962" y="10956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427884" y="10996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445664" y="11044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449587" y="11084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467368" y="10449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471290" y="10488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489071" y="1026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492994" y="1029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510774" y="1042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514697" y="10462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532478" y="9723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536400" y="9762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554181" y="9500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558104" y="9539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575885" y="10620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579807" y="10659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597588" y="10327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601510" y="10366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619291" y="11174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623214" y="11214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640995" y="1208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644917" y="12123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662698" y="12226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666620" y="1226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684401" y="12182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688324" y="12221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706105" y="129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710027" y="12970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727808" y="12885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731730" y="12924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749510" y="1348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753434" y="1351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771317" y="13791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775239" y="13830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793020" y="13945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796942" y="13984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814723" y="1418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818646" y="1422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836427" y="1384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840349" y="13883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858129" y="13974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862052" y="14014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879833" y="14073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883756" y="14112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901537" y="1442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905459" y="1446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923240" y="14264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927162" y="14303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944943" y="1420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948866" y="1424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966647" y="1411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970569" y="14156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988349" y="1422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992271" y="14266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5"/>
                </a:lnTo>
                <a:lnTo>
                  <a:pt x="7157" y="20115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2010052" y="14357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2013976" y="14397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031756" y="1420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035679" y="1424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053459" y="1421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057381" y="14254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7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075163" y="1417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2079085" y="14216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2096866" y="14163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2100788" y="14202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2118569" y="14278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2122491" y="14318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2140272" y="14395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144195" y="14434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161976" y="14406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165898" y="14446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183679" y="14419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187601" y="1445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205382" y="14375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209305" y="1441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227086" y="14285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231008" y="14324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248789" y="14552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252711" y="14591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270492" y="1468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274415" y="1472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292196" y="14752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296118" y="1479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313899" y="1485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317822" y="1489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335602" y="1512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339525" y="1516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357306" y="1536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361228" y="15407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379009" y="15548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382932" y="15587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400711" y="15731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404635" y="15770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422415" y="1577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426338" y="1581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444119" y="1582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448041" y="1586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465924" y="1555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469847" y="1559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487628" y="15542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491550" y="15581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509330" y="15336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513253" y="15375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531034" y="15214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534957" y="15253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552738" y="1535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556660" y="15396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574441" y="15327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578364" y="1536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596144" y="1515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00067" y="1518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17848" y="15042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21770" y="1508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39550" y="14555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43474" y="1459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61254" y="13971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665177" y="1401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682957" y="13962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686879" y="1400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704661" y="13937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708582" y="13976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726364" y="14049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730286" y="1408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748068" y="13718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751989" y="13758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769770" y="13730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773692" y="1376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791473" y="1374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795396" y="13783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813177" y="13759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817099" y="13799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834880" y="1356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838803" y="1360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856583" y="1329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860506" y="1333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878287" y="1299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882209" y="13038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899991" y="1288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903913" y="1292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921694" y="12705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925616" y="12744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943397" y="1287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947319" y="1291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965100" y="13059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969022" y="1309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986803" y="13094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990726" y="13133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008507" y="12980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012429" y="13020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3030210" y="12749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3034132" y="12788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3051912" y="12612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055836" y="12651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073616" y="1240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077539" y="12445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095319" y="12249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099243" y="12289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3117023" y="1250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120946" y="12547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3138727" y="12069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3142649" y="12108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160532" y="11831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164455" y="1187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3182235" y="11416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3186158" y="1145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3203939" y="11738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3207861" y="11777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225642" y="11636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229564" y="11675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3247345" y="11616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3251268" y="1165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3269049" y="11712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272971" y="1175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290751" y="11718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3294675" y="1175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3312454" y="1178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3316378" y="1182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3334158" y="11903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3338081" y="11943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047179" y="937779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40">
                <a:moveTo>
                  <a:pt x="0" y="0"/>
                </a:moveTo>
                <a:lnTo>
                  <a:pt x="21703" y="151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068883" y="952624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4">
                <a:moveTo>
                  <a:pt x="0" y="307"/>
                </a:moveTo>
                <a:lnTo>
                  <a:pt x="69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090074" y="95201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090688" y="9520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716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097240" y="9667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115463" y="101067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120274" y="10267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725" y="318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134095" y="107230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859" y="326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143923" y="111888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147301" y="113516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859" y="3265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157334" y="116771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161633" y="112164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145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173714" y="1093186"/>
            <a:ext cx="3810" cy="14604"/>
          </a:xfrm>
          <a:custGeom>
            <a:avLst/>
            <a:gdLst/>
            <a:ahLst/>
            <a:cxnLst/>
            <a:rect l="l" t="t" r="r" b="b"/>
            <a:pathLst>
              <a:path w="3809" h="14605">
                <a:moveTo>
                  <a:pt x="0" y="14537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177501" y="1093186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5">
                <a:moveTo>
                  <a:pt x="0" y="0"/>
                </a:moveTo>
                <a:lnTo>
                  <a:pt x="3173" y="1801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183030" y="112523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185896" y="114171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194086" y="118870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196953" y="1205083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0" y="0"/>
                </a:moveTo>
                <a:lnTo>
                  <a:pt x="2252" y="132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199205" y="1201500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30" h="17144">
                <a:moveTo>
                  <a:pt x="0" y="16789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217837" y="118460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914"/>
                </a:moveTo>
                <a:lnTo>
                  <a:pt x="30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220908" y="1157888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4" h="27305">
                <a:moveTo>
                  <a:pt x="0" y="26720"/>
                </a:moveTo>
                <a:lnTo>
                  <a:pt x="675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231145" y="11416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235138" y="1097793"/>
            <a:ext cx="7620" cy="30480"/>
          </a:xfrm>
          <a:custGeom>
            <a:avLst/>
            <a:gdLst/>
            <a:ahLst/>
            <a:cxnLst/>
            <a:rect l="l" t="t" r="r" b="b"/>
            <a:pathLst>
              <a:path w="7619" h="30480">
                <a:moveTo>
                  <a:pt x="0" y="29996"/>
                </a:moveTo>
                <a:lnTo>
                  <a:pt x="74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242611" y="109779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245273" y="111437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248037" y="113086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255715" y="117774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263496" y="122473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268205" y="1187884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327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284585" y="11722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288782" y="112574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4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299429" y="107926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37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312021" y="10639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319085" y="1028689"/>
            <a:ext cx="10795" cy="22225"/>
          </a:xfrm>
          <a:custGeom>
            <a:avLst/>
            <a:gdLst/>
            <a:ahLst/>
            <a:cxnLst/>
            <a:rect l="l" t="t" r="r" b="b"/>
            <a:pathLst>
              <a:path w="10794" h="22225">
                <a:moveTo>
                  <a:pt x="0" y="22215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329424" y="102029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0" y="8394"/>
                </a:moveTo>
                <a:lnTo>
                  <a:pt x="26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336386" y="100432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7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341402" y="959893"/>
            <a:ext cx="10160" cy="31115"/>
          </a:xfrm>
          <a:custGeom>
            <a:avLst/>
            <a:gdLst/>
            <a:ahLst/>
            <a:cxnLst/>
            <a:rect l="l" t="t" r="r" b="b"/>
            <a:pathLst>
              <a:path w="10159" h="31115">
                <a:moveTo>
                  <a:pt x="0" y="30815"/>
                </a:moveTo>
                <a:lnTo>
                  <a:pt x="972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351128" y="95897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21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355223" y="91300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5"/>
                </a:moveTo>
                <a:lnTo>
                  <a:pt x="89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368019" y="89693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372422" y="88178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33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372831" y="878299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348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394534" y="878299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5" h="10159">
                <a:moveTo>
                  <a:pt x="0" y="0"/>
                </a:moveTo>
                <a:lnTo>
                  <a:pt x="1638" y="982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398527" y="90225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401291" y="918737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7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408969" y="96562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528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416852" y="101261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419514" y="102909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4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427294" y="107608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429955" y="109247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323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437634" y="113956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437941" y="1141610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1702" y="67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459644" y="1140382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7985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467220" y="11246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472748" y="1087044"/>
            <a:ext cx="8890" cy="24765"/>
          </a:xfrm>
          <a:custGeom>
            <a:avLst/>
            <a:gdLst/>
            <a:ahLst/>
            <a:cxnLst/>
            <a:rect l="l" t="t" r="r" b="b"/>
            <a:pathLst>
              <a:path w="8890" h="24765">
                <a:moveTo>
                  <a:pt x="0" y="24160"/>
                </a:moveTo>
                <a:lnTo>
                  <a:pt x="859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481348" y="108202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5016"/>
                </a:moveTo>
                <a:lnTo>
                  <a:pt x="593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498239" y="107138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511241" y="1075270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0" y="0"/>
                </a:moveTo>
                <a:lnTo>
                  <a:pt x="13512" y="106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524754" y="1070459"/>
            <a:ext cx="5080" cy="15875"/>
          </a:xfrm>
          <a:custGeom>
            <a:avLst/>
            <a:gdLst/>
            <a:ahLst/>
            <a:cxnLst/>
            <a:rect l="l" t="t" r="r" b="b"/>
            <a:pathLst>
              <a:path w="5080" h="15875">
                <a:moveTo>
                  <a:pt x="0" y="15458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533661" y="10249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549427" y="101056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560994" y="9929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370"/>
                </a:moveTo>
                <a:lnTo>
                  <a:pt x="71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568161" y="992960"/>
            <a:ext cx="4445" cy="22860"/>
          </a:xfrm>
          <a:custGeom>
            <a:avLst/>
            <a:gdLst/>
            <a:ahLst/>
            <a:cxnLst/>
            <a:rect l="l" t="t" r="r" b="b"/>
            <a:pathLst>
              <a:path w="4444" h="22859">
                <a:moveTo>
                  <a:pt x="0" y="0"/>
                </a:moveTo>
                <a:lnTo>
                  <a:pt x="4299" y="2272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575225" y="102971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578398" y="104609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347" y="327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587406" y="1092879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0" y="0"/>
                </a:moveTo>
                <a:lnTo>
                  <a:pt x="2457" y="1279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589864" y="1089091"/>
            <a:ext cx="12065" cy="17145"/>
          </a:xfrm>
          <a:custGeom>
            <a:avLst/>
            <a:gdLst/>
            <a:ahLst/>
            <a:cxnLst/>
            <a:rect l="l" t="t" r="r" b="b"/>
            <a:pathLst>
              <a:path w="12065" h="17144">
                <a:moveTo>
                  <a:pt x="0" y="16584"/>
                </a:moveTo>
                <a:lnTo>
                  <a:pt x="117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609930" y="107557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614946" y="108857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291" y="3224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626821" y="11347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631018" y="1150926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252" y="90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633271" y="1159935"/>
            <a:ext cx="5715" cy="23495"/>
          </a:xfrm>
          <a:custGeom>
            <a:avLst/>
            <a:gdLst/>
            <a:ahLst/>
            <a:cxnLst/>
            <a:rect l="l" t="t" r="r" b="b"/>
            <a:pathLst>
              <a:path w="5714" h="23494">
                <a:moveTo>
                  <a:pt x="0" y="0"/>
                </a:moveTo>
                <a:lnTo>
                  <a:pt x="5630" y="2334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642280" y="1197200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780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653439" y="12434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663368" y="1255555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0" y="0"/>
                </a:moveTo>
                <a:lnTo>
                  <a:pt x="13309" y="89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676677" y="1260878"/>
            <a:ext cx="17145" cy="3810"/>
          </a:xfrm>
          <a:custGeom>
            <a:avLst/>
            <a:gdLst/>
            <a:ahLst/>
            <a:cxnLst/>
            <a:rect l="l" t="t" r="r" b="b"/>
            <a:pathLst>
              <a:path w="17144" h="3809">
                <a:moveTo>
                  <a:pt x="0" y="3583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700940" y="12688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705444" y="128493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718138" y="1330801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1945" y="716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720083" y="1333360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4606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741787" y="133336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1228" y="358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747828" y="13503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753356" y="1366121"/>
            <a:ext cx="10160" cy="29209"/>
          </a:xfrm>
          <a:custGeom>
            <a:avLst/>
            <a:gdLst/>
            <a:ahLst/>
            <a:cxnLst/>
            <a:rect l="l" t="t" r="r" b="b"/>
            <a:pathLst>
              <a:path w="10160" h="29209">
                <a:moveTo>
                  <a:pt x="0" y="0"/>
                </a:moveTo>
                <a:lnTo>
                  <a:pt x="10134" y="287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763490" y="1394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638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773011" y="140922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19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782225" y="142304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71" y="46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785297" y="1427649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0" y="0"/>
                </a:moveTo>
                <a:lnTo>
                  <a:pt x="21702" y="159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806999" y="1443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614" y="61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817031" y="1455085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4">
                <a:moveTo>
                  <a:pt x="0" y="0"/>
                </a:moveTo>
                <a:lnTo>
                  <a:pt x="11671" y="133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828702" y="1455085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0" y="13309"/>
                </a:moveTo>
                <a:lnTo>
                  <a:pt x="80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844059" y="14407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854193" y="1434713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0" y="0"/>
                </a:moveTo>
                <a:lnTo>
                  <a:pt x="17916" y="109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872109" y="1445667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0" y="0"/>
                </a:moveTo>
                <a:lnTo>
                  <a:pt x="11363" y="49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895450" y="145764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228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904357" y="1471773"/>
            <a:ext cx="11430" cy="18415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0" y="0"/>
                </a:moveTo>
                <a:lnTo>
                  <a:pt x="11159" y="178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915516" y="1481908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678"/>
                </a:moveTo>
                <a:lnTo>
                  <a:pt x="962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936195" y="14720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81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937219" y="1464811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26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958922" y="146133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3480"/>
                </a:moveTo>
                <a:lnTo>
                  <a:pt x="84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980625" y="1455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980625" y="14559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995572" y="146327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0" y="0"/>
                </a:moveTo>
                <a:lnTo>
                  <a:pt x="6756" y="33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002329" y="1466654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0" y="0"/>
                </a:moveTo>
                <a:lnTo>
                  <a:pt x="21702" y="1300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024032" y="14792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409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035908" y="14691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050137" y="1463071"/>
            <a:ext cx="17780" cy="635"/>
          </a:xfrm>
          <a:custGeom>
            <a:avLst/>
            <a:gdLst/>
            <a:ahLst/>
            <a:cxnLst/>
            <a:rect l="l" t="t" r="r" b="b"/>
            <a:pathLst>
              <a:path w="17780" h="634">
                <a:moveTo>
                  <a:pt x="-3573" y="153"/>
                </a:moveTo>
                <a:lnTo>
                  <a:pt x="20875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67439" y="1459795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83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97127" y="1458873"/>
            <a:ext cx="13970" cy="635"/>
          </a:xfrm>
          <a:custGeom>
            <a:avLst/>
            <a:gdLst/>
            <a:ahLst/>
            <a:cxnLst/>
            <a:rect l="l" t="t" r="r" b="b"/>
            <a:pathLst>
              <a:path w="13969" h="634">
                <a:moveTo>
                  <a:pt x="-3573" y="255"/>
                </a:moveTo>
                <a:lnTo>
                  <a:pt x="17292" y="255"/>
                </a:lnTo>
              </a:path>
            </a:pathLst>
          </a:custGeom>
          <a:ln w="765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110846" y="1459385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0"/>
                </a:moveTo>
                <a:lnTo>
                  <a:pt x="18119" y="76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142172" y="147259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9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157733" y="1478222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0"/>
                </a:moveTo>
                <a:lnTo>
                  <a:pt x="18223" y="317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175956" y="1481396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0" y="0"/>
                </a:moveTo>
                <a:lnTo>
                  <a:pt x="14741" y="255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204723" y="148620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457" y="4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220283" y="1456621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29996"/>
                </a:moveTo>
                <a:lnTo>
                  <a:pt x="144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240861" y="14434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307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241066" y="1443415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0"/>
                </a:moveTo>
                <a:lnTo>
                  <a:pt x="12488" y="3050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258981" y="14871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267478" y="1501052"/>
            <a:ext cx="17145" cy="16510"/>
          </a:xfrm>
          <a:custGeom>
            <a:avLst/>
            <a:gdLst/>
            <a:ahLst/>
            <a:cxnLst/>
            <a:rect l="l" t="t" r="r" b="b"/>
            <a:pathLst>
              <a:path w="17144" h="16509">
                <a:moveTo>
                  <a:pt x="0" y="0"/>
                </a:moveTo>
                <a:lnTo>
                  <a:pt x="16993" y="1607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284471" y="151712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-3573" y="358"/>
                </a:moveTo>
                <a:lnTo>
                  <a:pt x="13606" y="358"/>
                </a:lnTo>
              </a:path>
            </a:pathLst>
          </a:custGeom>
          <a:ln w="786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308735" y="151917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3" y="5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325012" y="15230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866" y="71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327878" y="1523779"/>
            <a:ext cx="17145" cy="25400"/>
          </a:xfrm>
          <a:custGeom>
            <a:avLst/>
            <a:gdLst/>
            <a:ahLst/>
            <a:cxnLst/>
            <a:rect l="l" t="t" r="r" b="b"/>
            <a:pathLst>
              <a:path w="17144" h="25400">
                <a:moveTo>
                  <a:pt x="0" y="0"/>
                </a:moveTo>
                <a:lnTo>
                  <a:pt x="16686" y="2528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352243" y="1561147"/>
            <a:ext cx="17145" cy="28575"/>
          </a:xfrm>
          <a:custGeom>
            <a:avLst/>
            <a:gdLst/>
            <a:ahLst/>
            <a:cxnLst/>
            <a:rect l="l" t="t" r="r" b="b"/>
            <a:pathLst>
              <a:path w="17144" h="28575">
                <a:moveTo>
                  <a:pt x="0" y="0"/>
                </a:moveTo>
                <a:lnTo>
                  <a:pt x="17096" y="2856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380805" y="1597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394729" y="1605885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64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426669" y="163383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0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440796" y="1638339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80" h="20955">
                <a:moveTo>
                  <a:pt x="0" y="0"/>
                </a:moveTo>
                <a:lnTo>
                  <a:pt x="17301" y="2047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458098" y="1653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733"/>
                </a:moveTo>
                <a:lnTo>
                  <a:pt x="296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467722" y="1617045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4">
                <a:moveTo>
                  <a:pt x="0" y="23341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479904" y="1617045"/>
            <a:ext cx="7620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0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501198" y="1617045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501607" y="16157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330"/>
                </a:moveTo>
                <a:lnTo>
                  <a:pt x="15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513789" y="1597900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0" y="8395"/>
                </a:moveTo>
                <a:lnTo>
                  <a:pt x="95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523310" y="1584796"/>
            <a:ext cx="16510" cy="13335"/>
          </a:xfrm>
          <a:custGeom>
            <a:avLst/>
            <a:gdLst/>
            <a:ahLst/>
            <a:cxnLst/>
            <a:rect l="l" t="t" r="r" b="b"/>
            <a:pathLst>
              <a:path w="16510" h="13334">
                <a:moveTo>
                  <a:pt x="0" y="13103"/>
                </a:moveTo>
                <a:lnTo>
                  <a:pt x="1607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550747" y="15842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842" y="143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564260" y="159400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457" y="18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566717" y="159001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583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588420" y="1589710"/>
            <a:ext cx="8255" cy="635"/>
          </a:xfrm>
          <a:custGeom>
            <a:avLst/>
            <a:gdLst/>
            <a:ahLst/>
            <a:cxnLst/>
            <a:rect l="l" t="t" r="r" b="b"/>
            <a:pathLst>
              <a:path w="8255" h="634">
                <a:moveTo>
                  <a:pt x="-3573" y="153"/>
                </a:moveTo>
                <a:lnTo>
                  <a:pt x="11354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610430" y="156790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089"/>
                </a:moveTo>
                <a:lnTo>
                  <a:pt x="2139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631827" y="156483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71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639095" y="154968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645954" y="1519992"/>
            <a:ext cx="7620" cy="17145"/>
          </a:xfrm>
          <a:custGeom>
            <a:avLst/>
            <a:gdLst/>
            <a:ahLst/>
            <a:cxnLst/>
            <a:rect l="l" t="t" r="r" b="b"/>
            <a:pathLst>
              <a:path w="7619" h="17144">
                <a:moveTo>
                  <a:pt x="0" y="16686"/>
                </a:moveTo>
                <a:lnTo>
                  <a:pt x="757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653530" y="1505966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0" y="14026"/>
                </a:moveTo>
                <a:lnTo>
                  <a:pt x="56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664485" y="149040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670626" y="1465733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11363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675233" y="1461842"/>
            <a:ext cx="20955" cy="4445"/>
          </a:xfrm>
          <a:custGeom>
            <a:avLst/>
            <a:gdLst/>
            <a:ahLst/>
            <a:cxnLst/>
            <a:rect l="l" t="t" r="r" b="b"/>
            <a:pathLst>
              <a:path w="20955" h="4444">
                <a:moveTo>
                  <a:pt x="0" y="3890"/>
                </a:moveTo>
                <a:lnTo>
                  <a:pt x="2057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710143" y="1460819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4">
                <a:moveTo>
                  <a:pt x="-3573" y="153"/>
                </a:moveTo>
                <a:lnTo>
                  <a:pt x="12071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718640" y="1460819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5" h="14605">
                <a:moveTo>
                  <a:pt x="0" y="0"/>
                </a:moveTo>
                <a:lnTo>
                  <a:pt x="20576" y="1402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747714" y="146296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757235" y="144423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0" y="6960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762047" y="144423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0"/>
                </a:moveTo>
                <a:lnTo>
                  <a:pt x="21702" y="348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783750" y="144771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4">
                <a:moveTo>
                  <a:pt x="0" y="0"/>
                </a:moveTo>
                <a:lnTo>
                  <a:pt x="2866" y="30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800743" y="144996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30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815690" y="1456723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0" y="0"/>
                </a:moveTo>
                <a:lnTo>
                  <a:pt x="11466" y="696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827157" y="1449966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5" h="13969">
                <a:moveTo>
                  <a:pt x="0" y="13718"/>
                </a:moveTo>
                <a:lnTo>
                  <a:pt x="1453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851726" y="1417514"/>
            <a:ext cx="19050" cy="22225"/>
          </a:xfrm>
          <a:custGeom>
            <a:avLst/>
            <a:gdLst/>
            <a:ahLst/>
            <a:cxnLst/>
            <a:rect l="l" t="t" r="r" b="b"/>
            <a:pathLst>
              <a:path w="19050" h="22225">
                <a:moveTo>
                  <a:pt x="0" y="22215"/>
                </a:moveTo>
                <a:lnTo>
                  <a:pt x="1883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870563" y="141413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3378"/>
                </a:moveTo>
                <a:lnTo>
                  <a:pt x="245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881517" y="14006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891345" y="13879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28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892267" y="1379532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90">
                <a:moveTo>
                  <a:pt x="0" y="839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913970" y="137420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5">
                <a:moveTo>
                  <a:pt x="0" y="5323"/>
                </a:moveTo>
                <a:lnTo>
                  <a:pt x="66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931681" y="13636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35"/>
                </a:moveTo>
                <a:lnTo>
                  <a:pt x="194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945091" y="136888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0"/>
                </a:moveTo>
                <a:lnTo>
                  <a:pt x="12285" y="89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957377" y="1377792"/>
            <a:ext cx="15240" cy="10795"/>
          </a:xfrm>
          <a:custGeom>
            <a:avLst/>
            <a:gdLst/>
            <a:ahLst/>
            <a:cxnLst/>
            <a:rect l="l" t="t" r="r" b="b"/>
            <a:pathLst>
              <a:path w="15239" h="10794">
                <a:moveTo>
                  <a:pt x="0" y="0"/>
                </a:moveTo>
                <a:lnTo>
                  <a:pt x="15048" y="1023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985324" y="1392636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4">
                <a:moveTo>
                  <a:pt x="-3573" y="102"/>
                </a:moveTo>
                <a:lnTo>
                  <a:pt x="19031" y="102"/>
                </a:lnTo>
              </a:path>
            </a:pathLst>
          </a:custGeom>
          <a:ln w="7352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3000782" y="1383934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0" y="8906"/>
                </a:moveTo>
                <a:lnTo>
                  <a:pt x="155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3027400" y="13734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3038968" y="135772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0" y="542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3044189" y="1346055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1167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3065892" y="134544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614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3079406" y="133755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3094865" y="1330392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2559"/>
                </a:moveTo>
                <a:lnTo>
                  <a:pt x="1443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3109299" y="1330392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0"/>
                </a:moveTo>
                <a:lnTo>
                  <a:pt x="11671" y="1453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3129978" y="135608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023" y="13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3131002" y="1331415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4" h="26034">
                <a:moveTo>
                  <a:pt x="0" y="26003"/>
                </a:moveTo>
                <a:lnTo>
                  <a:pt x="1812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3157211" y="131759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3166526" y="1293843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0" y="11875"/>
                </a:moveTo>
                <a:lnTo>
                  <a:pt x="79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174511" y="1277258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4"/>
                </a:moveTo>
                <a:lnTo>
                  <a:pt x="93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190789" y="12627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3201129" y="1257397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4" h="8890">
                <a:moveTo>
                  <a:pt x="0" y="0"/>
                </a:moveTo>
                <a:lnTo>
                  <a:pt x="16789" y="829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3217918" y="1257193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90">
                <a:moveTo>
                  <a:pt x="0" y="8497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3241874" y="1246443"/>
            <a:ext cx="19685" cy="3810"/>
          </a:xfrm>
          <a:custGeom>
            <a:avLst/>
            <a:gdLst/>
            <a:ahLst/>
            <a:cxnLst/>
            <a:rect l="l" t="t" r="r" b="b"/>
            <a:pathLst>
              <a:path w="19685" h="3809">
                <a:moveTo>
                  <a:pt x="0" y="3378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3261324" y="1246443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0" y="0"/>
                </a:moveTo>
                <a:lnTo>
                  <a:pt x="12490" y="52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3286304" y="125821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299203" y="126886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528" y="46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3304731" y="1273470"/>
            <a:ext cx="22225" cy="4445"/>
          </a:xfrm>
          <a:custGeom>
            <a:avLst/>
            <a:gdLst/>
            <a:ahLst/>
            <a:cxnLst/>
            <a:rect l="l" t="t" r="r" b="b"/>
            <a:pathLst>
              <a:path w="22225" h="4444">
                <a:moveTo>
                  <a:pt x="0" y="0"/>
                </a:moveTo>
                <a:lnTo>
                  <a:pt x="21702" y="440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3326434" y="127787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4">
                <a:moveTo>
                  <a:pt x="0" y="0"/>
                </a:moveTo>
                <a:lnTo>
                  <a:pt x="3992" y="2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3344760" y="127858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3361446" y="1278692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369841" y="1278692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391544" y="127869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1586" y="-3573"/>
                </a:moveTo>
                <a:lnTo>
                  <a:pt x="1586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409050" y="127818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4">
                <a:moveTo>
                  <a:pt x="0" y="102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033200" y="9237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037122" y="9277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054903" y="938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058826" y="942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076709" y="9380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080631" y="9419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098412" y="986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102335" y="990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120115" y="10580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124038" y="1061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141819" y="11619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145741" y="11658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163522" y="10792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167445" y="1083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185225" y="12043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189148" y="12082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206928" y="11706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210851" y="11745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228632" y="10838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232554" y="10877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250335" y="12159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254258" y="1219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272039" y="11563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275961" y="1160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293742" y="10614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297664" y="10654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315445" y="10147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319368" y="10186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337148" y="9459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341071" y="949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358851" y="8677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362774" y="8717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380554" y="8643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384477" y="8682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402258" y="994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406180" y="9988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423962" y="11276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427884" y="1131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445664" y="11343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449587" y="11383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467368" y="10730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471290" y="10769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489071" y="10548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492994" y="10587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510774" y="10719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514697" y="10758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532478" y="10014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536400" y="10053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554181" y="9789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558104" y="982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575885" y="10916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579807" y="10956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597588" y="1061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601510" y="1065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619291" y="11459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623214" y="11498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640995" y="12359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644917" y="12398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662698" y="1250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666620" y="12544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684401" y="1245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688324" y="1249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706105" y="13239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710027" y="1327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727808" y="1319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731730" y="1323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749510" y="13809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753434" y="13848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771317" y="14136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775239" y="14175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793020" y="14296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796942" y="14335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814723" y="1454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818646" y="14583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836427" y="1418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840349" y="1422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858129" y="14316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862052" y="14356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879833" y="14410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883756" y="14449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901537" y="14756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905459" y="1479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923240" y="14580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927162" y="14620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944943" y="14508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948866" y="14547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966647" y="14419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970569" y="1445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988349" y="14526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992271" y="14565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2010052" y="14656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2013976" y="1469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2031756" y="14490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2035679" y="1453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2053459" y="14493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2057381" y="1453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2075163" y="14444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2079085" y="14484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2096866" y="1445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2100788" y="14493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2118569" y="1454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2122491" y="1458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2140272" y="14636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2144195" y="14675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2161976" y="14674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2165898" y="14713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2183679" y="14712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2187601" y="14751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2205382" y="1474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2209305" y="14783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2227086" y="1429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2231008" y="1433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2248789" y="14825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2252711" y="14864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2270492" y="1503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2274415" y="1507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2292196" y="1504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2296118" y="1508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2313899" y="15097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2317822" y="15137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2335602" y="1542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2339525" y="15465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2357306" y="1578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2361228" y="1582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2379009" y="15893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2382932" y="15932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2400711" y="16213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2404635" y="16253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2422415" y="16190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2426338" y="16229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2444119" y="1644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2448041" y="16487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2465924" y="16030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2469847" y="1606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2487628" y="16030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2491550" y="1606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2509330" y="15839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2513253" y="1587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2531034" y="15662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2534957" y="15701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2552738" y="1581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556660" y="1585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574441" y="15760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2578364" y="15799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2596144" y="15752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2600067" y="15791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2617848" y="15539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2621770" y="1557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2639550" y="15060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2643474" y="15099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661254" y="14517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665177" y="14556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682957" y="1447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686879" y="14515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704661" y="14468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708582" y="14507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726364" y="14615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730286" y="1465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748068" y="14302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751989" y="14341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7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7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769770" y="1433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773692" y="1437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791473" y="14366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795396" y="14405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813177" y="14497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817099" y="14536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834880" y="1429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838803" y="1433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856583" y="14035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860506" y="14074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878287" y="13739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882209" y="13778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899991" y="13655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903913" y="1369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921694" y="1348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925616" y="1351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943397" y="13638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947319" y="13677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965100" y="1378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969022" y="13824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986803" y="13788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2990726" y="13827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3008507" y="13663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3012429" y="137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3030210" y="1343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3034132" y="1347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3051912" y="13320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3055836" y="13359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3073616" y="1320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3077539" y="13241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3095319" y="1316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3099243" y="13203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3117023" y="13434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3120946" y="13473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3138727" y="1312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3142649" y="1316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3160532" y="12798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3164455" y="1283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3182235" y="12409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3186158" y="1244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3203939" y="12517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3207861" y="12556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3225642" y="12362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3229564" y="1240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3247345" y="12324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3251268" y="12363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3269049" y="1241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3272971" y="12453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3290751" y="12594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3294675" y="12634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3312454" y="12638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3316378" y="1267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3334158" y="1264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3338081" y="1268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3355862" y="1264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3359784" y="1268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3377565" y="1264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3381487" y="1268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3399269" y="12642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3403190" y="12681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808443" y="739886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224"/>
                </a:moveTo>
                <a:lnTo>
                  <a:pt x="1167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825130" y="713064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0" y="13411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830146" y="695250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4" h="18415">
                <a:moveTo>
                  <a:pt x="0" y="17813"/>
                </a:moveTo>
                <a:lnTo>
                  <a:pt x="675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841919" y="655529"/>
            <a:ext cx="10160" cy="26670"/>
          </a:xfrm>
          <a:custGeom>
            <a:avLst/>
            <a:gdLst/>
            <a:ahLst/>
            <a:cxnLst/>
            <a:rect l="l" t="t" r="r" b="b"/>
            <a:pathLst>
              <a:path w="10159" h="26670">
                <a:moveTo>
                  <a:pt x="0" y="26413"/>
                </a:moveTo>
                <a:lnTo>
                  <a:pt x="99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851850" y="65245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3071"/>
                </a:moveTo>
                <a:lnTo>
                  <a:pt x="40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867411" y="63925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4606"/>
                </a:moveTo>
                <a:lnTo>
                  <a:pt x="61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873553" y="639251"/>
            <a:ext cx="13335" cy="22225"/>
          </a:xfrm>
          <a:custGeom>
            <a:avLst/>
            <a:gdLst/>
            <a:ahLst/>
            <a:cxnLst/>
            <a:rect l="l" t="t" r="r" b="b"/>
            <a:pathLst>
              <a:path w="13334" h="22225">
                <a:moveTo>
                  <a:pt x="0" y="0"/>
                </a:moveTo>
                <a:lnTo>
                  <a:pt x="13206" y="2201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894130" y="673547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919724" y="691667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18222"/>
                </a:moveTo>
                <a:lnTo>
                  <a:pt x="2794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959547" y="68337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511"/>
                </a:moveTo>
                <a:lnTo>
                  <a:pt x="81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960366" y="683375"/>
            <a:ext cx="15875" cy="28575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0" y="0"/>
                </a:moveTo>
                <a:lnTo>
                  <a:pt x="15663" y="284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982991" y="691565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29381"/>
                </a:moveTo>
                <a:lnTo>
                  <a:pt x="158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007458" y="682863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017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025476" y="68542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0" y="0"/>
                </a:moveTo>
                <a:lnTo>
                  <a:pt x="10749" y="107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046258" y="7063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921" y="92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047179" y="70722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068883" y="7072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8394" y="62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088641" y="72197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2047" y="15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090688" y="723506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1703" y="69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112392" y="730468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575" y="27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133378" y="73814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6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134095" y="738351"/>
            <a:ext cx="22225" cy="19685"/>
          </a:xfrm>
          <a:custGeom>
            <a:avLst/>
            <a:gdLst/>
            <a:ahLst/>
            <a:cxnLst/>
            <a:rect l="l" t="t" r="r" b="b"/>
            <a:pathLst>
              <a:path w="22225" h="19684">
                <a:moveTo>
                  <a:pt x="0" y="0"/>
                </a:moveTo>
                <a:lnTo>
                  <a:pt x="21703" y="196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155798" y="758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2252" y="24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167776" y="770906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0" y="0"/>
                </a:moveTo>
                <a:lnTo>
                  <a:pt x="9725" y="103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177501" y="781246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8292" y="171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192039" y="811345"/>
            <a:ext cx="7620" cy="15240"/>
          </a:xfrm>
          <a:custGeom>
            <a:avLst/>
            <a:gdLst/>
            <a:ahLst/>
            <a:cxnLst/>
            <a:rect l="l" t="t" r="r" b="b"/>
            <a:pathLst>
              <a:path w="7619" h="15240">
                <a:moveTo>
                  <a:pt x="0" y="0"/>
                </a:moveTo>
                <a:lnTo>
                  <a:pt x="7166" y="149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199205" y="82629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0" y="0"/>
                </a:moveTo>
                <a:lnTo>
                  <a:pt x="9623" y="137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217120" y="85168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0" y="0"/>
                </a:moveTo>
                <a:lnTo>
                  <a:pt x="3787" y="54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220908" y="857107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4" h="20955">
                <a:moveTo>
                  <a:pt x="0" y="0"/>
                </a:moveTo>
                <a:lnTo>
                  <a:pt x="16686" y="208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247013" y="888639"/>
            <a:ext cx="17780" cy="17145"/>
          </a:xfrm>
          <a:custGeom>
            <a:avLst/>
            <a:gdLst/>
            <a:ahLst/>
            <a:cxnLst/>
            <a:rect l="l" t="t" r="r" b="b"/>
            <a:pathLst>
              <a:path w="17780" h="17144">
                <a:moveTo>
                  <a:pt x="0" y="0"/>
                </a:moveTo>
                <a:lnTo>
                  <a:pt x="17301" y="168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264315" y="905531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599" y="33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286120" y="914335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701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298610" y="960302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317549" y="974430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5" h="10794">
                <a:moveTo>
                  <a:pt x="0" y="10442"/>
                </a:moveTo>
                <a:lnTo>
                  <a:pt x="118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329424" y="957743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4">
                <a:moveTo>
                  <a:pt x="0" y="16687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338945" y="91218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941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356349" y="878401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0" y="22215"/>
                </a:moveTo>
                <a:lnTo>
                  <a:pt x="247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391770" y="86632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59"/>
                </a:moveTo>
                <a:lnTo>
                  <a:pt x="27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394534" y="850964"/>
            <a:ext cx="22225" cy="15875"/>
          </a:xfrm>
          <a:custGeom>
            <a:avLst/>
            <a:gdLst/>
            <a:ahLst/>
            <a:cxnLst/>
            <a:rect l="l" t="t" r="r" b="b"/>
            <a:pathLst>
              <a:path w="22225" h="15875">
                <a:moveTo>
                  <a:pt x="0" y="15356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416238" y="85096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614" y="28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420026" y="86775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472" y="3255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430672" y="914233"/>
            <a:ext cx="7620" cy="32384"/>
          </a:xfrm>
          <a:custGeom>
            <a:avLst/>
            <a:gdLst/>
            <a:ahLst/>
            <a:cxnLst/>
            <a:rect l="l" t="t" r="r" b="b"/>
            <a:pathLst>
              <a:path w="7619" h="32384">
                <a:moveTo>
                  <a:pt x="0" y="0"/>
                </a:moveTo>
                <a:lnTo>
                  <a:pt x="7268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437941" y="9461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204" y="5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444391" y="959585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40" h="30480">
                <a:moveTo>
                  <a:pt x="0" y="0"/>
                </a:moveTo>
                <a:lnTo>
                  <a:pt x="14639" y="299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472031" y="994086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40">
                <a:moveTo>
                  <a:pt x="0" y="0"/>
                </a:moveTo>
                <a:lnTo>
                  <a:pt x="9316" y="23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481348" y="996441"/>
            <a:ext cx="20955" cy="12065"/>
          </a:xfrm>
          <a:custGeom>
            <a:avLst/>
            <a:gdLst/>
            <a:ahLst/>
            <a:cxnLst/>
            <a:rect l="l" t="t" r="r" b="b"/>
            <a:pathLst>
              <a:path w="20955" h="12065">
                <a:moveTo>
                  <a:pt x="0" y="0"/>
                </a:moveTo>
                <a:lnTo>
                  <a:pt x="20679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514415" y="1015278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0" y="0"/>
                </a:moveTo>
                <a:lnTo>
                  <a:pt x="10339" y="58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524754" y="1021114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5" h="12065">
                <a:moveTo>
                  <a:pt x="0" y="0"/>
                </a:moveTo>
                <a:lnTo>
                  <a:pt x="17916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53931" y="1041589"/>
            <a:ext cx="14604" cy="12065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0" y="0"/>
                </a:moveTo>
                <a:lnTo>
                  <a:pt x="14229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68161" y="1053362"/>
            <a:ext cx="3810" cy="14604"/>
          </a:xfrm>
          <a:custGeom>
            <a:avLst/>
            <a:gdLst/>
            <a:ahLst/>
            <a:cxnLst/>
            <a:rect l="l" t="t" r="r" b="b"/>
            <a:pathLst>
              <a:path w="3809" h="14605">
                <a:moveTo>
                  <a:pt x="0" y="0"/>
                </a:moveTo>
                <a:lnTo>
                  <a:pt x="3685" y="144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75327" y="1081618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0"/>
                </a:moveTo>
                <a:lnTo>
                  <a:pt x="8190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86997" y="11277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2866" y="112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89864" y="1130963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19" h="8255">
                <a:moveTo>
                  <a:pt x="0" y="8087"/>
                </a:moveTo>
                <a:lnTo>
                  <a:pt x="201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613410" y="114283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70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620167" y="119003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708" y="329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626923" y="123712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709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635932" y="1279920"/>
            <a:ext cx="19050" cy="1905"/>
          </a:xfrm>
          <a:custGeom>
            <a:avLst/>
            <a:gdLst/>
            <a:ahLst/>
            <a:cxnLst/>
            <a:rect l="l" t="t" r="r" b="b"/>
            <a:pathLst>
              <a:path w="19050" h="1905">
                <a:moveTo>
                  <a:pt x="-3573" y="767"/>
                </a:moveTo>
                <a:lnTo>
                  <a:pt x="22615" y="767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654974" y="1267328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12592"/>
                </a:moveTo>
                <a:lnTo>
                  <a:pt x="66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668385" y="123897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15765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676677" y="1224637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5">
                <a:moveTo>
                  <a:pt x="0" y="14332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688143" y="1186655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4" h="25400">
                <a:moveTo>
                  <a:pt x="0" y="24774"/>
                </a:moveTo>
                <a:lnTo>
                  <a:pt x="102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698380" y="118665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245" y="17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718343" y="119228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1740" y="5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720083" y="1192798"/>
            <a:ext cx="8890" cy="31115"/>
          </a:xfrm>
          <a:custGeom>
            <a:avLst/>
            <a:gdLst/>
            <a:ahLst/>
            <a:cxnLst/>
            <a:rect l="l" t="t" r="r" b="b"/>
            <a:pathLst>
              <a:path w="8889" h="31115">
                <a:moveTo>
                  <a:pt x="0" y="0"/>
                </a:moveTo>
                <a:lnTo>
                  <a:pt x="8497" y="305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732471" y="123692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9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743937" y="128309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528" y="329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751820" y="133008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527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759600" y="1377075"/>
            <a:ext cx="4445" cy="23495"/>
          </a:xfrm>
          <a:custGeom>
            <a:avLst/>
            <a:gdLst/>
            <a:ahLst/>
            <a:cxnLst/>
            <a:rect l="l" t="t" r="r" b="b"/>
            <a:pathLst>
              <a:path w="4444" h="23494">
                <a:moveTo>
                  <a:pt x="0" y="0"/>
                </a:moveTo>
                <a:lnTo>
                  <a:pt x="3890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763490" y="1400110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5">
                <a:moveTo>
                  <a:pt x="0" y="0"/>
                </a:moveTo>
                <a:lnTo>
                  <a:pt x="8497" y="522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784273" y="141280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1023" y="6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785297" y="1404205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213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806999" y="1396015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0" y="8190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813040" y="135004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89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825733" y="1325785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544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828702" y="132230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348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850405" y="13223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307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861565" y="1331927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0" y="0"/>
                </a:moveTo>
                <a:lnTo>
                  <a:pt x="10544" y="92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872109" y="1341141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0" y="0"/>
                </a:moveTo>
                <a:lnTo>
                  <a:pt x="14434" y="128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898214" y="1361514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17301" y="378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915516" y="1365302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69">
                <a:moveTo>
                  <a:pt x="0" y="0"/>
                </a:moveTo>
                <a:lnTo>
                  <a:pt x="7063" y="139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929029" y="1391919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09">
                <a:moveTo>
                  <a:pt x="0" y="0"/>
                </a:moveTo>
                <a:lnTo>
                  <a:pt x="8190" y="160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937219" y="1397857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59">
                <a:moveTo>
                  <a:pt x="0" y="10135"/>
                </a:moveTo>
                <a:lnTo>
                  <a:pt x="115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959639" y="1381784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89" h="7619">
                <a:moveTo>
                  <a:pt x="0" y="7064"/>
                </a:moveTo>
                <a:lnTo>
                  <a:pt x="209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980625" y="1371240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4" h="10794">
                <a:moveTo>
                  <a:pt x="0" y="10544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989941" y="132691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19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2006834" y="133909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055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2022701" y="138403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0"/>
                </a:moveTo>
                <a:lnTo>
                  <a:pt x="1330" y="38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2024032" y="1361923"/>
            <a:ext cx="13970" cy="26034"/>
          </a:xfrm>
          <a:custGeom>
            <a:avLst/>
            <a:gdLst/>
            <a:ahLst/>
            <a:cxnLst/>
            <a:rect l="l" t="t" r="r" b="b"/>
            <a:pathLst>
              <a:path w="13969" h="26034">
                <a:moveTo>
                  <a:pt x="0" y="26003"/>
                </a:moveTo>
                <a:lnTo>
                  <a:pt x="135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2044098" y="134605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173"/>
                </a:moveTo>
                <a:lnTo>
                  <a:pt x="16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045735" y="1346055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0" y="0"/>
                </a:moveTo>
                <a:lnTo>
                  <a:pt x="16482" y="247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2072046" y="1364892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8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2116578" y="1348614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11363"/>
                </a:moveTo>
                <a:lnTo>
                  <a:pt x="314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159780" y="1351481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0" y="0"/>
                </a:moveTo>
                <a:lnTo>
                  <a:pt x="16175" y="149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175956" y="1366428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59">
                <a:moveTo>
                  <a:pt x="0" y="0"/>
                </a:moveTo>
                <a:lnTo>
                  <a:pt x="5424" y="100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2188240" y="1388951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0"/>
                </a:moveTo>
                <a:lnTo>
                  <a:pt x="9418" y="1730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197659" y="1406252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5">
                <a:moveTo>
                  <a:pt x="0" y="0"/>
                </a:moveTo>
                <a:lnTo>
                  <a:pt x="6859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2211683" y="1430311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0" y="0"/>
                </a:moveTo>
                <a:lnTo>
                  <a:pt x="7678" y="133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219362" y="1443620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0" y="0"/>
                </a:moveTo>
                <a:lnTo>
                  <a:pt x="3787" y="176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2226118" y="1475253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961" y="3255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236049" y="1521732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0" y="0"/>
                </a:moveTo>
                <a:lnTo>
                  <a:pt x="5016" y="232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241066" y="1544972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865" y="92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248231" y="156770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0"/>
                </a:moveTo>
                <a:lnTo>
                  <a:pt x="10032" y="319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2262564" y="16132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04" y="8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2262769" y="1614076"/>
            <a:ext cx="8255" cy="31750"/>
          </a:xfrm>
          <a:custGeom>
            <a:avLst/>
            <a:gdLst/>
            <a:ahLst/>
            <a:cxnLst/>
            <a:rect l="l" t="t" r="r" b="b"/>
            <a:pathLst>
              <a:path w="8255" h="31750">
                <a:moveTo>
                  <a:pt x="0" y="0"/>
                </a:moveTo>
                <a:lnTo>
                  <a:pt x="7780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2274030" y="1659428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984" y="324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288055" y="1703859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4" h="12064">
                <a:moveTo>
                  <a:pt x="0" y="0"/>
                </a:moveTo>
                <a:lnTo>
                  <a:pt x="18120" y="115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306175" y="1715428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-3573" y="460"/>
                </a:moveTo>
                <a:lnTo>
                  <a:pt x="15448" y="460"/>
                </a:lnTo>
              </a:path>
            </a:pathLst>
          </a:custGeom>
          <a:ln w="806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2332178" y="1717168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>
                <a:moveTo>
                  <a:pt x="0" y="0"/>
                </a:moveTo>
                <a:lnTo>
                  <a:pt x="174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349581" y="171716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0"/>
                </a:moveTo>
                <a:lnTo>
                  <a:pt x="12080" y="105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372616" y="1736824"/>
            <a:ext cx="20955" cy="12700"/>
          </a:xfrm>
          <a:custGeom>
            <a:avLst/>
            <a:gdLst/>
            <a:ahLst/>
            <a:cxnLst/>
            <a:rect l="l" t="t" r="r" b="b"/>
            <a:pathLst>
              <a:path w="20955" h="12700">
                <a:moveTo>
                  <a:pt x="0" y="0"/>
                </a:moveTo>
                <a:lnTo>
                  <a:pt x="20372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392988" y="174911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0"/>
                </a:moveTo>
                <a:lnTo>
                  <a:pt x="8497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2414179" y="17599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11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2414691" y="1760166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0"/>
                </a:moveTo>
                <a:lnTo>
                  <a:pt x="21703" y="124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2436395" y="1772656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370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2457177" y="178023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458098" y="1780539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0"/>
                </a:moveTo>
                <a:lnTo>
                  <a:pt x="21805" y="55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479904" y="1786067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521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502938" y="1792722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5" h="15239">
                <a:moveTo>
                  <a:pt x="0" y="0"/>
                </a:moveTo>
                <a:lnTo>
                  <a:pt x="20372" y="148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523310" y="180756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0"/>
                </a:moveTo>
                <a:lnTo>
                  <a:pt x="6859" y="45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542044" y="18198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968" y="19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545013" y="1821797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703" y="71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566717" y="182896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858" y="13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587601" y="183285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819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588420" y="1822923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1013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610123" y="181729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63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2627323" y="1804086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0" y="3890"/>
                </a:moveTo>
                <a:lnTo>
                  <a:pt x="45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2631827" y="1796203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7883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653530" y="179456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638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670831" y="178750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740"/>
                </a:moveTo>
                <a:lnTo>
                  <a:pt x="44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675233" y="1778799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8701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696937" y="177879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0"/>
                </a:moveTo>
                <a:lnTo>
                  <a:pt x="4402" y="28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713316" y="178934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5323" y="33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718640" y="1771735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0986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2745667" y="1770404"/>
            <a:ext cx="16510" cy="13335"/>
          </a:xfrm>
          <a:custGeom>
            <a:avLst/>
            <a:gdLst/>
            <a:ahLst/>
            <a:cxnLst/>
            <a:rect l="l" t="t" r="r" b="b"/>
            <a:pathLst>
              <a:path w="16510" h="13335">
                <a:moveTo>
                  <a:pt x="0" y="0"/>
                </a:moveTo>
                <a:lnTo>
                  <a:pt x="16380" y="133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762047" y="1773066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646"/>
                </a:moveTo>
                <a:lnTo>
                  <a:pt x="614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775355" y="1746243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0" y="14434"/>
                </a:moveTo>
                <a:lnTo>
                  <a:pt x="83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783750" y="173651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0" y="9725"/>
                </a:moveTo>
                <a:lnTo>
                  <a:pt x="135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808524" y="1710821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4">
                <a:moveTo>
                  <a:pt x="0" y="16994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827157" y="170283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7985"/>
                </a:moveTo>
                <a:lnTo>
                  <a:pt x="16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831559" y="165615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55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840977" y="160946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59"/>
                </a:moveTo>
                <a:lnTo>
                  <a:pt x="65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851317" y="156432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8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867184" y="1541491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417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870563" y="1520197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60" h="21590">
                <a:moveTo>
                  <a:pt x="0" y="21294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886329" y="1494501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12796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892267" y="1479246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15254"/>
                </a:moveTo>
                <a:lnTo>
                  <a:pt x="1177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912741" y="146634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638"/>
                </a:moveTo>
                <a:lnTo>
                  <a:pt x="12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913970" y="1461126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0" y="5221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935672" y="146112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118" y="75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2948777" y="1480475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0" y="0"/>
                </a:moveTo>
                <a:lnTo>
                  <a:pt x="8599" y="1279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2957377" y="1493272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09">
                <a:moveTo>
                  <a:pt x="0" y="0"/>
                </a:moveTo>
                <a:lnTo>
                  <a:pt x="7677" y="161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971196" y="1522347"/>
            <a:ext cx="8255" cy="17145"/>
          </a:xfrm>
          <a:custGeom>
            <a:avLst/>
            <a:gdLst/>
            <a:ahLst/>
            <a:cxnLst/>
            <a:rect l="l" t="t" r="r" b="b"/>
            <a:pathLst>
              <a:path w="8255" h="17144">
                <a:moveTo>
                  <a:pt x="0" y="0"/>
                </a:moveTo>
                <a:lnTo>
                  <a:pt x="7883" y="165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979079" y="1538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0"/>
                </a:moveTo>
                <a:lnTo>
                  <a:pt x="10544" y="107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999554" y="155991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228" y="13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000782" y="156125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0"/>
                </a:moveTo>
                <a:lnTo>
                  <a:pt x="21703" y="2180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022486" y="15830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09" y="71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029755" y="1596262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0" y="0"/>
                </a:moveTo>
                <a:lnTo>
                  <a:pt x="14434" y="2631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044189" y="162257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866" y="16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059444" y="163117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6448" y="358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065892" y="1629534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5221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087596" y="16295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61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100392" y="164222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8906" y="88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3109299" y="1647757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5" h="3810">
                <a:moveTo>
                  <a:pt x="0" y="3276"/>
                </a:moveTo>
                <a:lnTo>
                  <a:pt x="204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3135814" y="1604350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1020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3154242" y="159400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0" y="0"/>
                </a:moveTo>
                <a:lnTo>
                  <a:pt x="20269" y="151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3174511" y="160916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245" y="501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3192018" y="162308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0" y="0"/>
                </a:moveTo>
                <a:lnTo>
                  <a:pt x="4196" y="32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3196214" y="1608240"/>
            <a:ext cx="21590" cy="18415"/>
          </a:xfrm>
          <a:custGeom>
            <a:avLst/>
            <a:gdLst/>
            <a:ahLst/>
            <a:cxnLst/>
            <a:rect l="l" t="t" r="r" b="b"/>
            <a:pathLst>
              <a:path w="21589" h="18414">
                <a:moveTo>
                  <a:pt x="0" y="18120"/>
                </a:moveTo>
                <a:lnTo>
                  <a:pt x="2139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3229588" y="159411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0" y="6449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3239621" y="1594112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4">
                <a:moveTo>
                  <a:pt x="-3573" y="153"/>
                </a:moveTo>
                <a:lnTo>
                  <a:pt x="24969" y="153"/>
                </a:lnTo>
              </a:path>
            </a:pathLst>
          </a:custGeom>
          <a:ln w="745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3275248" y="1595136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4">
                <a:moveTo>
                  <a:pt x="0" y="0"/>
                </a:moveTo>
                <a:lnTo>
                  <a:pt x="7780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3283028" y="1595545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716"/>
                </a:moveTo>
                <a:lnTo>
                  <a:pt x="25276" y="716"/>
                </a:lnTo>
              </a:path>
            </a:pathLst>
          </a:custGeom>
          <a:ln w="8580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3304731" y="159687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0" y="102"/>
                </a:moveTo>
                <a:lnTo>
                  <a:pt x="37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3322852" y="1596159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0" y="204"/>
                </a:moveTo>
                <a:lnTo>
                  <a:pt x="358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3326434" y="1594624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767"/>
                </a:moveTo>
                <a:lnTo>
                  <a:pt x="25277" y="767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3348138" y="1594624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9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3370455" y="159462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0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3391544" y="159462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8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794464" y="757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798386" y="761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816167" y="6990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820089" y="7030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837870" y="6415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841793" y="6454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859573" y="625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863496" y="629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902980" y="6976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906903" y="7015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946387" y="6693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950309" y="673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968090" y="708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972012" y="7125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989793" y="6682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993716" y="6721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1011496" y="6714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1015419" y="675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1033200" y="693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1037122" y="697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1054903" y="693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1058826" y="697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1076709" y="7095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1080631" y="713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1098412" y="7164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1102335" y="7204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1120115" y="7243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1124038" y="7282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1141819" y="7440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1145741" y="7479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1163522" y="7672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1167445" y="7711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1185225" y="8123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1189148" y="8162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1206928" y="843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1210851" y="847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1228632" y="8703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1232554" y="8742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1250335" y="8915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1254258" y="8954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1272039" y="900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1275961" y="9041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1293742" y="979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1297664" y="983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1315445" y="9604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1319368" y="9643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1337148" y="8913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1341071" y="8952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1380554" y="852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1384477" y="8562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1402258" y="8369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1406180" y="8409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1423962" y="9321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1427884" y="9361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1445664" y="976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1449587" y="9808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1467368" y="9824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1471290" y="9863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1510774" y="10071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1514697" y="10110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1532478" y="1021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1536400" y="1025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1554181" y="10393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1558104" y="1043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1575885" y="11250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1579807" y="1128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1597588" y="11163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1601510" y="11202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1619291" y="12676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1623214" y="12716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1640995" y="12659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1644917" y="1269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1662698" y="12249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1666620" y="12289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1684401" y="11726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1688324" y="1176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1706105" y="1178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1710027" y="1182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1727808" y="12563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1731730" y="1260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1749510" y="13861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1753434" y="13900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1771317" y="13994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1775239" y="14033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1793020" y="13902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1796942" y="13941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1814723" y="13118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1818646" y="13157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1836427" y="1308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1840349" y="13122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1858129" y="13271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1862052" y="13310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1879833" y="1346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1883756" y="13505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1901537" y="13513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1905459" y="13552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1923240" y="13940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1927162" y="13979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1944943" y="1375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1948866" y="1378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1966647" y="13678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1970569" y="13717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1988349" y="1312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1992271" y="1316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2010052" y="13739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2013976" y="13778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2031756" y="13320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2035679" y="13359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2053459" y="13646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2057381" y="1368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2096866" y="1348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2100788" y="1351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2140272" y="1332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2144195" y="1336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2161976" y="13524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2165898" y="1356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2183679" y="1392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2187601" y="13961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2205382" y="14296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2209305" y="14335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2227086" y="15309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2231008" y="15349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2248789" y="16000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2252711" y="16040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2270492" y="1687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2274415" y="16914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2292196" y="1701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2296118" y="1705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2313899" y="1703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2317822" y="1707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2335602" y="1703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2339525" y="1707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2357306" y="17221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2361228" y="17260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2379009" y="17351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2382932" y="17390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2400711" y="17461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2404635" y="1750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2422415" y="1758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2426338" y="1762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2444119" y="17665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2448041" y="17704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2465924" y="17720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2469847" y="1776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2487628" y="177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2491550" y="178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2509330" y="17935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2513253" y="1797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2531034" y="18078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2534957" y="1811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2552738" y="18149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2556660" y="18189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2574441" y="1819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2578364" y="1823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2596144" y="1808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2600067" y="1812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2617848" y="17901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2621770" y="17940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2639550" y="1782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2643474" y="17861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2661254" y="17735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2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2665177" y="17774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2682957" y="17648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2686879" y="1768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2704661" y="17787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2708582" y="1782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2726364" y="17520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2730286" y="1755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2748068" y="17697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2751989" y="1773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2769770" y="17322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2773692" y="17361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2791473" y="17165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2795396" y="17205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2813177" y="16968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2817099" y="17007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2834880" y="1588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2838803" y="1592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2856583" y="15275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2860506" y="15314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2878287" y="14805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2882209" y="14844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2899991" y="14523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2903913" y="1456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2921694" y="1447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1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2925616" y="1451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2943397" y="1479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2947319" y="14832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2965100" y="1524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2969022" y="1528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2986803" y="15472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2990726" y="1551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3008507" y="15690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3012429" y="15729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3030210" y="16085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3034132" y="1612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3051912" y="16207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3055836" y="16246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3073616" y="1615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3077539" y="1619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3095319" y="16370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3099243" y="16409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3117023" y="16335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3120946" y="16374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3138727" y="1578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3142649" y="1582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3160532" y="15951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3164455" y="15991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3182235" y="1612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3186158" y="16163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3203939" y="15940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3207861" y="15979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3225642" y="1580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3229564" y="15840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3247345" y="15804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3251268" y="15843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3269049" y="15815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3272971" y="15854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3290751" y="15829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3294675" y="15869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3312454" y="15821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3316378" y="15861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3334158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3338081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3355862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3359784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3377565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3381487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3399269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3403190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1047179" y="936960"/>
            <a:ext cx="2322830" cy="395605"/>
          </a:xfrm>
          <a:custGeom>
            <a:avLst/>
            <a:gdLst/>
            <a:ahLst/>
            <a:cxnLst/>
            <a:rect l="l" t="t" r="r" b="b"/>
            <a:pathLst>
              <a:path w="2322829" h="395605">
                <a:moveTo>
                  <a:pt x="0" y="0"/>
                </a:moveTo>
                <a:lnTo>
                  <a:pt x="43508" y="127765"/>
                </a:lnTo>
                <a:lnTo>
                  <a:pt x="130322" y="296992"/>
                </a:lnTo>
                <a:lnTo>
                  <a:pt x="173728" y="249695"/>
                </a:lnTo>
                <a:lnTo>
                  <a:pt x="260541" y="173322"/>
                </a:lnTo>
                <a:lnTo>
                  <a:pt x="347354" y="136467"/>
                </a:lnTo>
                <a:lnTo>
                  <a:pt x="455871" y="180591"/>
                </a:lnTo>
                <a:lnTo>
                  <a:pt x="499278" y="190214"/>
                </a:lnTo>
                <a:lnTo>
                  <a:pt x="542684" y="64394"/>
                </a:lnTo>
                <a:lnTo>
                  <a:pt x="586091" y="181717"/>
                </a:lnTo>
                <a:lnTo>
                  <a:pt x="607795" y="151004"/>
                </a:lnTo>
                <a:lnTo>
                  <a:pt x="694607" y="276108"/>
                </a:lnTo>
                <a:lnTo>
                  <a:pt x="738117" y="242426"/>
                </a:lnTo>
                <a:lnTo>
                  <a:pt x="781523" y="256349"/>
                </a:lnTo>
                <a:lnTo>
                  <a:pt x="824930" y="222974"/>
                </a:lnTo>
                <a:lnTo>
                  <a:pt x="868336" y="193388"/>
                </a:lnTo>
                <a:lnTo>
                  <a:pt x="911742" y="149571"/>
                </a:lnTo>
                <a:lnTo>
                  <a:pt x="955149" y="139333"/>
                </a:lnTo>
                <a:lnTo>
                  <a:pt x="1215589" y="147831"/>
                </a:lnTo>
                <a:lnTo>
                  <a:pt x="1476131" y="395171"/>
                </a:lnTo>
                <a:lnTo>
                  <a:pt x="1693163" y="379815"/>
                </a:lnTo>
                <a:lnTo>
                  <a:pt x="1823383" y="344085"/>
                </a:lnTo>
                <a:lnTo>
                  <a:pt x="1953603" y="314601"/>
                </a:lnTo>
                <a:lnTo>
                  <a:pt x="1975307" y="341731"/>
                </a:lnTo>
                <a:lnTo>
                  <a:pt x="1997010" y="281226"/>
                </a:lnTo>
                <a:lnTo>
                  <a:pt x="2018712" y="255018"/>
                </a:lnTo>
                <a:lnTo>
                  <a:pt x="2040416" y="187757"/>
                </a:lnTo>
                <a:lnTo>
                  <a:pt x="2062119" y="239457"/>
                </a:lnTo>
                <a:lnTo>
                  <a:pt x="2083822" y="218163"/>
                </a:lnTo>
                <a:lnTo>
                  <a:pt x="2105526" y="207106"/>
                </a:lnTo>
                <a:lnTo>
                  <a:pt x="2127332" y="193285"/>
                </a:lnTo>
                <a:lnTo>
                  <a:pt x="2149035" y="180181"/>
                </a:lnTo>
                <a:lnTo>
                  <a:pt x="2170739" y="153256"/>
                </a:lnTo>
                <a:lnTo>
                  <a:pt x="2192441" y="135750"/>
                </a:lnTo>
                <a:lnTo>
                  <a:pt x="2214144" y="132167"/>
                </a:lnTo>
                <a:lnTo>
                  <a:pt x="2235848" y="124182"/>
                </a:lnTo>
                <a:lnTo>
                  <a:pt x="2257551" y="100635"/>
                </a:lnTo>
                <a:lnTo>
                  <a:pt x="2279254" y="104730"/>
                </a:lnTo>
                <a:lnTo>
                  <a:pt x="2300958" y="70537"/>
                </a:lnTo>
                <a:lnTo>
                  <a:pt x="2322661" y="81286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1031177" y="9209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1035100" y="92488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1074686" y="10487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1078609" y="10526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1161499" y="1170652"/>
            <a:ext cx="75411" cy="793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1291719" y="109428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1295642" y="109820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1378533" y="10574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1382455" y="106134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1487048" y="110154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1490971" y="110547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1530455" y="11111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1534378" y="11150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1573862" y="9853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1577784" y="98927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1617268" y="110267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1621191" y="110659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1638972" y="107196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1642894" y="107588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1725784" y="1060292"/>
            <a:ext cx="292547" cy="1687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2246766" y="10687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2250689" y="10727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2507308" y="13161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2511231" y="132005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2724342" y="13007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2728263" y="13046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2854562" y="12650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2858483" y="12689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2984781" y="991495"/>
            <a:ext cx="401062" cy="30319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712723" y="49684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696139" y="22916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696139" y="21463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696139" y="200115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696139" y="185599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696139" y="171082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696139" y="156555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696139" y="142038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696139" y="12752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696139" y="113004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696139" y="9847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696139" y="83960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696139" y="69443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696139" y="5492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679554" y="22916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679554" y="20011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679554" y="17108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679554" y="14203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679554" y="11300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679554" y="83960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679554" y="5492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 txBox="1"/>
          <p:nvPr/>
        </p:nvSpPr>
        <p:spPr>
          <a:xfrm>
            <a:off x="558361" y="485699"/>
            <a:ext cx="117475" cy="186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53" name="object 2853"/>
          <p:cNvSpPr txBox="1"/>
          <p:nvPr/>
        </p:nvSpPr>
        <p:spPr>
          <a:xfrm>
            <a:off x="447259" y="1023670"/>
            <a:ext cx="108585" cy="793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712723" y="234391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873655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1307721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1741890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21760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2610123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 txBox="1"/>
          <p:nvPr/>
        </p:nvSpPr>
        <p:spPr>
          <a:xfrm>
            <a:off x="2505413" y="2361842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3044292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 txBox="1"/>
          <p:nvPr/>
        </p:nvSpPr>
        <p:spPr>
          <a:xfrm>
            <a:off x="2939581" y="2361842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34783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 txBox="1"/>
          <p:nvPr/>
        </p:nvSpPr>
        <p:spPr>
          <a:xfrm>
            <a:off x="3373647" y="2361842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474425" y="2532109"/>
            <a:ext cx="3047365" cy="149860"/>
          </a:xfrm>
          <a:custGeom>
            <a:avLst/>
            <a:gdLst/>
            <a:ahLst/>
            <a:cxnLst/>
            <a:rect l="l" t="t" r="r" b="b"/>
            <a:pathLst>
              <a:path w="3047365" h="149860">
                <a:moveTo>
                  <a:pt x="0" y="0"/>
                </a:moveTo>
                <a:lnTo>
                  <a:pt x="3047106" y="0"/>
                </a:lnTo>
                <a:lnTo>
                  <a:pt x="304710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50777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555374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57206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619768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63645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68405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1740" y="-3573"/>
                </a:moveTo>
                <a:lnTo>
                  <a:pt x="1740" y="3573"/>
                </a:lnTo>
              </a:path>
            </a:pathLst>
          </a:custGeom>
          <a:ln w="348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8367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587598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125469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1302295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131898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1366689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1383376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143097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58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133059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1334519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2054028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210163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214923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219694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2129933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2133855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2849576" y="2606816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769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2923459" y="25908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2927381" y="259473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 txBox="1"/>
          <p:nvPr/>
        </p:nvSpPr>
        <p:spPr>
          <a:xfrm>
            <a:off x="722853" y="2361842"/>
            <a:ext cx="1558290" cy="296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  <a:tabLst>
                <a:tab pos="492759" algn="l"/>
                <a:tab pos="926465" algn="l"/>
                <a:tab pos="1360805" algn="l"/>
              </a:tabLst>
            </a:pPr>
            <a:r>
              <a:rPr sz="650" dirty="0">
                <a:latin typeface="Arial"/>
                <a:cs typeface="Arial"/>
              </a:rPr>
              <a:t>1905	1925	1945	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759460" algn="l"/>
              </a:tabLst>
            </a:pPr>
            <a:r>
              <a:rPr sz="500" spc="10" dirty="0">
                <a:latin typeface="Arial"/>
                <a:cs typeface="Arial"/>
              </a:rPr>
              <a:t>US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	</a:t>
            </a:r>
            <a:r>
              <a:rPr sz="500" spc="10" dirty="0">
                <a:latin typeface="Arial"/>
                <a:cs typeface="Arial"/>
              </a:rPr>
              <a:t>US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2892" name="object 2892"/>
          <p:cNvSpPr txBox="1"/>
          <p:nvPr/>
        </p:nvSpPr>
        <p:spPr>
          <a:xfrm>
            <a:off x="2269110" y="2553414"/>
            <a:ext cx="47434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FR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-4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2893" name="object 2893"/>
          <p:cNvSpPr txBox="1"/>
          <p:nvPr/>
        </p:nvSpPr>
        <p:spPr>
          <a:xfrm>
            <a:off x="3064658" y="2553414"/>
            <a:ext cx="4298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5" dirty="0">
                <a:latin typeface="Arial"/>
                <a:cs typeface="Arial"/>
              </a:rPr>
              <a:t>CH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 txBox="1"/>
          <p:nvPr/>
        </p:nvSpPr>
        <p:spPr>
          <a:xfrm>
            <a:off x="1760521" y="2856843"/>
            <a:ext cx="3671866" cy="335348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</a:t>
            </a:r>
            <a:r>
              <a:rPr sz="800" spc="-5" dirty="0" err="1">
                <a:latin typeface="Arial"/>
                <a:cs typeface="Arial"/>
              </a:rPr>
              <a:t>wid.world</a:t>
            </a:r>
            <a:r>
              <a:rPr sz="800" spc="-5" dirty="0">
                <a:latin typeface="Arial"/>
                <a:cs typeface="Arial"/>
              </a:rPr>
              <a:t>,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 			</a:t>
            </a:r>
            <a:r>
              <a:rPr sz="400" spc="-5" dirty="0">
                <a:latin typeface="Arial"/>
                <a:cs typeface="Arial"/>
              </a:rPr>
              <a:t>15.05.2025</a:t>
            </a:r>
            <a:r>
              <a:rPr lang="fr-CH" sz="400" spc="-5" dirty="0">
                <a:latin typeface="Arial"/>
                <a:cs typeface="Arial"/>
              </a:rPr>
              <a:t>	</a:t>
            </a:r>
            <a:r>
              <a:rPr sz="400" spc="-5" dirty="0">
                <a:latin typeface="Arial"/>
                <a:cs typeface="Arial"/>
              </a:rPr>
              <a:t>5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4029075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fr-CH" spc="-10" dirty="0"/>
              <a:t>Part des 0,01 % les plus fortunés dans la fortune totale</a:t>
            </a:r>
            <a:endParaRPr spc="-5" dirty="0"/>
          </a:p>
        </p:txBody>
      </p:sp>
      <p:sp>
        <p:nvSpPr>
          <p:cNvPr id="3" name="object 3"/>
          <p:cNvSpPr/>
          <p:nvPr/>
        </p:nvSpPr>
        <p:spPr>
          <a:xfrm>
            <a:off x="715106" y="499228"/>
            <a:ext cx="2835275" cy="1842770"/>
          </a:xfrm>
          <a:custGeom>
            <a:avLst/>
            <a:gdLst/>
            <a:ahLst/>
            <a:cxnLst/>
            <a:rect l="l" t="t" r="r" b="b"/>
            <a:pathLst>
              <a:path w="2835275" h="1842770">
                <a:moveTo>
                  <a:pt x="0" y="0"/>
                </a:moveTo>
                <a:lnTo>
                  <a:pt x="2834988" y="0"/>
                </a:lnTo>
                <a:lnTo>
                  <a:pt x="28349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12723" y="218267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2723" y="207374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12723" y="1964816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2723" y="185599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2723" y="174706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2723" y="163813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2723" y="152930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12723" y="142038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2723" y="131145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12723" y="1202626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12723" y="109369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12723" y="98477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12723" y="87594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12723" y="767016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12723" y="65808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1272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3176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5080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6984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8899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0803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2707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4611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6515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8420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0324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2228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4132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6036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7940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9855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1759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3663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5567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7471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9375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1280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13184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15088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6992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8896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0811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2715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4619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6523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8427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30331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2236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4140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6044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7948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9852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1767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3671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5575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7479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9383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1287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3192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5096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7000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8904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0818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2723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4627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6531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8435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0339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2243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741890" y="207136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76052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7956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9860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1774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83679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85583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87487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89391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1295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3199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5103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7008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8912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0816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02730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4634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06539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8443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10347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12251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14155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16059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17964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9868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1772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23686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25590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7495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9399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31303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33207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35111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37015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38920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0824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42728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44642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46546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8451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0355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2259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54163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56067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7971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9876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61780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63684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65598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67502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69407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71311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73215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75119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77023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78927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0831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82736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84650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86554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88458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0362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92267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94171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96075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7979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9883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01787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03692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05606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7510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9414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1319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13223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15127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17031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8935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0839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22743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24648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26562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8466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0370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32274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4179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36083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37987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9891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41795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43699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45604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47518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9422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51326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53230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551351" y="2073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1272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3176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5080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6984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8899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80803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2707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84611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6515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8420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90324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92228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94132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96036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7940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99855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01759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03663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5567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7471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9375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11280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13184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15088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16992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8896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20811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22715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24619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26523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8427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30331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32236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34140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36044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37948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39852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1767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3671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5575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7479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9383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51287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3192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5096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57000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8904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60818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62723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64627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66531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8435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70339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72243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74148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76052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77956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79860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81774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83679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85583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87487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9391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91295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93199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95103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97008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8912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00816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02730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04634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06539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8443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10347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12251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14155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16059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17964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19868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21772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23686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25590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27495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29399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31303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33207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35111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37015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38920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40824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2728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44642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6546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8451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50355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52259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54163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56067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7971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9876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61780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63684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65598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67502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69407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71311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73215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75119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77023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8927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80831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82736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84650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86554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88458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90362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92267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94171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96075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97979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99883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01787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03692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05606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07510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09414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11319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13223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15127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7031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8935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20839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22743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24648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26562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28466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30370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32274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34179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36083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37987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39891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41795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43699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45604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47518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9422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51326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3230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51351" y="18559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272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3176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5080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6984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8899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803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82707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4611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6515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8420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90324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92228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4132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6036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7940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9855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1759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3663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5567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7471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9375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1280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3184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5088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6992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8896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0811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2715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4619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6523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8427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0331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32236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4140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6044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37948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39852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1767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3671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5575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7479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9383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1287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3192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5096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7000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8904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60818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2723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64627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66531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8435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70339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72243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741890" y="1635752"/>
            <a:ext cx="0" cy="5080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76052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77956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79860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81774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83679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85583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87487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89391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91295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93199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95103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97008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98912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00816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02730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04634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06539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8443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10347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12251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14155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16059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17964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19868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21772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23686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25590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27495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29399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31303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33207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35111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37015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8920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40824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42728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44642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46546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8451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50355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52259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54163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56067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57971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59876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61780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63684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65598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67502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9407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71311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73215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75119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77023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78927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80831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82736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84650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86554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88458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0362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2267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4171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96075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7979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9883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01787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03692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05606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07510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09414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11319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13223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15127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17031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8935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20839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2743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24648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26562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8466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0370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32274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34179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36083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7987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891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1795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3699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5604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7518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9422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51326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53230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551351" y="163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1272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317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5080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698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8899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08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270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846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8651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884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03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222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413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603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794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9855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0175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036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0556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074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937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11280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131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1508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6992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889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20811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271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461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65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84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303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322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414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36044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7948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985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4176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367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455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474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93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512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53192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55096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57000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58904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60818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62723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6462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665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684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703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722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74148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7605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77956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7986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8177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836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8558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874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93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912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931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95103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700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98912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0081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273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0463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06539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08443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1034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12251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1415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16059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1796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1986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2177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23686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2559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27495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2939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313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3320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351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3701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389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408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4272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4464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46546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48451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5035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225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541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6067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79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9876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6178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636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65598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67502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940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7131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73215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75119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770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789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808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827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8465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86554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88458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90362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9226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94171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960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979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998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17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369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560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7510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941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1131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1322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15127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170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189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208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227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2464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2656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2846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3037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227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341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36083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379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398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417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436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4560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4751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4942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5132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5323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551351" y="1420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1272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3176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5080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6984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8899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80803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82707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84611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86515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8420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90324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92228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94132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96036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7940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99855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01759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03663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05567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07471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09375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1280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3184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15088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16992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8896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0811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2715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4619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6523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8427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30331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32236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34140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36044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7948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39852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41767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43671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45575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47479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49383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51287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53192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55096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57000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58904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0818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62723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64627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66531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68435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0339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72243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741890" y="1198429"/>
            <a:ext cx="0" cy="6985"/>
          </a:xfrm>
          <a:custGeom>
            <a:avLst/>
            <a:gdLst/>
            <a:ahLst/>
            <a:cxnLst/>
            <a:rect l="l" t="t" r="r" b="b"/>
            <a:pathLst>
              <a:path h="6984">
                <a:moveTo>
                  <a:pt x="0" y="0"/>
                </a:moveTo>
                <a:lnTo>
                  <a:pt x="0" y="657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76052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77956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79860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81774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83679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85583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87487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89391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91295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93199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95103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97008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98912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00816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02730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4634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06539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08443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10347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12251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14155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16059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17964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19868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21772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23686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25590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27495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29399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31303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33207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35111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37015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38920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40824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42728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44642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46546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48451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50355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2259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54163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56067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7971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59876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61780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63684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65598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67502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69407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71311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3215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75119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77023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78927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0831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736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4650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6554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8458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90362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92267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94171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96075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97979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99883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1787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692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5606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7510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9414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11319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13223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15127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17031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18935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20839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22743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24648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26562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28466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30370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32274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4179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36083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7987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9891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41795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43699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45604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47518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49422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51326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53230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551351" y="1202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1272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3176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5080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6984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8899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0803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2707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4611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6515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8420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90324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2228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94132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96036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7940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9855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01759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03663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05567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07471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09375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11280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13184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15088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16992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18896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20811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22715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24619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6523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28427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30331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32236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34140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36044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37948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39852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1767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43671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45575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47479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49383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51287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53192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55096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57000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58904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60818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62723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64627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66531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68435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70339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72243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74148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76052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77956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79860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81774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83679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85583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87487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89391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91295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93199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95103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97008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98912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00816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02730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04634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06539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8443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10347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12251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14155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16059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17964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19868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21772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23686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25590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27495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29399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31303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33207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35111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37015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38920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40824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42728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44642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46546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48451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0355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2259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163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6067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7971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9876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61780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63684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65598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67502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69407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71311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73215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75119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77023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78927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80831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82736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84650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86554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88458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90362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92267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94171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96075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97979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99883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1787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692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5606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7510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9414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11319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13223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15127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17031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18935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20839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22743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24648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26562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8466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30370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32274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34179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36083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37987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39891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41795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43699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45604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47518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49422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51326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53230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551351" y="9847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1272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3176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75080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76984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8899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0803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2707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4611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86515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8420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0324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2228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4132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96036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97940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99855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01759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03663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05567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07471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09375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1280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3184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5088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16992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8896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20811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22715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24619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26523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28427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0331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32236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34140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36044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37948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39852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41767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43671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45575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47479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49383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51287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3192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55096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57000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58904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60818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62723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64627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66531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68435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0339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2243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4148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6052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56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9860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81774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83679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85583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87487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89391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91295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93199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95103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97008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98912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200816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02730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204634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06539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08443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10347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12251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14155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16059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217964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219868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21772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23686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225590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27495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29399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31303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33207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235111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37015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38920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240824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242728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244642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246546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48451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50355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252259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54163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56067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57971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59876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61780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63684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65598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67502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69407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71311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73215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75119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77023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78927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0831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2736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4650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6554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8458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362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2267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4171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6075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7979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299883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787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692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5606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7510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9414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11319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13223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15127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17031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18935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20839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22743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24648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26562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28466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30370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32274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34179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36083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37987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39891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41795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43699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45604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477962" y="760259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96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49422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51326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53230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551351" y="767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873655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873655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73655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73655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73655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73655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73655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873655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873655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873655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73655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73655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73655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73655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873655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873655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873655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873655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873655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873655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873655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873655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873655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873655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873655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873655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873655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873655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873655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873655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873655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873655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873655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873655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873655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873655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873655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873655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873655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873655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873655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873655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873655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873655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873655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873655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873655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873655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873655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873655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873655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873655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873655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873655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873655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873655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873655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873655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873655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873655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873655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873655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873655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873655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873655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873655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873655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873655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873655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873655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873655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873655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873655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873655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873655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873655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873655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873655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873655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873655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873655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873655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873655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73655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873655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873655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873655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73655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873655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873655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3655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73655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873655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73655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73655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73655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307721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307721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307721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307721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307721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307721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307721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307721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307721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307721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307721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307721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307721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307721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307721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307721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307721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307721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307721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307721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307721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307721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307721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307721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307721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307721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307721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307721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307721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307721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307721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307721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307721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307721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307721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307721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307721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307721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307721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307721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307721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307721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307721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307721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1307721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1307721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307721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307721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1307721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1307721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1307721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307721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307721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1307721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307721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307721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307721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307721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307721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307721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307721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307721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307721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307721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307721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307721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307721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307721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307721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307721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307721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307721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307721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307721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307721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307721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307721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307721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307721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307721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307721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307721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307721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307721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307721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307721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307721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307721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307721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307721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307721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307721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307721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307721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307721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307721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741890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741890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741890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741890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741890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741890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741890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741890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741890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741890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741890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741890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741890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741890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741890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741890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741890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741890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741890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741890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741890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741890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741890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741890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741890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741890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741890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741890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741890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741890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741890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741890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741890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741890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741890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741890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741890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741890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741890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741890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741890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741890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741890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741890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741890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741890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741890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741890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741890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741890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741890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741890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741890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741890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741890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741890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741890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741890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741890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741890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741890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741890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741890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741890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741890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741890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741890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741890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741890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741890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741890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741890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741890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741890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741890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741890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741890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741890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741890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741890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741890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741890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741890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741890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741890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741890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741890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741890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741890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741890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741890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741890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741890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1760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1760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1760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1760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1760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1760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1760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1760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760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1760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1760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1760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1760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1760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760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760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760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1760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1760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760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1760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1760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1760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1760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1760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1760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1760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1760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1760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1760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1760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1760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1760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1760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1760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760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760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1760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1760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21760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1760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1760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1760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1760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1760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21760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21760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21760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21760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21760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21760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21760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21760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21760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1760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1760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21760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1760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1760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1760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1760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1760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1760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1760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1760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1760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1760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1760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1760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21760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21760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21760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1760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1760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1760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21760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1760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21760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21760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21760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21760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2176058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2176058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1760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1760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21760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21760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21760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21760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21760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21760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21760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21760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2176058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21760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21760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2610123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2610123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2610123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2610123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2610123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2610123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2610123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2610123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2610123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2610123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2610123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2610123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2610123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2610123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2610123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2610123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2610123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610123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610123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610123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610123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610123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610123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610123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2610123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2610123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2610123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2610123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2610123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2610123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2610123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2610123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2610123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2610123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2610123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610123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610123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2610123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2610123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2610123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2610123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2610123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2610123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2610123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2610123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2610123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2610123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2610123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2610123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2610123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2610123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2610123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2610123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2610123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2610123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610123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2610123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2610123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2610123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2610123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2610123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2610123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2610123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2610123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2610123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2610123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2610123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2610123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2610123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2610123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2610123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2610123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2610123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610123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610123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610123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610123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610123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610123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610123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2610123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2610123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2610123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2610123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2610123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2610123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2610123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2610123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2610123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2610123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2610123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2610123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610123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2610123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2610123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2610123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044292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044292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044292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044292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044292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044292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044292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044292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044292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044292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044292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044292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044292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044292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044292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044292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044292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044292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044292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044292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044292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044292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044292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044292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044292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044292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044292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044292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044292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044292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044292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044292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044292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044292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044292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044292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044292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044292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044292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044292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3044292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044292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3044292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3044292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3044292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3044292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3044292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3044292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3044292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3044292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3044292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044292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044292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044292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044292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044292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044292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044292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3044292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3044292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3044292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3044292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3044292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3044292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3044292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3044292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3044292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3044292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3044292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3044292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3044292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3044292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3044292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3044292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3044292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044292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044292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044292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3044292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3044292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3044292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044292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044292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044292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044292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044292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044292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044292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044292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3044292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3044292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3044292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3044292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3044292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3044292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3044292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34783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34783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34783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34783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34783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34783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34783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4783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34783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34783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34783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34783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34783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34783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34783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34783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34783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34783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34783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34783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34783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34783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34783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34783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34783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34783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34783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34783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34783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34783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34783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34783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4783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4783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4783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34783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34783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34783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34783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34783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4783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4783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34783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4783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34783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4783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34783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34783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4783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34783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34783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34783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34783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34783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34783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34783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34783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34783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34783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34783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34783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34783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34783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34783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34783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34783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34783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34783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34783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34783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34783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34783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34783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34783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34783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34783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34783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34783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34783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34783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34783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34783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34783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34783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34783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34783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34783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34783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34783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34783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34783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3478358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34783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34783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047179" y="126702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9"/>
                </a:moveTo>
                <a:lnTo>
                  <a:pt x="1115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063150" y="12512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068780" y="12375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068883" y="120467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1893" y="-3573"/>
                </a:moveTo>
                <a:lnTo>
                  <a:pt x="1893" y="36436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074308" y="118808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6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076254" y="114089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081782" y="109349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087310" y="107690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089255" y="1050188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5" h="12700">
                <a:moveTo>
                  <a:pt x="716" y="-3573"/>
                </a:moveTo>
                <a:lnTo>
                  <a:pt x="716" y="16166"/>
                </a:lnTo>
              </a:path>
            </a:pathLst>
          </a:custGeom>
          <a:ln w="858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090688" y="1031146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0" y="19041"/>
                </a:moveTo>
                <a:lnTo>
                  <a:pt x="82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104611" y="10158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111265" y="1000126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255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112392" y="1000126"/>
            <a:ext cx="2540" cy="30480"/>
          </a:xfrm>
          <a:custGeom>
            <a:avLst/>
            <a:gdLst/>
            <a:ahLst/>
            <a:cxnLst/>
            <a:rect l="l" t="t" r="r" b="b"/>
            <a:pathLst>
              <a:path w="2540" h="30480">
                <a:moveTo>
                  <a:pt x="1074" y="-3573"/>
                </a:moveTo>
                <a:lnTo>
                  <a:pt x="1074" y="33979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115565" y="1044865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118841" y="109236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120070" y="110895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123346" y="115645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124472" y="117314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743"/>
                </a:lnTo>
              </a:path>
            </a:pathLst>
          </a:custGeom>
          <a:ln w="950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127850" y="122054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131126" y="126814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132355" y="1284732"/>
            <a:ext cx="1905" cy="24765"/>
          </a:xfrm>
          <a:custGeom>
            <a:avLst/>
            <a:gdLst/>
            <a:ahLst/>
            <a:cxnLst/>
            <a:rect l="l" t="t" r="r" b="b"/>
            <a:pathLst>
              <a:path w="1905" h="24765">
                <a:moveTo>
                  <a:pt x="870" y="-3573"/>
                </a:moveTo>
                <a:lnTo>
                  <a:pt x="870" y="28246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134095" y="1309404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90">
                <a:moveTo>
                  <a:pt x="358" y="-3573"/>
                </a:moveTo>
                <a:lnTo>
                  <a:pt x="358" y="12173"/>
                </a:lnTo>
              </a:path>
            </a:pathLst>
          </a:custGeom>
          <a:ln w="786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135938" y="133223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137268" y="134892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141159" y="139642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144947" y="144382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146277" y="146051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6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150168" y="150801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151498" y="152470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155286" y="157210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511" y="62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155798" y="1578346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19" h="18415">
                <a:moveTo>
                  <a:pt x="0" y="0"/>
                </a:moveTo>
                <a:lnTo>
                  <a:pt x="20167" y="1822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178730" y="161008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180368" y="162666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89" y="-3573"/>
                </a:moveTo>
                <a:lnTo>
                  <a:pt x="1689" y="36846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185179" y="167417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186818" y="16908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37" y="-3573"/>
                </a:moveTo>
                <a:lnTo>
                  <a:pt x="1637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191527" y="17382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89" y="-3573"/>
                </a:moveTo>
                <a:lnTo>
                  <a:pt x="1689" y="36743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196236" y="178565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197976" y="1802243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614" y="-3573"/>
                </a:moveTo>
                <a:lnTo>
                  <a:pt x="614" y="15960"/>
                </a:lnTo>
              </a:path>
            </a:pathLst>
          </a:custGeom>
          <a:ln w="83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199205" y="18025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80" h="12700">
                <a:moveTo>
                  <a:pt x="0" y="12079"/>
                </a:moveTo>
                <a:lnTo>
                  <a:pt x="171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222239" y="178842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252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224798" y="174132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863"/>
                </a:moveTo>
                <a:lnTo>
                  <a:pt x="49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231862" y="1694133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50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239028" y="16776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241485" y="1656767"/>
            <a:ext cx="1270" cy="6985"/>
          </a:xfrm>
          <a:custGeom>
            <a:avLst/>
            <a:gdLst/>
            <a:ahLst/>
            <a:cxnLst/>
            <a:rect l="l" t="t" r="r" b="b"/>
            <a:pathLst>
              <a:path w="1269" h="6985">
                <a:moveTo>
                  <a:pt x="0" y="675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242611" y="1656767"/>
            <a:ext cx="5715" cy="26034"/>
          </a:xfrm>
          <a:custGeom>
            <a:avLst/>
            <a:gdLst/>
            <a:ahLst/>
            <a:cxnLst/>
            <a:rect l="l" t="t" r="r" b="b"/>
            <a:pathLst>
              <a:path w="5715" h="26035">
                <a:moveTo>
                  <a:pt x="0" y="0"/>
                </a:moveTo>
                <a:lnTo>
                  <a:pt x="5221" y="259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250699" y="169669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253975" y="171307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6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263393" y="1759756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921" y="48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264315" y="1738565"/>
            <a:ext cx="12065" cy="26034"/>
          </a:xfrm>
          <a:custGeom>
            <a:avLst/>
            <a:gdLst/>
            <a:ahLst/>
            <a:cxnLst/>
            <a:rect l="l" t="t" r="r" b="b"/>
            <a:pathLst>
              <a:path w="12065" h="26035">
                <a:moveTo>
                  <a:pt x="0" y="26003"/>
                </a:moveTo>
                <a:lnTo>
                  <a:pt x="1177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281923" y="172341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287144" y="1677037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3"/>
                </a:moveTo>
                <a:lnTo>
                  <a:pt x="573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295334" y="166055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298098" y="161366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59"/>
                </a:moveTo>
                <a:lnTo>
                  <a:pt x="573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306288" y="159134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8190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307721" y="156718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5">
                <a:moveTo>
                  <a:pt x="0" y="24159"/>
                </a:moveTo>
                <a:lnTo>
                  <a:pt x="67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318368" y="15511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322873" y="1514054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341"/>
                </a:moveTo>
                <a:lnTo>
                  <a:pt x="655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329424" y="15052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8804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335260" y="148907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339355" y="144290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350"/>
                </a:moveTo>
                <a:lnTo>
                  <a:pt x="82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351128" y="139601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5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357577" y="137953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359727" y="1332337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6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366279" y="131575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368531" y="1270194"/>
            <a:ext cx="4445" cy="31750"/>
          </a:xfrm>
          <a:custGeom>
            <a:avLst/>
            <a:gdLst/>
            <a:ahLst/>
            <a:cxnLst/>
            <a:rect l="l" t="t" r="r" b="b"/>
            <a:pathLst>
              <a:path w="4444" h="31750">
                <a:moveTo>
                  <a:pt x="0" y="3142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372831" y="126865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535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375800" y="122177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384707" y="12053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387880" y="1158605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1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395251" y="116730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396377" y="118389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399653" y="1231394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402826" y="1278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403953" y="129548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407229" y="134308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408355" y="135977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411631" y="1407276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414907" y="145477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415931" y="147146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0" y="0"/>
                </a:moveTo>
                <a:lnTo>
                  <a:pt x="307" y="337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416238" y="1474844"/>
            <a:ext cx="3810" cy="29845"/>
          </a:xfrm>
          <a:custGeom>
            <a:avLst/>
            <a:gdLst/>
            <a:ahLst/>
            <a:cxnLst/>
            <a:rect l="l" t="t" r="r" b="b"/>
            <a:pathLst>
              <a:path w="3809" h="29844">
                <a:moveTo>
                  <a:pt x="1791" y="-3573"/>
                </a:moveTo>
                <a:lnTo>
                  <a:pt x="1791" y="33365"/>
                </a:lnTo>
              </a:path>
            </a:pathLst>
          </a:custGeom>
          <a:ln w="1073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421459" y="15187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423506" y="153534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640"/>
                </a:lnTo>
              </a:path>
            </a:pathLst>
          </a:custGeom>
          <a:ln w="1114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429239" y="158264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743"/>
                </a:lnTo>
              </a:path>
            </a:pathLst>
          </a:custGeom>
          <a:ln w="1114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434870" y="162994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436815" y="1646528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0" y="0"/>
                </a:moveTo>
                <a:lnTo>
                  <a:pt x="1126" y="91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437941" y="1655640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5" h="23494">
                <a:moveTo>
                  <a:pt x="0" y="0"/>
                </a:moveTo>
                <a:lnTo>
                  <a:pt x="7883" y="2293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450431" y="169208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455857" y="1707852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30">
                <a:moveTo>
                  <a:pt x="0" y="0"/>
                </a:moveTo>
                <a:lnTo>
                  <a:pt x="3786" y="109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459644" y="169730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498"/>
                </a:moveTo>
                <a:lnTo>
                  <a:pt x="33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465172" y="165021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472441" y="163373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474898" y="158663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4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484010" y="15835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491585" y="159841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0"/>
                </a:moveTo>
                <a:lnTo>
                  <a:pt x="11465" y="224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503051" y="162083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5" h="1905">
                <a:moveTo>
                  <a:pt x="0" y="0"/>
                </a:moveTo>
                <a:lnTo>
                  <a:pt x="7985" y="163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525061" y="1625439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0" y="0"/>
                </a:moveTo>
                <a:lnTo>
                  <a:pt x="21396" y="2262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546458" y="16463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556387" y="163311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566523" y="161970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568161" y="1607728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1197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589864" y="160772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35" y="573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594982" y="16273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599180" y="164345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497" y="322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611363" y="168952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204" y="92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611568" y="1690448"/>
            <a:ext cx="17145" cy="27940"/>
          </a:xfrm>
          <a:custGeom>
            <a:avLst/>
            <a:gdLst/>
            <a:ahLst/>
            <a:cxnLst/>
            <a:rect l="l" t="t" r="r" b="b"/>
            <a:pathLst>
              <a:path w="17144" h="27939">
                <a:moveTo>
                  <a:pt x="0" y="0"/>
                </a:moveTo>
                <a:lnTo>
                  <a:pt x="17095" y="2753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634704" y="173078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639106" y="174685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651698" y="17928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656407" y="1808795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4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672071" y="1853738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0" y="0"/>
                </a:moveTo>
                <a:lnTo>
                  <a:pt x="4606" y="1320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676677" y="1866944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5" h="18414">
                <a:moveTo>
                  <a:pt x="0" y="0"/>
                </a:moveTo>
                <a:lnTo>
                  <a:pt x="6961" y="181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688757" y="189837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694695" y="191393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685" y="962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698380" y="192355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720083" y="1923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921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730116" y="19356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5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740763" y="19484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023" y="12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741787" y="1934410"/>
            <a:ext cx="22225" cy="15875"/>
          </a:xfrm>
          <a:custGeom>
            <a:avLst/>
            <a:gdLst/>
            <a:ahLst/>
            <a:cxnLst/>
            <a:rect l="l" t="t" r="r" b="b"/>
            <a:pathLst>
              <a:path w="22225" h="15875">
                <a:moveTo>
                  <a:pt x="0" y="1525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763490" y="1933386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023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782635" y="193011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11"/>
                </a:moveTo>
                <a:lnTo>
                  <a:pt x="26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785297" y="1930110"/>
            <a:ext cx="22225" cy="20955"/>
          </a:xfrm>
          <a:custGeom>
            <a:avLst/>
            <a:gdLst/>
            <a:ahLst/>
            <a:cxnLst/>
            <a:rect l="l" t="t" r="r" b="b"/>
            <a:pathLst>
              <a:path w="22225" h="20955">
                <a:moveTo>
                  <a:pt x="0" y="0"/>
                </a:moveTo>
                <a:lnTo>
                  <a:pt x="21702" y="206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806999" y="1950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716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821331" y="195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832695" y="1965328"/>
            <a:ext cx="15240" cy="29845"/>
          </a:xfrm>
          <a:custGeom>
            <a:avLst/>
            <a:gdLst/>
            <a:ahLst/>
            <a:cxnLst/>
            <a:rect l="l" t="t" r="r" b="b"/>
            <a:pathLst>
              <a:path w="15239" h="29844">
                <a:moveTo>
                  <a:pt x="0" y="0"/>
                </a:moveTo>
                <a:lnTo>
                  <a:pt x="14844" y="2979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854296" y="19918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862383" y="1961642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0" y="17608"/>
                </a:moveTo>
                <a:lnTo>
                  <a:pt x="97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872109" y="196164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0"/>
                </a:moveTo>
                <a:lnTo>
                  <a:pt x="12387" y="429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897805" y="1971266"/>
            <a:ext cx="17780" cy="9525"/>
          </a:xfrm>
          <a:custGeom>
            <a:avLst/>
            <a:gdLst/>
            <a:ahLst/>
            <a:cxnLst/>
            <a:rect l="l" t="t" r="r" b="b"/>
            <a:pathLst>
              <a:path w="17780" h="9525">
                <a:moveTo>
                  <a:pt x="0" y="0"/>
                </a:moveTo>
                <a:lnTo>
                  <a:pt x="17711" y="890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915516" y="1979455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69">
                <a:moveTo>
                  <a:pt x="-3573" y="358"/>
                </a:moveTo>
                <a:lnTo>
                  <a:pt x="17086" y="358"/>
                </a:lnTo>
              </a:path>
            </a:pathLst>
          </a:custGeom>
          <a:ln w="7864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941110" y="197259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951756" y="1952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8599"/>
                </a:moveTo>
                <a:lnTo>
                  <a:pt x="71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958922" y="1952940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-3573" y="1074"/>
                </a:moveTo>
                <a:lnTo>
                  <a:pt x="25276" y="1074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980625" y="19550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7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992910" y="196307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33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2007448" y="1971061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4" h="6350">
                <a:moveTo>
                  <a:pt x="0" y="0"/>
                </a:moveTo>
                <a:lnTo>
                  <a:pt x="16584" y="58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2024032" y="1973109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0" y="3787"/>
                </a:moveTo>
                <a:lnTo>
                  <a:pt x="152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2049421" y="193533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382"/>
                </a:moveTo>
                <a:lnTo>
                  <a:pt x="157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2074913" y="192366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2087913" y="19137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3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2089142" y="1913730"/>
            <a:ext cx="22225" cy="19050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0" y="0"/>
                </a:moveTo>
                <a:lnTo>
                  <a:pt x="21703" y="185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2110846" y="193123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23"/>
                </a:moveTo>
                <a:lnTo>
                  <a:pt x="307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2127635" y="192652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2143810" y="192028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2661"/>
                </a:moveTo>
                <a:lnTo>
                  <a:pt x="104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2154252" y="1912706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89" h="7619">
                <a:moveTo>
                  <a:pt x="0" y="7576"/>
                </a:moveTo>
                <a:lnTo>
                  <a:pt x="212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2188752" y="1903902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583"/>
                </a:moveTo>
                <a:lnTo>
                  <a:pt x="89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2197659" y="1903902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0"/>
                </a:moveTo>
                <a:lnTo>
                  <a:pt x="21702" y="870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2219362" y="19122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2231749" y="190328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2245979" y="1900934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4" h="8889">
                <a:moveTo>
                  <a:pt x="0" y="0"/>
                </a:moveTo>
                <a:lnTo>
                  <a:pt x="16789" y="839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2262769" y="1909328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0"/>
                </a:moveTo>
                <a:lnTo>
                  <a:pt x="10851" y="98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2284267" y="19287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4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2284471" y="19289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1945" y="6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2300135" y="193369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040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2306175" y="1935536"/>
            <a:ext cx="22225" cy="11430"/>
          </a:xfrm>
          <a:custGeom>
            <a:avLst/>
            <a:gdLst/>
            <a:ahLst/>
            <a:cxnLst/>
            <a:rect l="l" t="t" r="r" b="b"/>
            <a:pathLst>
              <a:path w="22225" h="11430">
                <a:moveTo>
                  <a:pt x="0" y="0"/>
                </a:moveTo>
                <a:lnTo>
                  <a:pt x="21702" y="108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327878" y="19463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433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337092" y="1960721"/>
            <a:ext cx="12700" cy="19685"/>
          </a:xfrm>
          <a:custGeom>
            <a:avLst/>
            <a:gdLst/>
            <a:ahLst/>
            <a:cxnLst/>
            <a:rect l="l" t="t" r="r" b="b"/>
            <a:pathLst>
              <a:path w="12700" h="19685">
                <a:moveTo>
                  <a:pt x="0" y="0"/>
                </a:moveTo>
                <a:lnTo>
                  <a:pt x="12488" y="194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349581" y="198017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552" y="788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365245" y="199900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5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377939" y="2009247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0"/>
                </a:moveTo>
                <a:lnTo>
                  <a:pt x="15049" y="685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392988" y="2016107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253" y="69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421755" y="202767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354" y="6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437931" y="2022658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19" h="8255">
                <a:moveTo>
                  <a:pt x="0" y="8088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458098" y="2012523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0" y="10134"/>
                </a:moveTo>
                <a:lnTo>
                  <a:pt x="56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470691" y="1983448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4"/>
                </a:moveTo>
                <a:lnTo>
                  <a:pt x="92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479904" y="1983448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5" h="635">
                <a:moveTo>
                  <a:pt x="-3573" y="307"/>
                </a:moveTo>
                <a:lnTo>
                  <a:pt x="18008" y="307"/>
                </a:lnTo>
              </a:path>
            </a:pathLst>
          </a:custGeom>
          <a:ln w="7761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505498" y="1976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32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514711" y="1951814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0" y="12899"/>
                </a:moveTo>
                <a:lnTo>
                  <a:pt x="85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523310" y="1934922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891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533753" y="191915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539178" y="1888648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994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545013" y="1876466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12182"/>
                </a:moveTo>
                <a:lnTo>
                  <a:pt x="93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563032" y="186039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811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566717" y="1851691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8701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588420" y="1851486"/>
            <a:ext cx="4445" cy="635"/>
          </a:xfrm>
          <a:custGeom>
            <a:avLst/>
            <a:gdLst/>
            <a:ahLst/>
            <a:cxnLst/>
            <a:rect l="l" t="t" r="r" b="b"/>
            <a:pathLst>
              <a:path w="4444" h="635">
                <a:moveTo>
                  <a:pt x="0" y="204"/>
                </a:moveTo>
                <a:lnTo>
                  <a:pt x="39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606642" y="185056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0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623023" y="1846265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40"/>
                </a:moveTo>
                <a:lnTo>
                  <a:pt x="88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631827" y="1822513"/>
            <a:ext cx="5715" cy="24130"/>
          </a:xfrm>
          <a:custGeom>
            <a:avLst/>
            <a:gdLst/>
            <a:ahLst/>
            <a:cxnLst/>
            <a:rect l="l" t="t" r="r" b="b"/>
            <a:pathLst>
              <a:path w="5714" h="24130">
                <a:moveTo>
                  <a:pt x="0" y="23751"/>
                </a:moveTo>
                <a:lnTo>
                  <a:pt x="562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640733" y="18062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644623" y="175996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656499" y="171481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9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672571" y="16991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2683730" y="1691574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-3573" y="665"/>
                </a:moveTo>
                <a:lnTo>
                  <a:pt x="16780" y="665"/>
                </a:lnTo>
              </a:path>
            </a:pathLst>
          </a:custGeom>
          <a:ln w="8478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2696937" y="1689526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19" h="2539">
                <a:moveTo>
                  <a:pt x="-3573" y="1023"/>
                </a:moveTo>
                <a:lnTo>
                  <a:pt x="23536" y="1023"/>
                </a:lnTo>
              </a:path>
            </a:pathLst>
          </a:custGeom>
          <a:ln w="919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2727752" y="16981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5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2739831" y="17095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11" y="5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2740343" y="1680108"/>
            <a:ext cx="12700" cy="30480"/>
          </a:xfrm>
          <a:custGeom>
            <a:avLst/>
            <a:gdLst/>
            <a:ahLst/>
            <a:cxnLst/>
            <a:rect l="l" t="t" r="r" b="b"/>
            <a:pathLst>
              <a:path w="12700" h="30480">
                <a:moveTo>
                  <a:pt x="0" y="29996"/>
                </a:moveTo>
                <a:lnTo>
                  <a:pt x="126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2758669" y="1658916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7984"/>
                </a:moveTo>
                <a:lnTo>
                  <a:pt x="33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2762047" y="1655640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27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2783750" y="165564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661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2800642" y="165645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456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2814462" y="1638237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748"/>
                </a:moveTo>
                <a:lnTo>
                  <a:pt x="126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2827157" y="1622573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0" y="15664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2838315" y="16070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2844253" y="1581622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0" y="11977"/>
                </a:moveTo>
                <a:lnTo>
                  <a:pt x="46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2848860" y="1562274"/>
            <a:ext cx="6985" cy="19685"/>
          </a:xfrm>
          <a:custGeom>
            <a:avLst/>
            <a:gdLst/>
            <a:ahLst/>
            <a:cxnLst/>
            <a:rect l="l" t="t" r="r" b="b"/>
            <a:pathLst>
              <a:path w="6985" h="19684">
                <a:moveTo>
                  <a:pt x="0" y="19348"/>
                </a:moveTo>
                <a:lnTo>
                  <a:pt x="66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2860121" y="1518457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4" h="30480">
                <a:moveTo>
                  <a:pt x="0" y="30302"/>
                </a:moveTo>
                <a:lnTo>
                  <a:pt x="104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2870563" y="15173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26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2877217" y="150217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2884384" y="1472695"/>
            <a:ext cx="8255" cy="17145"/>
          </a:xfrm>
          <a:custGeom>
            <a:avLst/>
            <a:gdLst/>
            <a:ahLst/>
            <a:cxnLst/>
            <a:rect l="l" t="t" r="r" b="b"/>
            <a:pathLst>
              <a:path w="8255" h="17144">
                <a:moveTo>
                  <a:pt x="0" y="16584"/>
                </a:moveTo>
                <a:lnTo>
                  <a:pt x="78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2892267" y="1459078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13616"/>
                </a:moveTo>
                <a:lnTo>
                  <a:pt x="624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2904346" y="144382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911308" y="1424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937"/>
                </a:moveTo>
                <a:lnTo>
                  <a:pt x="26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913970" y="1398983"/>
            <a:ext cx="6985" cy="26034"/>
          </a:xfrm>
          <a:custGeom>
            <a:avLst/>
            <a:gdLst/>
            <a:ahLst/>
            <a:cxnLst/>
            <a:rect l="l" t="t" r="r" b="b"/>
            <a:pathLst>
              <a:path w="6985" h="26034">
                <a:moveTo>
                  <a:pt x="0" y="25798"/>
                </a:moveTo>
                <a:lnTo>
                  <a:pt x="69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924719" y="135291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248"/>
                </a:moveTo>
                <a:lnTo>
                  <a:pt x="85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937311" y="13492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942634" y="1364995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749" y="316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958093" y="14101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964951" y="142529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718" y="3040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992286" y="145201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40"/>
                </a:moveTo>
                <a:lnTo>
                  <a:pt x="849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000782" y="1442186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59">
                <a:moveTo>
                  <a:pt x="0" y="9827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022486" y="14415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61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033440" y="143010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637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045623" y="1405228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0" y="15151"/>
                </a:moveTo>
                <a:lnTo>
                  <a:pt x="2026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065892" y="139836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0" y="685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077768" y="13841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47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3086573" y="13703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740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3087596" y="1339708"/>
            <a:ext cx="6985" cy="31115"/>
          </a:xfrm>
          <a:custGeom>
            <a:avLst/>
            <a:gdLst/>
            <a:ahLst/>
            <a:cxnLst/>
            <a:rect l="l" t="t" r="r" b="b"/>
            <a:pathLst>
              <a:path w="6985" h="31115">
                <a:moveTo>
                  <a:pt x="0" y="3061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3096911" y="129302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8"/>
                </a:moveTo>
                <a:lnTo>
                  <a:pt x="68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3106740" y="12766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3110732" y="127091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159" y="314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3126703" y="131585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3132333" y="129251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531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3147792" y="1264666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5">
                <a:moveTo>
                  <a:pt x="0" y="14435"/>
                </a:moveTo>
                <a:lnTo>
                  <a:pt x="49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3152706" y="1249617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40">
                <a:moveTo>
                  <a:pt x="0" y="15049"/>
                </a:moveTo>
                <a:lnTo>
                  <a:pt x="1013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3170723" y="123569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3176764" y="118993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453"/>
                </a:moveTo>
                <a:lnTo>
                  <a:pt x="757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3187616" y="11736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191506" y="1139460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20270"/>
                </a:moveTo>
                <a:lnTo>
                  <a:pt x="470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196214" y="113188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575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3217611" y="11231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20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3217918" y="1110078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0" y="1310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3239621" y="1110078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575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3261324" y="11133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261324" y="11133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842" y="15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274326" y="1123797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4">
                <a:moveTo>
                  <a:pt x="0" y="0"/>
                </a:moveTo>
                <a:lnTo>
                  <a:pt x="870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3283028" y="1130758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0" y="0"/>
                </a:moveTo>
                <a:lnTo>
                  <a:pt x="19860" y="993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3310157" y="115256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3317631" y="1167511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0" y="0"/>
                </a:moveTo>
                <a:lnTo>
                  <a:pt x="8803" y="1771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3326434" y="1185222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0"/>
                </a:moveTo>
                <a:lnTo>
                  <a:pt x="5528" y="1238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3337798" y="1210714"/>
            <a:ext cx="10795" cy="24130"/>
          </a:xfrm>
          <a:custGeom>
            <a:avLst/>
            <a:gdLst/>
            <a:ahLst/>
            <a:cxnLst/>
            <a:rect l="l" t="t" r="r" b="b"/>
            <a:pathLst>
              <a:path w="10795" h="24130">
                <a:moveTo>
                  <a:pt x="0" y="0"/>
                </a:moveTo>
                <a:lnTo>
                  <a:pt x="10340" y="235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1033200" y="12844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1037122" y="12883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1054903" y="12235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1058826" y="1227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1076709" y="10362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1080631" y="10401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1098412" y="986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1102335" y="990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1120115" y="12954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124038" y="12993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1141819" y="15643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1145741" y="1568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1163522" y="15839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167445" y="1587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1185225" y="18006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1189148" y="18045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1206928" y="17853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1210851" y="17893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228632" y="16427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232554" y="1646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250335" y="17505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254258" y="1754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272039" y="1702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275961" y="1706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293742" y="15773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297664" y="15812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315445" y="15000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319368" y="1503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337148" y="14152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341071" y="1419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358851" y="12562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362774" y="12601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380554" y="11418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384477" y="11457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402258" y="1460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406180" y="14647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423962" y="16416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427884" y="16455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445664" y="1704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449587" y="1708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467368" y="15643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471290" y="1568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489071" y="1606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492994" y="1610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510774" y="1611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514697" y="1615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532478" y="16340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536400" y="16380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554181" y="16057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558104" y="16096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575885" y="15937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579807" y="1597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597588" y="1676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601510" y="1680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619291" y="17113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623214" y="1715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640995" y="1790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644917" y="1794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662698" y="18529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666620" y="18568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684401" y="1909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688324" y="1913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706105" y="1909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710027" y="1913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727808" y="1935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731730" y="1939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749510" y="1920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753434" y="19243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771317" y="1916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775239" y="1920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793020" y="19368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796942" y="19407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814723" y="19432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818646" y="1947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836427" y="1986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840349" y="1990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858129" y="1947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862052" y="1951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879833" y="19552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883756" y="1959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901537" y="19661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905459" y="19701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923240" y="19650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927162" y="19689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944943" y="19389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948866" y="1942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966647" y="19411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970569" y="19450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988349" y="19552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992271" y="1959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2010052" y="1962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2013976" y="1966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2031756" y="19574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2035679" y="19614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2053459" y="1917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2057381" y="19210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2075163" y="18997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2079085" y="19036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2096866" y="19182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2100788" y="1922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2118569" y="1911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2122491" y="1915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2140272" y="19063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2144195" y="1910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2161976" y="18986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2165898" y="1902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2183679" y="18899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2187601" y="18938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2205382" y="18986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2209305" y="1902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2227086" y="18844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231008" y="18884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248789" y="18953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252711" y="18992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270492" y="19150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274415" y="19189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292196" y="19215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296118" y="1925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313899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317822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335602" y="19661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339525" y="19701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357306" y="1992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361228" y="1996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379009" y="2002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382932" y="2006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400711" y="20119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404635" y="20158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422415" y="2017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426338" y="2021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444119" y="20086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448041" y="20126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465924" y="1969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469847" y="1973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487628" y="1970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491550" y="1974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509330" y="1937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513253" y="1941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531034" y="18746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534957" y="18785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552738" y="1846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556660" y="1850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574441" y="18377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578364" y="18416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596144" y="18365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600067" y="18405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617848" y="183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621770" y="1836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639550" y="17407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643474" y="17446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661254" y="16797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665177" y="16836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682957" y="1677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686879" y="1681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704661" y="16754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708582" y="16793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726364" y="16961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730286" y="17000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748068" y="16449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751989" y="16488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769770" y="16416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773692" y="16455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791473" y="16427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795396" y="1646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813177" y="1624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817099" y="1628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834880" y="15676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838803" y="1571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856583" y="15044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2860506" y="1508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2878287" y="1458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2882209" y="1462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2899991" y="14108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2903913" y="14147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2921694" y="13302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1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2925616" y="13341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2943397" y="13944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2947319" y="13983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2965100" y="1442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2969022" y="1446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2986803" y="14380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2990726" y="14419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008507" y="14282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012429" y="1432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3030210" y="14075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3034132" y="1411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3051912" y="1391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3055836" y="1395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3073616" y="13563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077539" y="1360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3095319" y="12529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3099243" y="12568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3117023" y="13138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3120946" y="1317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138727" y="1250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3142649" y="125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3160532" y="12180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3164455" y="12219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3182235" y="1125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3186158" y="1129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3203939" y="11092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3207861" y="11131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3225642" y="10960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3229564" y="11000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3247345" y="10993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3251268" y="11032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3269049" y="111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3272971" y="1120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3290751" y="11276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3294675" y="1131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3312454" y="11712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3316378" y="1175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3334158" y="12202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3338081" y="1224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047179" y="127572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9"/>
                </a:moveTo>
                <a:lnTo>
                  <a:pt x="1115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063150" y="125995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8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068780" y="12462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068883" y="121347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1893" y="-3573"/>
                </a:moveTo>
                <a:lnTo>
                  <a:pt x="1893" y="36333"/>
                </a:lnTo>
              </a:path>
            </a:pathLst>
          </a:custGeom>
          <a:ln w="1093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074308" y="119689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076254" y="114959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641"/>
                </a:lnTo>
              </a:path>
            </a:pathLst>
          </a:custGeom>
          <a:ln w="1093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081679" y="110219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087208" y="10856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089153" y="1057764"/>
            <a:ext cx="1905" cy="13970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767" y="-3573"/>
                </a:moveTo>
                <a:lnTo>
                  <a:pt x="767" y="17292"/>
                </a:lnTo>
              </a:path>
            </a:pathLst>
          </a:custGeom>
          <a:ln w="868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090688" y="1039848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5">
                <a:moveTo>
                  <a:pt x="0" y="17915"/>
                </a:moveTo>
                <a:lnTo>
                  <a:pt x="77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104099" y="10244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110754" y="10077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3685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112392" y="1007702"/>
            <a:ext cx="2540" cy="29209"/>
          </a:xfrm>
          <a:custGeom>
            <a:avLst/>
            <a:gdLst/>
            <a:ahLst/>
            <a:cxnLst/>
            <a:rect l="l" t="t" r="r" b="b"/>
            <a:pathLst>
              <a:path w="2540" h="29209">
                <a:moveTo>
                  <a:pt x="1023" y="-3573"/>
                </a:moveTo>
                <a:lnTo>
                  <a:pt x="1023" y="32750"/>
                </a:lnTo>
              </a:path>
            </a:pathLst>
          </a:custGeom>
          <a:ln w="9194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115463" y="105121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118739" y="109871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119967" y="111529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123243" y="116280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124369" y="117948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743"/>
                </a:lnTo>
              </a:path>
            </a:pathLst>
          </a:custGeom>
          <a:ln w="950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127748" y="122688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131024" y="127449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132252" y="1291079"/>
            <a:ext cx="1905" cy="27305"/>
          </a:xfrm>
          <a:custGeom>
            <a:avLst/>
            <a:gdLst/>
            <a:ahLst/>
            <a:cxnLst/>
            <a:rect l="l" t="t" r="r" b="b"/>
            <a:pathLst>
              <a:path w="1905" h="27305">
                <a:moveTo>
                  <a:pt x="921" y="-3573"/>
                </a:moveTo>
                <a:lnTo>
                  <a:pt x="921" y="30600"/>
                </a:lnTo>
              </a:path>
            </a:pathLst>
          </a:custGeom>
          <a:ln w="899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134095" y="131810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511" y="63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135733" y="13386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137064" y="135526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140954" y="140277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144742" y="145027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146175" y="146685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149963" y="15144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151294" y="153104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155184" y="1578551"/>
            <a:ext cx="635" cy="8890"/>
          </a:xfrm>
          <a:custGeom>
            <a:avLst/>
            <a:gdLst/>
            <a:ahLst/>
            <a:cxnLst/>
            <a:rect l="l" t="t" r="r" b="b"/>
            <a:pathLst>
              <a:path w="634" h="8890">
                <a:moveTo>
                  <a:pt x="307" y="-3573"/>
                </a:moveTo>
                <a:lnTo>
                  <a:pt x="307" y="12071"/>
                </a:lnTo>
              </a:path>
            </a:pathLst>
          </a:custGeom>
          <a:ln w="776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155798" y="1587049"/>
            <a:ext cx="18415" cy="17145"/>
          </a:xfrm>
          <a:custGeom>
            <a:avLst/>
            <a:gdLst/>
            <a:ahLst/>
            <a:cxnLst/>
            <a:rect l="l" t="t" r="r" b="b"/>
            <a:pathLst>
              <a:path w="18415" h="17144">
                <a:moveTo>
                  <a:pt x="0" y="0"/>
                </a:moveTo>
                <a:lnTo>
                  <a:pt x="18017" y="1709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178423" y="1616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180061" y="163342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89" y="-3573"/>
                </a:moveTo>
                <a:lnTo>
                  <a:pt x="1689" y="36742"/>
                </a:lnTo>
              </a:path>
            </a:pathLst>
          </a:custGeom>
          <a:ln w="1052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184872" y="168092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186510" y="169751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37" y="-3573"/>
                </a:moveTo>
                <a:lnTo>
                  <a:pt x="1637" y="36743"/>
                </a:lnTo>
              </a:path>
            </a:pathLst>
          </a:custGeom>
          <a:ln w="1042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191322" y="174491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37" y="-3573"/>
                </a:moveTo>
                <a:lnTo>
                  <a:pt x="1637" y="36846"/>
                </a:lnTo>
              </a:path>
            </a:pathLst>
          </a:custGeom>
          <a:ln w="1042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196031" y="1792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197772" y="1808999"/>
            <a:ext cx="1905" cy="14604"/>
          </a:xfrm>
          <a:custGeom>
            <a:avLst/>
            <a:gdLst/>
            <a:ahLst/>
            <a:cxnLst/>
            <a:rect l="l" t="t" r="r" b="b"/>
            <a:pathLst>
              <a:path w="1905" h="14605">
                <a:moveTo>
                  <a:pt x="716" y="-3573"/>
                </a:moveTo>
                <a:lnTo>
                  <a:pt x="716" y="17906"/>
                </a:lnTo>
              </a:path>
            </a:pathLst>
          </a:custGeom>
          <a:ln w="858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199205" y="1811968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0" y="11364"/>
                </a:moveTo>
                <a:lnTo>
                  <a:pt x="151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221829" y="179866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224389" y="175156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9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231453" y="170447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238619" y="16879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241178" y="1664342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521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242611" y="1664342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0" y="0"/>
                </a:moveTo>
                <a:lnTo>
                  <a:pt x="4709" y="2334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250085" y="17017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253361" y="171808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65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262779" y="1764670"/>
            <a:ext cx="1905" cy="7620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35" y="747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264315" y="1748598"/>
            <a:ext cx="10795" cy="24130"/>
          </a:xfrm>
          <a:custGeom>
            <a:avLst/>
            <a:gdLst/>
            <a:ahLst/>
            <a:cxnLst/>
            <a:rect l="l" t="t" r="r" b="b"/>
            <a:pathLst>
              <a:path w="10794" h="24130">
                <a:moveTo>
                  <a:pt x="0" y="23546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280899" y="173344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286735" y="168727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3"/>
                </a:moveTo>
                <a:lnTo>
                  <a:pt x="573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294822" y="16707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297689" y="162390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573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305878" y="1599026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0" y="10749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307721" y="1577425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21601"/>
                </a:moveTo>
                <a:lnTo>
                  <a:pt x="60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317652" y="156135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322156" y="1521732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4">
                <a:moveTo>
                  <a:pt x="0" y="25901"/>
                </a:moveTo>
                <a:lnTo>
                  <a:pt x="726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329424" y="15154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6244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334543" y="1499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338741" y="1453140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32351"/>
                </a:moveTo>
                <a:lnTo>
                  <a:pt x="818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350514" y="1436760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59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351128" y="1406355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30405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357168" y="138977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359420" y="1342574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365870" y="13260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368122" y="127889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375288" y="123211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384195" y="121573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387266" y="1168945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395148" y="11721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396274" y="1188806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399448" y="123630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2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402724" y="12838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403850" y="130049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407024" y="134800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408150" y="136468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411426" y="1412190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414702" y="14596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415828" y="1476379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409" y="61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416238" y="1482522"/>
            <a:ext cx="3175" cy="27305"/>
          </a:xfrm>
          <a:custGeom>
            <a:avLst/>
            <a:gdLst/>
            <a:ahLst/>
            <a:cxnLst/>
            <a:rect l="l" t="t" r="r" b="b"/>
            <a:pathLst>
              <a:path w="3175" h="27305">
                <a:moveTo>
                  <a:pt x="1586" y="-3573"/>
                </a:moveTo>
                <a:lnTo>
                  <a:pt x="1586" y="30601"/>
                </a:lnTo>
              </a:path>
            </a:pathLst>
          </a:custGeom>
          <a:ln w="1032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421152" y="152377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423199" y="154036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640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428829" y="158756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742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434562" y="16348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436508" y="1651443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5" h="12064">
                <a:moveTo>
                  <a:pt x="716" y="-3573"/>
                </a:moveTo>
                <a:lnTo>
                  <a:pt x="716" y="15449"/>
                </a:lnTo>
              </a:path>
            </a:pathLst>
          </a:custGeom>
          <a:ln w="858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437941" y="1663319"/>
            <a:ext cx="6985" cy="20320"/>
          </a:xfrm>
          <a:custGeom>
            <a:avLst/>
            <a:gdLst/>
            <a:ahLst/>
            <a:cxnLst/>
            <a:rect l="l" t="t" r="r" b="b"/>
            <a:pathLst>
              <a:path w="6984" h="20319">
                <a:moveTo>
                  <a:pt x="0" y="0"/>
                </a:moveTo>
                <a:lnTo>
                  <a:pt x="6961" y="202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449612" y="16971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455038" y="171286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0" y="0"/>
                </a:moveTo>
                <a:lnTo>
                  <a:pt x="4605" y="135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459644" y="1707648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0" y="18734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464660" y="166045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4"/>
                </a:moveTo>
                <a:lnTo>
                  <a:pt x="51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471929" y="16439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474488" y="159687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1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482781" y="15887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490562" y="1603531"/>
            <a:ext cx="12700" cy="24130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0" y="0"/>
                </a:moveTo>
                <a:lnTo>
                  <a:pt x="12488" y="238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503051" y="162738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24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523116" y="163240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638" y="4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524754" y="163281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0"/>
                </a:moveTo>
                <a:lnTo>
                  <a:pt x="21703" y="2170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546458" y="16536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19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555773" y="16404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565908" y="162625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96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568161" y="1614281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0" y="1197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589864" y="1614281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1228" y="481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594778" y="163291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51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598975" y="1649088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497" y="3224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611056" y="169515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511" y="18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611568" y="1697000"/>
            <a:ext cx="17145" cy="26670"/>
          </a:xfrm>
          <a:custGeom>
            <a:avLst/>
            <a:gdLst/>
            <a:ahLst/>
            <a:cxnLst/>
            <a:rect l="l" t="t" r="r" b="b"/>
            <a:pathLst>
              <a:path w="17144" h="26669">
                <a:moveTo>
                  <a:pt x="0" y="0"/>
                </a:moveTo>
                <a:lnTo>
                  <a:pt x="16993" y="264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634704" y="173610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639106" y="1752181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651596" y="17981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656304" y="181422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1" y="3153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671763" y="1859164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5">
                <a:moveTo>
                  <a:pt x="0" y="0"/>
                </a:moveTo>
                <a:lnTo>
                  <a:pt x="4914" y="142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676677" y="1873394"/>
            <a:ext cx="6985" cy="17780"/>
          </a:xfrm>
          <a:custGeom>
            <a:avLst/>
            <a:gdLst/>
            <a:ahLst/>
            <a:cxnLst/>
            <a:rect l="l" t="t" r="r" b="b"/>
            <a:pathLst>
              <a:path w="6985" h="17780">
                <a:moveTo>
                  <a:pt x="0" y="0"/>
                </a:moveTo>
                <a:lnTo>
                  <a:pt x="6552" y="1719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688347" y="19039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694285" y="1919464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4" h="10794">
                <a:moveTo>
                  <a:pt x="0" y="0"/>
                </a:moveTo>
                <a:lnTo>
                  <a:pt x="4095" y="1064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698380" y="1930110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720083" y="19301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2" y="2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729400" y="194127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5" y="18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740047" y="195406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740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741787" y="1939836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16379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763490" y="19390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19"/>
                </a:moveTo>
                <a:lnTo>
                  <a:pt x="327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780690" y="19344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126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785297" y="1934410"/>
            <a:ext cx="20955" cy="19685"/>
          </a:xfrm>
          <a:custGeom>
            <a:avLst/>
            <a:gdLst/>
            <a:ahLst/>
            <a:cxnLst/>
            <a:rect l="l" t="t" r="r" b="b"/>
            <a:pathLst>
              <a:path w="20955" h="19685">
                <a:moveTo>
                  <a:pt x="0" y="0"/>
                </a:moveTo>
                <a:lnTo>
                  <a:pt x="20679" y="196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819079" y="1959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831569" y="1968604"/>
            <a:ext cx="15240" cy="29845"/>
          </a:xfrm>
          <a:custGeom>
            <a:avLst/>
            <a:gdLst/>
            <a:ahLst/>
            <a:cxnLst/>
            <a:rect l="l" t="t" r="r" b="b"/>
            <a:pathLst>
              <a:path w="15239" h="29844">
                <a:moveTo>
                  <a:pt x="0" y="0"/>
                </a:moveTo>
                <a:lnTo>
                  <a:pt x="14947" y="2979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853067" y="199941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861155" y="1967068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30" h="20319">
                <a:moveTo>
                  <a:pt x="0" y="19758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872109" y="196706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10135" y="358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895655" y="1975667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19" h="10160">
                <a:moveTo>
                  <a:pt x="0" y="0"/>
                </a:moveTo>
                <a:lnTo>
                  <a:pt x="19861" y="99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915516" y="1984984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-3573" y="307"/>
                </a:moveTo>
                <a:lnTo>
                  <a:pt x="14629" y="307"/>
                </a:lnTo>
              </a:path>
            </a:pathLst>
          </a:custGeom>
          <a:ln w="7761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939471" y="19798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950220" y="1958366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10442"/>
                </a:moveTo>
                <a:lnTo>
                  <a:pt x="8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958922" y="1958366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-3573" y="972"/>
                </a:moveTo>
                <a:lnTo>
                  <a:pt x="23127" y="972"/>
                </a:lnTo>
              </a:path>
            </a:pathLst>
          </a:custGeom>
          <a:ln w="9092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990863" y="196717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3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2005093" y="1975667"/>
            <a:ext cx="19050" cy="6985"/>
          </a:xfrm>
          <a:custGeom>
            <a:avLst/>
            <a:gdLst/>
            <a:ahLst/>
            <a:cxnLst/>
            <a:rect l="l" t="t" r="r" b="b"/>
            <a:pathLst>
              <a:path w="19050" h="6985">
                <a:moveTo>
                  <a:pt x="0" y="0"/>
                </a:moveTo>
                <a:lnTo>
                  <a:pt x="18938" y="66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2024032" y="1979763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0" y="2559"/>
                </a:moveTo>
                <a:lnTo>
                  <a:pt x="1300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2048294" y="1943624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586"/>
                </a:moveTo>
                <a:lnTo>
                  <a:pt x="1545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2072353" y="19310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2085354" y="191915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6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2089142" y="1919156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0"/>
                </a:moveTo>
                <a:lnTo>
                  <a:pt x="17711" y="2231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2118421" y="19430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16"/>
                </a:moveTo>
                <a:lnTo>
                  <a:pt x="214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2134085" y="1931134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19" h="7619">
                <a:moveTo>
                  <a:pt x="0" y="7064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2154252" y="192622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0" y="4914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2178207" y="1912604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0" y="7780"/>
                </a:moveTo>
                <a:lnTo>
                  <a:pt x="194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2197659" y="1912604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9213" y="839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2217519" y="19305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2226221" y="1893050"/>
            <a:ext cx="15240" cy="27305"/>
          </a:xfrm>
          <a:custGeom>
            <a:avLst/>
            <a:gdLst/>
            <a:ahLst/>
            <a:cxnLst/>
            <a:rect l="l" t="t" r="r" b="b"/>
            <a:pathLst>
              <a:path w="15239" h="27305">
                <a:moveTo>
                  <a:pt x="0" y="26822"/>
                </a:moveTo>
                <a:lnTo>
                  <a:pt x="1484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2241066" y="18930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047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2254271" y="190369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43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2266045" y="191526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8324" y="2784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2298702" y="1944443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473" y="8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2306175" y="1945262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276" y="563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2327878" y="194638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0" y="0"/>
                </a:moveTo>
                <a:lnTo>
                  <a:pt x="1740" y="368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2335864" y="196287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2343234" y="1977920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6347" y="131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2349581" y="1991024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0"/>
                </a:moveTo>
                <a:lnTo>
                  <a:pt x="10135" y="157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2367497" y="201887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2380908" y="2025832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-3573" y="563"/>
                </a:moveTo>
                <a:lnTo>
                  <a:pt x="15654" y="563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2392988" y="2026958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0" y="0"/>
                </a:moveTo>
                <a:lnTo>
                  <a:pt x="18119" y="109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2424724" y="204159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-3573" y="870"/>
                </a:moveTo>
                <a:lnTo>
                  <a:pt x="15244" y="870"/>
                </a:lnTo>
              </a:path>
            </a:pathLst>
          </a:custGeom>
          <a:ln w="8888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2436395" y="2043339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576" y="62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2463319" y="20356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2469974" y="1999726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22829"/>
                </a:moveTo>
                <a:lnTo>
                  <a:pt x="992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2479904" y="1999726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0"/>
                </a:moveTo>
                <a:lnTo>
                  <a:pt x="8394" y="122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2502119" y="200044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2512049" y="1973621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0" y="15253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2523310" y="1960107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0" y="13514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2532422" y="1914856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634"/>
                </a:moveTo>
                <a:lnTo>
                  <a:pt x="1074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2550644" y="19013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2561803" y="1885372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0" y="5426"/>
                </a:moveTo>
                <a:lnTo>
                  <a:pt x="49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2566717" y="1877796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57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2588420" y="187779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35" y="276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2596713" y="18931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2604595" y="1907894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0"/>
                </a:moveTo>
                <a:lnTo>
                  <a:pt x="5528" y="102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2610123" y="1898579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5">
                <a:moveTo>
                  <a:pt x="0" y="19553"/>
                </a:moveTo>
                <a:lnTo>
                  <a:pt x="93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2625582" y="1872370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13206"/>
                </a:moveTo>
                <a:lnTo>
                  <a:pt x="624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2631827" y="1854250"/>
            <a:ext cx="5080" cy="18415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0" y="18120"/>
                </a:moveTo>
                <a:lnTo>
                  <a:pt x="47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2640119" y="18381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2644214" y="1792005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351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2657318" y="17763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2663358" y="1731911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4" h="31114">
                <a:moveTo>
                  <a:pt x="0" y="31019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2675233" y="1731911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2689566" y="1729658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819"/>
                </a:moveTo>
                <a:lnTo>
                  <a:pt x="73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2696937" y="1727508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-3573" y="1074"/>
                </a:moveTo>
                <a:lnTo>
                  <a:pt x="25276" y="1074"/>
                </a:lnTo>
              </a:path>
            </a:pathLst>
          </a:custGeom>
          <a:ln w="929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2718640" y="172750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276" y="255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732973" y="173897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743312" y="170795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30302"/>
                </a:moveTo>
                <a:lnTo>
                  <a:pt x="1382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764402" y="169648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07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780986" y="169485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07"/>
                </a:moveTo>
                <a:lnTo>
                  <a:pt x="27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783750" y="1694850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0"/>
                </a:moveTo>
                <a:lnTo>
                  <a:pt x="21702" y="327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805453" y="1693212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4914"/>
                </a:moveTo>
                <a:lnTo>
                  <a:pt x="70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824188" y="168287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47"/>
                </a:moveTo>
                <a:lnTo>
                  <a:pt x="296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827157" y="1655333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30" h="27939">
                <a:moveTo>
                  <a:pt x="0" y="27539"/>
                </a:moveTo>
                <a:lnTo>
                  <a:pt x="112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2843741" y="163987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1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849986" y="1595545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1020"/>
                </a:moveTo>
                <a:lnTo>
                  <a:pt x="1218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867286" y="15799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874043" y="1537089"/>
            <a:ext cx="15240" cy="29845"/>
          </a:xfrm>
          <a:custGeom>
            <a:avLst/>
            <a:gdLst/>
            <a:ahLst/>
            <a:cxnLst/>
            <a:rect l="l" t="t" r="r" b="b"/>
            <a:pathLst>
              <a:path w="15239" h="29844">
                <a:moveTo>
                  <a:pt x="0" y="29791"/>
                </a:moveTo>
                <a:lnTo>
                  <a:pt x="149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895440" y="1494910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3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915915" y="147924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920112" y="143317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351"/>
                </a:moveTo>
                <a:lnTo>
                  <a:pt x="82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931987" y="14170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936287" y="1407174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544" y="3163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951336" y="1452423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5">
                <a:moveTo>
                  <a:pt x="0" y="0"/>
                </a:moveTo>
                <a:lnTo>
                  <a:pt x="6040" y="181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957377" y="1470545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756" y="1248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970889" y="14956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14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978772" y="15102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307" y="5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979079" y="150320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57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3000782" y="1503202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972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3024432" y="150054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3038456" y="1489075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0" y="3685"/>
                </a:moveTo>
                <a:lnTo>
                  <a:pt x="57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3044189" y="1472388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0" y="16686"/>
                </a:moveTo>
                <a:lnTo>
                  <a:pt x="2067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3068861" y="142652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453"/>
                </a:moveTo>
                <a:lnTo>
                  <a:pt x="74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3079611" y="141014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3083399" y="1377996"/>
            <a:ext cx="4445" cy="18415"/>
          </a:xfrm>
          <a:custGeom>
            <a:avLst/>
            <a:gdLst/>
            <a:ahLst/>
            <a:cxnLst/>
            <a:rect l="l" t="t" r="r" b="b"/>
            <a:pathLst>
              <a:path w="4444" h="18415">
                <a:moveTo>
                  <a:pt x="0" y="18325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3087596" y="1366018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5">
                <a:moveTo>
                  <a:pt x="0" y="11977"/>
                </a:moveTo>
                <a:lnTo>
                  <a:pt x="829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3103976" y="135219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3110937" y="135342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473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3121584" y="1399905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370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3135916" y="14382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3151375" y="143246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511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3152706" y="1401338"/>
            <a:ext cx="7620" cy="31750"/>
          </a:xfrm>
          <a:custGeom>
            <a:avLst/>
            <a:gdLst/>
            <a:ahLst/>
            <a:cxnLst/>
            <a:rect l="l" t="t" r="r" b="b"/>
            <a:pathLst>
              <a:path w="7619" h="31750">
                <a:moveTo>
                  <a:pt x="0" y="31122"/>
                </a:moveTo>
                <a:lnTo>
                  <a:pt x="757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3163659" y="13851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3167550" y="1343086"/>
            <a:ext cx="6985" cy="28575"/>
          </a:xfrm>
          <a:custGeom>
            <a:avLst/>
            <a:gdLst/>
            <a:ahLst/>
            <a:cxnLst/>
            <a:rect l="l" t="t" r="r" b="b"/>
            <a:pathLst>
              <a:path w="6985" h="28575">
                <a:moveTo>
                  <a:pt x="0" y="28153"/>
                </a:moveTo>
                <a:lnTo>
                  <a:pt x="69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3174511" y="133919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3890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3182394" y="129630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29893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3196214" y="1296300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0" y="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3210854" y="129701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457" y="2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3227438" y="1294150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-3573" y="921"/>
                </a:moveTo>
                <a:lnTo>
                  <a:pt x="15756" y="921"/>
                </a:lnTo>
              </a:path>
            </a:pathLst>
          </a:custGeom>
          <a:ln w="8990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3239621" y="1283298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0" y="10851"/>
                </a:moveTo>
                <a:lnTo>
                  <a:pt x="180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3268388" y="12881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38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3280162" y="129998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866" y="286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3283028" y="1275825"/>
            <a:ext cx="11430" cy="27305"/>
          </a:xfrm>
          <a:custGeom>
            <a:avLst/>
            <a:gdLst/>
            <a:ahLst/>
            <a:cxnLst/>
            <a:rect l="l" t="t" r="r" b="b"/>
            <a:pathLst>
              <a:path w="11429" h="27305">
                <a:moveTo>
                  <a:pt x="0" y="27027"/>
                </a:moveTo>
                <a:lnTo>
                  <a:pt x="1115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3299715" y="1250538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080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3304731" y="1250538"/>
            <a:ext cx="18415" cy="9525"/>
          </a:xfrm>
          <a:custGeom>
            <a:avLst/>
            <a:gdLst/>
            <a:ahLst/>
            <a:cxnLst/>
            <a:rect l="l" t="t" r="r" b="b"/>
            <a:pathLst>
              <a:path w="18414" h="9525">
                <a:moveTo>
                  <a:pt x="0" y="0"/>
                </a:moveTo>
                <a:lnTo>
                  <a:pt x="18120" y="91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3332679" y="12695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0" y="0"/>
                </a:moveTo>
                <a:lnTo>
                  <a:pt x="1433" y="19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3342814" y="128278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4">
                <a:moveTo>
                  <a:pt x="0" y="0"/>
                </a:moveTo>
                <a:lnTo>
                  <a:pt x="5323" y="696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3348138" y="1289748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3369841" y="128974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1484" y="-3573"/>
                </a:moveTo>
                <a:lnTo>
                  <a:pt x="1484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3387040" y="12897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3403727" y="128974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5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033200" y="129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037122" y="12970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054903" y="1232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058826" y="1236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076709" y="10437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080631" y="10477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098412" y="993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102335" y="997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120115" y="1304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124038" y="1308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141819" y="15730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145741" y="1576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163522" y="15937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167445" y="1597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185225" y="18093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189148" y="18132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206928" y="17930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210851" y="1796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228632" y="16503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232554" y="16542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250335" y="17581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254258" y="17620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272039" y="1710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275961" y="1714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293742" y="15850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297664" y="15889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315445" y="1507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319368" y="15116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337148" y="14227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341071" y="14267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358851" y="12637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362774" y="12677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380554" y="11494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384477" y="1153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402258" y="1468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406180" y="1472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423962" y="16493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427884" y="1653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445664" y="17124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449587" y="17163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467368" y="1571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471290" y="15758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489071" y="1613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492994" y="16173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510774" y="16188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514697" y="16227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532478" y="1640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536400" y="16444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554181" y="16122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558104" y="16162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575885" y="1600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579807" y="16042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1597588" y="1683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1601510" y="1686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1619291" y="17168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1623214" y="17207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1640995" y="1796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1644917" y="1800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1662698" y="18594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1666620" y="18633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1684401" y="1916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1688324" y="1920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1706105" y="1916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1710027" y="1920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1727808" y="19422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1731730" y="19461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1749510" y="1925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1753434" y="1929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1771317" y="1920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1775239" y="19243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1793020" y="19411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1796942" y="19450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1814723" y="1948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1818646" y="19527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1836427" y="1992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1840349" y="1996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1858129" y="19530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1862052" y="1957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1879833" y="1960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1883756" y="19646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1901537" y="19716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1905459" y="19755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1923240" y="1970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1927162" y="1974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1944943" y="19443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1948866" y="19483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1966647" y="19465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1970569" y="1950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1988349" y="1960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1992271" y="19646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2010052" y="19683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013976" y="1972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031756" y="19640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035679" y="19679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053459" y="19225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057381" y="1926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075163" y="19051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2079085" y="19090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096866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100788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118569" y="192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122491" y="192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140272" y="1917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144195" y="19210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161976" y="19073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165898" y="19112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183679" y="18986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187601" y="1902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205382" y="19182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209305" y="1922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227086" y="1879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231008" y="1882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248789" y="1896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2252711" y="19003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2270492" y="1929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274415" y="19330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292196" y="19312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296118" y="19352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313899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2317822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2335602" y="19770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2339525" y="1980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2357306" y="20108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2361228" y="20147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2379009" y="2012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2382932" y="20169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2400711" y="20260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2404635" y="20300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2422415" y="20293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2426338" y="20332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2444119" y="20359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2448041" y="20398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2465924" y="1985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2469847" y="1989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2487628" y="19890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2491550" y="19929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2509330" y="19596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2513253" y="19635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2531034" y="18953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2534957" y="18992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2552738" y="1871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2556660" y="18753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2574441" y="18638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2578364" y="1867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2596144" y="1904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2600067" y="1908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2617848" y="185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2621770" y="186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2639550" y="17745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2643474" y="17784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2661254" y="1717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2665177" y="1721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2682957" y="17156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2686879" y="17196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2704661" y="17135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2708582" y="17174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2726364" y="1730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2730286" y="17348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2748068" y="1683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2751989" y="1686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2769770" y="1680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2773692" y="16847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2791473" y="1684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2795396" y="1688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2813177" y="16688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2817099" y="1672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2834880" y="1615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2838803" y="1619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2856583" y="15599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2860506" y="15638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2878287" y="15164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2882209" y="15203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2899991" y="1475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2903913" y="14790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2921694" y="1391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2925616" y="1395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2943397" y="14565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2947319" y="14604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2965100" y="14967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2969022" y="15007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2986803" y="14892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2990726" y="14931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3008507" y="14892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3012429" y="14931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3030210" y="1475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3034132" y="14790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3051912" y="14575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3055836" y="1461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3073616" y="13640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3077539" y="13679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095319" y="1332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3099243" y="1336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3117023" y="14271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120946" y="14311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138727" y="14184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142649" y="1422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160532" y="13291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164455" y="13330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182235" y="12823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3186158" y="12862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3203939" y="1283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3207861" y="1287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3225642" y="12801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3229564" y="12840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3247345" y="12670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3251268" y="12709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3269049" y="1288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272971" y="1292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290751" y="1236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294675" y="1240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3312454" y="12475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3316378" y="12514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334158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3338081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3355862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3359784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3377565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3381487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3399269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3403190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808443" y="1407890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20"/>
                </a:moveTo>
                <a:lnTo>
                  <a:pt x="123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826052" y="1384446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4" h="10794">
                <a:moveTo>
                  <a:pt x="0" y="10237"/>
                </a:moveTo>
                <a:lnTo>
                  <a:pt x="40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830146" y="1362231"/>
            <a:ext cx="2540" cy="22225"/>
          </a:xfrm>
          <a:custGeom>
            <a:avLst/>
            <a:gdLst/>
            <a:ahLst/>
            <a:cxnLst/>
            <a:rect l="l" t="t" r="r" b="b"/>
            <a:pathLst>
              <a:path w="2540" h="22225">
                <a:moveTo>
                  <a:pt x="972" y="-3573"/>
                </a:moveTo>
                <a:lnTo>
                  <a:pt x="972" y="25789"/>
                </a:lnTo>
              </a:path>
            </a:pathLst>
          </a:custGeom>
          <a:ln w="9092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833320" y="131472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837415" y="126722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841510" y="121982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3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845503" y="117232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849700" y="1132908"/>
            <a:ext cx="2540" cy="25400"/>
          </a:xfrm>
          <a:custGeom>
            <a:avLst/>
            <a:gdLst/>
            <a:ahLst/>
            <a:cxnLst/>
            <a:rect l="l" t="t" r="r" b="b"/>
            <a:pathLst>
              <a:path w="2540" h="25400">
                <a:moveTo>
                  <a:pt x="1074" y="-3573"/>
                </a:moveTo>
                <a:lnTo>
                  <a:pt x="1074" y="28758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851850" y="1132908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4914" y="63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865363" y="115061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0" y="0"/>
                </a:moveTo>
                <a:lnTo>
                  <a:pt x="8189" y="106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873553" y="1161266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4" h="19684">
                <a:moveTo>
                  <a:pt x="0" y="0"/>
                </a:moveTo>
                <a:lnTo>
                  <a:pt x="3992" y="195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880310" y="1194743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889728" y="1241427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899146" y="128811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908463" y="133479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919928" y="1347386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0" y="25798"/>
                </a:moveTo>
                <a:lnTo>
                  <a:pt x="210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950026" y="1323532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0" y="12694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960366" y="132353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0" y="0"/>
                </a:moveTo>
                <a:lnTo>
                  <a:pt x="11670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981865" y="134615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204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982069" y="131882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7539"/>
                </a:moveTo>
                <a:lnTo>
                  <a:pt x="183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1005206" y="1272959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1013703" y="122617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1022200" y="1193924"/>
            <a:ext cx="3810" cy="18415"/>
          </a:xfrm>
          <a:custGeom>
            <a:avLst/>
            <a:gdLst/>
            <a:ahLst/>
            <a:cxnLst/>
            <a:rect l="l" t="t" r="r" b="b"/>
            <a:pathLst>
              <a:path w="3809" h="18415">
                <a:moveTo>
                  <a:pt x="0" y="18120"/>
                </a:moveTo>
                <a:lnTo>
                  <a:pt x="32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1025476" y="118337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1054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1046053" y="11721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126"/>
                </a:moveTo>
                <a:lnTo>
                  <a:pt x="11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1047179" y="1172118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1068883" y="1172118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0"/>
                </a:moveTo>
                <a:lnTo>
                  <a:pt x="8906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1090586" y="118307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1090688" y="1183072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0" y="0"/>
                </a:moveTo>
                <a:lnTo>
                  <a:pt x="21703" y="54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1112392" y="1188498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0"/>
                </a:moveTo>
                <a:lnTo>
                  <a:pt x="10442" y="30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136245" y="1196279"/>
            <a:ext cx="19685" cy="12065"/>
          </a:xfrm>
          <a:custGeom>
            <a:avLst/>
            <a:gdLst/>
            <a:ahLst/>
            <a:cxnLst/>
            <a:rect l="l" t="t" r="r" b="b"/>
            <a:pathLst>
              <a:path w="19684" h="12065">
                <a:moveTo>
                  <a:pt x="0" y="0"/>
                </a:moveTo>
                <a:lnTo>
                  <a:pt x="19553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1155798" y="1208052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8394" y="63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1175659" y="122299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842" y="14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1177501" y="1224432"/>
            <a:ext cx="17780" cy="26034"/>
          </a:xfrm>
          <a:custGeom>
            <a:avLst/>
            <a:gdLst/>
            <a:ahLst/>
            <a:cxnLst/>
            <a:rect l="l" t="t" r="r" b="b"/>
            <a:pathLst>
              <a:path w="17780" h="26034">
                <a:moveTo>
                  <a:pt x="0" y="0"/>
                </a:moveTo>
                <a:lnTo>
                  <a:pt x="17608" y="254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1204119" y="126087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0" y="0"/>
                </a:moveTo>
                <a:lnTo>
                  <a:pt x="16789" y="168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1220908" y="1277770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0" y="0"/>
                </a:moveTo>
                <a:lnTo>
                  <a:pt x="7063" y="64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1238516" y="129374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0"/>
                </a:moveTo>
                <a:lnTo>
                  <a:pt x="4094" y="36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1242611" y="1297426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40">
                <a:moveTo>
                  <a:pt x="0" y="0"/>
                </a:moveTo>
                <a:lnTo>
                  <a:pt x="21703" y="151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1264315" y="13125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1433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1279568" y="1316468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0" y="0"/>
                </a:moveTo>
                <a:lnTo>
                  <a:pt x="6449" y="163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286018" y="1318106"/>
            <a:ext cx="2540" cy="26670"/>
          </a:xfrm>
          <a:custGeom>
            <a:avLst/>
            <a:gdLst/>
            <a:ahLst/>
            <a:cxnLst/>
            <a:rect l="l" t="t" r="r" b="b"/>
            <a:pathLst>
              <a:path w="2540" h="26669">
                <a:moveTo>
                  <a:pt x="1228" y="-3573"/>
                </a:moveTo>
                <a:lnTo>
                  <a:pt x="1228" y="30089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1289806" y="135885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5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1294208" y="140635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1298610" y="145375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84" y="-3573"/>
                </a:moveTo>
                <a:lnTo>
                  <a:pt x="1484" y="36743"/>
                </a:lnTo>
              </a:path>
            </a:pathLst>
          </a:custGeom>
          <a:ln w="1011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1302910" y="150115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6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1307312" y="1548554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409" y="47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1307721" y="1525008"/>
            <a:ext cx="5080" cy="28575"/>
          </a:xfrm>
          <a:custGeom>
            <a:avLst/>
            <a:gdLst/>
            <a:ahLst/>
            <a:cxnLst/>
            <a:rect l="l" t="t" r="r" b="b"/>
            <a:pathLst>
              <a:path w="5080" h="28575">
                <a:moveTo>
                  <a:pt x="0" y="28255"/>
                </a:moveTo>
                <a:lnTo>
                  <a:pt x="45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1314376" y="147791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1321849" y="143082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1329322" y="141608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716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1329424" y="1383934"/>
            <a:ext cx="5715" cy="32384"/>
          </a:xfrm>
          <a:custGeom>
            <a:avLst/>
            <a:gdLst/>
            <a:ahLst/>
            <a:cxnLst/>
            <a:rect l="l" t="t" r="r" b="b"/>
            <a:pathLst>
              <a:path w="5715" h="32384">
                <a:moveTo>
                  <a:pt x="0" y="32146"/>
                </a:moveTo>
                <a:lnTo>
                  <a:pt x="56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1337512" y="133704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7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1345804" y="1291898"/>
            <a:ext cx="5715" cy="31115"/>
          </a:xfrm>
          <a:custGeom>
            <a:avLst/>
            <a:gdLst/>
            <a:ahLst/>
            <a:cxnLst/>
            <a:rect l="l" t="t" r="r" b="b"/>
            <a:pathLst>
              <a:path w="5715" h="31115">
                <a:moveTo>
                  <a:pt x="0" y="3102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1351128" y="12918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921" y="16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1359113" y="1305924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09" h="29209">
                <a:moveTo>
                  <a:pt x="0" y="0"/>
                </a:moveTo>
                <a:lnTo>
                  <a:pt x="16482" y="289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1382659" y="1347284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5" h="20955">
                <a:moveTo>
                  <a:pt x="0" y="0"/>
                </a:moveTo>
                <a:lnTo>
                  <a:pt x="11874" y="208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1394534" y="1359057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0" y="9111"/>
                </a:moveTo>
                <a:lnTo>
                  <a:pt x="245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1400677" y="131309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248"/>
                </a:moveTo>
                <a:lnTo>
                  <a:pt x="8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1413064" y="1287598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5">
                <a:moveTo>
                  <a:pt x="0" y="11773"/>
                </a:moveTo>
                <a:lnTo>
                  <a:pt x="31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1416238" y="128759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90">
                <a:moveTo>
                  <a:pt x="0" y="0"/>
                </a:moveTo>
                <a:lnTo>
                  <a:pt x="3276" y="2098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1421664" y="1322713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220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1429136" y="136980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221" y="329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1436508" y="1416797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433" y="91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1437941" y="1405433"/>
            <a:ext cx="13335" cy="20955"/>
          </a:xfrm>
          <a:custGeom>
            <a:avLst/>
            <a:gdLst/>
            <a:ahLst/>
            <a:cxnLst/>
            <a:rect l="l" t="t" r="r" b="b"/>
            <a:pathLst>
              <a:path w="13334" h="20955">
                <a:moveTo>
                  <a:pt x="0" y="20475"/>
                </a:moveTo>
                <a:lnTo>
                  <a:pt x="127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1458212" y="139099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354"/>
                </a:moveTo>
                <a:lnTo>
                  <a:pt x="14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1459644" y="1390998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0"/>
                </a:moveTo>
                <a:lnTo>
                  <a:pt x="3992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1465479" y="1435532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1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1471724" y="1482829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1477867" y="1530127"/>
            <a:ext cx="3810" cy="26670"/>
          </a:xfrm>
          <a:custGeom>
            <a:avLst/>
            <a:gdLst/>
            <a:ahLst/>
            <a:cxnLst/>
            <a:rect l="l" t="t" r="r" b="b"/>
            <a:pathLst>
              <a:path w="3809" h="26669">
                <a:moveTo>
                  <a:pt x="0" y="0"/>
                </a:moveTo>
                <a:lnTo>
                  <a:pt x="3480" y="264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1481348" y="155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93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1490869" y="1508219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689"/>
                </a:moveTo>
                <a:lnTo>
                  <a:pt x="152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1512572" y="1471568"/>
            <a:ext cx="12700" cy="24130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0" y="23954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1524754" y="1465426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6142"/>
                </a:moveTo>
                <a:lnTo>
                  <a:pt x="21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1531715" y="142048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531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1549222" y="1413316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5">
                <a:moveTo>
                  <a:pt x="0" y="0"/>
                </a:moveTo>
                <a:lnTo>
                  <a:pt x="18938" y="180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1568161" y="1431334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0"/>
                </a:moveTo>
                <a:lnTo>
                  <a:pt x="819" y="70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1570720" y="145262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1576248" y="149992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1581777" y="154722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1587406" y="1594521"/>
            <a:ext cx="2540" cy="20955"/>
          </a:xfrm>
          <a:custGeom>
            <a:avLst/>
            <a:gdLst/>
            <a:ahLst/>
            <a:cxnLst/>
            <a:rect l="l" t="t" r="r" b="b"/>
            <a:pathLst>
              <a:path w="2540" h="20955">
                <a:moveTo>
                  <a:pt x="1228" y="-3573"/>
                </a:moveTo>
                <a:lnTo>
                  <a:pt x="1228" y="24459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1589864" y="1615407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4" h="12064">
                <a:moveTo>
                  <a:pt x="0" y="0"/>
                </a:moveTo>
                <a:lnTo>
                  <a:pt x="4095" y="115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1598566" y="1640488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056" y="315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1619860" y="1679084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0" y="0"/>
                </a:moveTo>
                <a:lnTo>
                  <a:pt x="13410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1633271" y="1681746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5">
                <a:moveTo>
                  <a:pt x="1279" y="-3573"/>
                </a:moveTo>
                <a:lnTo>
                  <a:pt x="1279" y="23127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1637673" y="171542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1644020" y="176272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1650163" y="180981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9" y="331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1662549" y="1854147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0" y="0"/>
                </a:moveTo>
                <a:lnTo>
                  <a:pt x="14128" y="149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1676677" y="1861416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7678"/>
                </a:moveTo>
                <a:lnTo>
                  <a:pt x="102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1698278" y="18527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1698380" y="1820568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146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1710256" y="177439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351"/>
                </a:moveTo>
                <a:lnTo>
                  <a:pt x="839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1724895" y="1775830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4" h="24764">
                <a:moveTo>
                  <a:pt x="0" y="0"/>
                </a:moveTo>
                <a:lnTo>
                  <a:pt x="16892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1741787" y="180050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511" y="33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1744449" y="181800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1751718" y="1865102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5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1758883" y="1912092"/>
            <a:ext cx="5080" cy="30480"/>
          </a:xfrm>
          <a:custGeom>
            <a:avLst/>
            <a:gdLst/>
            <a:ahLst/>
            <a:cxnLst/>
            <a:rect l="l" t="t" r="r" b="b"/>
            <a:pathLst>
              <a:path w="5080" h="30480">
                <a:moveTo>
                  <a:pt x="0" y="0"/>
                </a:moveTo>
                <a:lnTo>
                  <a:pt x="4606" y="299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1763490" y="194157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11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1780587" y="1938812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716"/>
                </a:moveTo>
                <a:lnTo>
                  <a:pt x="47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1785297" y="1938812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11"/>
                </a:moveTo>
                <a:lnTo>
                  <a:pt x="2527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1806999" y="1935536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299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1823481" y="192243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196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1828702" y="1896736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5">
                <a:moveTo>
                  <a:pt x="0" y="25696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1839759" y="185097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043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1857674" y="1849131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5" h="8255">
                <a:moveTo>
                  <a:pt x="0" y="0"/>
                </a:moveTo>
                <a:lnTo>
                  <a:pt x="14435" y="79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1872109" y="1857116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4" h="16510">
                <a:moveTo>
                  <a:pt x="0" y="0"/>
                </a:moveTo>
                <a:lnTo>
                  <a:pt x="3992" y="1638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1879378" y="188731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779" y="324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1890434" y="193369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0"/>
                </a:moveTo>
                <a:lnTo>
                  <a:pt x="3378" y="1382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1893812" y="1929905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0" y="17609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1906814" y="1896327"/>
            <a:ext cx="8890" cy="20955"/>
          </a:xfrm>
          <a:custGeom>
            <a:avLst/>
            <a:gdLst/>
            <a:ahLst/>
            <a:cxnLst/>
            <a:rect l="l" t="t" r="r" b="b"/>
            <a:pathLst>
              <a:path w="8889" h="20955">
                <a:moveTo>
                  <a:pt x="0" y="20475"/>
                </a:moveTo>
                <a:lnTo>
                  <a:pt x="8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1915516" y="1896327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0"/>
                </a:moveTo>
                <a:lnTo>
                  <a:pt x="7165" y="84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1931793" y="191577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425" y="66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1937219" y="1922433"/>
            <a:ext cx="15875" cy="19050"/>
          </a:xfrm>
          <a:custGeom>
            <a:avLst/>
            <a:gdLst/>
            <a:ahLst/>
            <a:cxnLst/>
            <a:rect l="l" t="t" r="r" b="b"/>
            <a:pathLst>
              <a:path w="15875" h="19050">
                <a:moveTo>
                  <a:pt x="0" y="0"/>
                </a:moveTo>
                <a:lnTo>
                  <a:pt x="15867" y="190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1962301" y="1924583"/>
            <a:ext cx="18415" cy="20320"/>
          </a:xfrm>
          <a:custGeom>
            <a:avLst/>
            <a:gdLst/>
            <a:ahLst/>
            <a:cxnLst/>
            <a:rect l="l" t="t" r="r" b="b"/>
            <a:pathLst>
              <a:path w="18414" h="20319">
                <a:moveTo>
                  <a:pt x="0" y="20167"/>
                </a:moveTo>
                <a:lnTo>
                  <a:pt x="183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1980625" y="191864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938"/>
                </a:moveTo>
                <a:lnTo>
                  <a:pt x="17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1986563" y="187308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940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2000281" y="185271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65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2002329" y="1852715"/>
            <a:ext cx="5080" cy="26034"/>
          </a:xfrm>
          <a:custGeom>
            <a:avLst/>
            <a:gdLst/>
            <a:ahLst/>
            <a:cxnLst/>
            <a:rect l="l" t="t" r="r" b="b"/>
            <a:pathLst>
              <a:path w="5080" h="26035">
                <a:moveTo>
                  <a:pt x="0" y="0"/>
                </a:moveTo>
                <a:lnTo>
                  <a:pt x="5016" y="2590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2010007" y="189264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346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2019118" y="1939427"/>
            <a:ext cx="5080" cy="26034"/>
          </a:xfrm>
          <a:custGeom>
            <a:avLst/>
            <a:gdLst/>
            <a:ahLst/>
            <a:cxnLst/>
            <a:rect l="l" t="t" r="r" b="b"/>
            <a:pathLst>
              <a:path w="5080" h="26035">
                <a:moveTo>
                  <a:pt x="0" y="0"/>
                </a:moveTo>
                <a:lnTo>
                  <a:pt x="4914" y="254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2024032" y="1957547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7371"/>
                </a:moveTo>
                <a:lnTo>
                  <a:pt x="12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2027615" y="191065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3"/>
                </a:moveTo>
                <a:lnTo>
                  <a:pt x="55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2035498" y="186366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3"/>
                </a:moveTo>
                <a:lnTo>
                  <a:pt x="55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2043381" y="1835310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0" y="14230"/>
                </a:moveTo>
                <a:lnTo>
                  <a:pt x="23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2045735" y="1835310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0" y="0"/>
                </a:moveTo>
                <a:lnTo>
                  <a:pt x="2968" y="186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2050956" y="186807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221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2058327" y="191506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221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2065801" y="1962154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0" y="0"/>
                </a:moveTo>
                <a:lnTo>
                  <a:pt x="1638" y="103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2067439" y="1951507"/>
            <a:ext cx="9525" cy="21590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0" y="20987"/>
                </a:moveTo>
                <a:lnTo>
                  <a:pt x="91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2082180" y="1907894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30508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2101120" y="1872370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22420"/>
                </a:moveTo>
                <a:lnTo>
                  <a:pt x="97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2110846" y="1872370"/>
            <a:ext cx="8255" cy="3810"/>
          </a:xfrm>
          <a:custGeom>
            <a:avLst/>
            <a:gdLst/>
            <a:ahLst/>
            <a:cxnLst/>
            <a:rect l="l" t="t" r="r" b="b"/>
            <a:pathLst>
              <a:path w="8255" h="3810">
                <a:moveTo>
                  <a:pt x="0" y="0"/>
                </a:moveTo>
                <a:lnTo>
                  <a:pt x="8086" y="378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2131832" y="1882300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60" h="10794">
                <a:moveTo>
                  <a:pt x="0" y="0"/>
                </a:moveTo>
                <a:lnTo>
                  <a:pt x="22419" y="107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2154252" y="189305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0" y="0"/>
                </a:moveTo>
                <a:lnTo>
                  <a:pt x="7883" y="31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2175342" y="19015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14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2175956" y="1901753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0"/>
                </a:moveTo>
                <a:lnTo>
                  <a:pt x="21702" y="163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2197659" y="191813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0" y="0"/>
                </a:moveTo>
                <a:lnTo>
                  <a:pt x="4402" y="32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2213526" y="193000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5835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2219362" y="1934410"/>
            <a:ext cx="12065" cy="23495"/>
          </a:xfrm>
          <a:custGeom>
            <a:avLst/>
            <a:gdLst/>
            <a:ahLst/>
            <a:cxnLst/>
            <a:rect l="l" t="t" r="r" b="b"/>
            <a:pathLst>
              <a:path w="12064" h="23494">
                <a:moveTo>
                  <a:pt x="0" y="0"/>
                </a:moveTo>
                <a:lnTo>
                  <a:pt x="11875" y="231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2237687" y="197034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3378" y="65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2241066" y="1976896"/>
            <a:ext cx="15875" cy="20955"/>
          </a:xfrm>
          <a:custGeom>
            <a:avLst/>
            <a:gdLst/>
            <a:ahLst/>
            <a:cxnLst/>
            <a:rect l="l" t="t" r="r" b="b"/>
            <a:pathLst>
              <a:path w="15875" h="20955">
                <a:moveTo>
                  <a:pt x="0" y="0"/>
                </a:moveTo>
                <a:lnTo>
                  <a:pt x="15457" y="208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2263690" y="200975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2276282" y="2055726"/>
            <a:ext cx="8255" cy="30480"/>
          </a:xfrm>
          <a:custGeom>
            <a:avLst/>
            <a:gdLst/>
            <a:ahLst/>
            <a:cxnLst/>
            <a:rect l="l" t="t" r="r" b="b"/>
            <a:pathLst>
              <a:path w="8255" h="30480">
                <a:moveTo>
                  <a:pt x="0" y="0"/>
                </a:moveTo>
                <a:lnTo>
                  <a:pt x="8189" y="300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2284471" y="20837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9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2291433" y="2040575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302"/>
                </a:moveTo>
                <a:lnTo>
                  <a:pt x="140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2318664" y="2037913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-3573" y="255"/>
                </a:moveTo>
                <a:lnTo>
                  <a:pt x="12787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2327878" y="2035660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-3573" y="1126"/>
                </a:moveTo>
                <a:lnTo>
                  <a:pt x="25276" y="1126"/>
                </a:lnTo>
              </a:path>
            </a:pathLst>
          </a:custGeom>
          <a:ln w="9399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2349581" y="20356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2363709" y="2044260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0"/>
                </a:moveTo>
                <a:lnTo>
                  <a:pt x="7575" y="45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2371285" y="2048764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5" h="23494">
                <a:moveTo>
                  <a:pt x="0" y="0"/>
                </a:moveTo>
                <a:lnTo>
                  <a:pt x="7984" y="232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2383877" y="2085415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69">
                <a:moveTo>
                  <a:pt x="0" y="0"/>
                </a:moveTo>
                <a:lnTo>
                  <a:pt x="9111" y="265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2392988" y="210691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5016"/>
                </a:moveTo>
                <a:lnTo>
                  <a:pt x="19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2400052" y="2062381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223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2421346" y="20541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-3573" y="409"/>
                </a:moveTo>
                <a:lnTo>
                  <a:pt x="18623" y="409"/>
                </a:lnTo>
              </a:path>
            </a:pathLst>
          </a:custGeom>
          <a:ln w="7966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2436395" y="2049788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80" h="4444">
                <a:moveTo>
                  <a:pt x="0" y="4402"/>
                </a:moveTo>
                <a:lnTo>
                  <a:pt x="1771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2466493" y="2054600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0" y="0"/>
                </a:moveTo>
                <a:lnTo>
                  <a:pt x="13410" y="94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2479904" y="2060640"/>
            <a:ext cx="17145" cy="3810"/>
          </a:xfrm>
          <a:custGeom>
            <a:avLst/>
            <a:gdLst/>
            <a:ahLst/>
            <a:cxnLst/>
            <a:rect l="l" t="t" r="r" b="b"/>
            <a:pathLst>
              <a:path w="17144" h="3810">
                <a:moveTo>
                  <a:pt x="0" y="3378"/>
                </a:moveTo>
                <a:lnTo>
                  <a:pt x="165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2507544" y="2066373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0" y="0"/>
                </a:moveTo>
                <a:lnTo>
                  <a:pt x="15766" y="183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2523310" y="208469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347" y="67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2539485" y="2101693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528" y="58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2545013" y="2107528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10">
                <a:moveTo>
                  <a:pt x="0" y="0"/>
                </a:moveTo>
                <a:lnTo>
                  <a:pt x="19758" y="159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2573268" y="2134760"/>
            <a:ext cx="15240" cy="23495"/>
          </a:xfrm>
          <a:custGeom>
            <a:avLst/>
            <a:gdLst/>
            <a:ahLst/>
            <a:cxnLst/>
            <a:rect l="l" t="t" r="r" b="b"/>
            <a:pathLst>
              <a:path w="15239" h="23494">
                <a:moveTo>
                  <a:pt x="0" y="0"/>
                </a:moveTo>
                <a:lnTo>
                  <a:pt x="15151" y="229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2588420" y="215267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5016"/>
                </a:moveTo>
                <a:lnTo>
                  <a:pt x="30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2598863" y="2121758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30" h="19050">
                <a:moveTo>
                  <a:pt x="0" y="18734"/>
                </a:moveTo>
                <a:lnTo>
                  <a:pt x="112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2610123" y="21125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213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2625787" y="2093400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7883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2631827" y="2077737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80" h="15875">
                <a:moveTo>
                  <a:pt x="0" y="15663"/>
                </a:moveTo>
                <a:lnTo>
                  <a:pt x="175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2660389" y="2057466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30">
                <a:moveTo>
                  <a:pt x="0" y="11260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2675233" y="2044055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13410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2686904" y="2008428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22522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2696937" y="2008428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496" y="21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2719049" y="1987748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89" h="26035">
                <a:moveTo>
                  <a:pt x="0" y="25696"/>
                </a:moveTo>
                <a:lnTo>
                  <a:pt x="2129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2752833" y="1994608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0"/>
                </a:moveTo>
                <a:lnTo>
                  <a:pt x="9213" y="51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2762047" y="1979251"/>
            <a:ext cx="10160" cy="20955"/>
          </a:xfrm>
          <a:custGeom>
            <a:avLst/>
            <a:gdLst/>
            <a:ahLst/>
            <a:cxnLst/>
            <a:rect l="l" t="t" r="r" b="b"/>
            <a:pathLst>
              <a:path w="10160" h="20955">
                <a:moveTo>
                  <a:pt x="0" y="20475"/>
                </a:moveTo>
                <a:lnTo>
                  <a:pt x="992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2778221" y="1955090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0" y="11364"/>
                </a:moveTo>
                <a:lnTo>
                  <a:pt x="55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2783750" y="1950073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19" h="5080">
                <a:moveTo>
                  <a:pt x="0" y="5016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2818045" y="1948539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-3573" y="255"/>
                </a:moveTo>
                <a:lnTo>
                  <a:pt x="12685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2827157" y="1924890"/>
            <a:ext cx="6350" cy="24130"/>
          </a:xfrm>
          <a:custGeom>
            <a:avLst/>
            <a:gdLst/>
            <a:ahLst/>
            <a:cxnLst/>
            <a:rect l="l" t="t" r="r" b="b"/>
            <a:pathLst>
              <a:path w="6350" h="24130">
                <a:moveTo>
                  <a:pt x="0" y="23648"/>
                </a:moveTo>
                <a:lnTo>
                  <a:pt x="573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2836267" y="1878615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8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2847529" y="185926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0" y="5528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2848860" y="1833569"/>
            <a:ext cx="10795" cy="26034"/>
          </a:xfrm>
          <a:custGeom>
            <a:avLst/>
            <a:gdLst/>
            <a:ahLst/>
            <a:cxnLst/>
            <a:rect l="l" t="t" r="r" b="b"/>
            <a:pathLst>
              <a:path w="10794" h="26035">
                <a:moveTo>
                  <a:pt x="0" y="25696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2864626" y="1805929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5">
                <a:moveTo>
                  <a:pt x="0" y="14434"/>
                </a:moveTo>
                <a:lnTo>
                  <a:pt x="59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2870563" y="1799991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4" h="6350">
                <a:moveTo>
                  <a:pt x="0" y="5938"/>
                </a:moveTo>
                <a:lnTo>
                  <a:pt x="166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2898819" y="1777570"/>
            <a:ext cx="15240" cy="14604"/>
          </a:xfrm>
          <a:custGeom>
            <a:avLst/>
            <a:gdLst/>
            <a:ahLst/>
            <a:cxnLst/>
            <a:rect l="l" t="t" r="r" b="b"/>
            <a:pathLst>
              <a:path w="15239" h="14605">
                <a:moveTo>
                  <a:pt x="0" y="14434"/>
                </a:moveTo>
                <a:lnTo>
                  <a:pt x="1515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2913970" y="1774499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3071"/>
                </a:moveTo>
                <a:lnTo>
                  <a:pt x="119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2939972" y="177234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-3573" y="460"/>
                </a:moveTo>
                <a:lnTo>
                  <a:pt x="20977" y="460"/>
                </a:lnTo>
              </a:path>
            </a:pathLst>
          </a:custGeom>
          <a:ln w="8068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2957377" y="1773270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0" y="0"/>
                </a:moveTo>
                <a:lnTo>
                  <a:pt x="6859" y="144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2970275" y="1800605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0" y="0"/>
                </a:moveTo>
                <a:lnTo>
                  <a:pt x="8804" y="184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2979079" y="181903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702" y="96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2997302" y="18392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480" y="378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3000782" y="1842988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0"/>
                </a:moveTo>
                <a:lnTo>
                  <a:pt x="17199" y="2242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3024534" y="1877899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60" h="31750">
                <a:moveTo>
                  <a:pt x="0" y="0"/>
                </a:moveTo>
                <a:lnTo>
                  <a:pt x="10134" y="317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3038968" y="1923252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0"/>
                </a:moveTo>
                <a:lnTo>
                  <a:pt x="5221" y="165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3044189" y="1939836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5" h="7619">
                <a:moveTo>
                  <a:pt x="0" y="0"/>
                </a:moveTo>
                <a:lnTo>
                  <a:pt x="14230" y="71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3070704" y="1954168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0" y="0"/>
                </a:moveTo>
                <a:lnTo>
                  <a:pt x="16892" y="118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3087596" y="196604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0" y="0"/>
                </a:moveTo>
                <a:lnTo>
                  <a:pt x="10646" y="69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3110221" y="1980786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5" h="15239">
                <a:moveTo>
                  <a:pt x="0" y="0"/>
                </a:moveTo>
                <a:lnTo>
                  <a:pt x="20781" y="146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3131002" y="198764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7780"/>
                </a:moveTo>
                <a:lnTo>
                  <a:pt x="15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3135404" y="194096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59"/>
                </a:moveTo>
                <a:lnTo>
                  <a:pt x="65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3144721" y="189438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5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3156187" y="1894177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560" y="295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3177583" y="193666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387" y="3102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3195191" y="1980889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1023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3196214" y="1959492"/>
            <a:ext cx="19685" cy="24130"/>
          </a:xfrm>
          <a:custGeom>
            <a:avLst/>
            <a:gdLst/>
            <a:ahLst/>
            <a:cxnLst/>
            <a:rect l="l" t="t" r="r" b="b"/>
            <a:pathLst>
              <a:path w="19685" h="24130">
                <a:moveTo>
                  <a:pt x="0" y="23956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3227131" y="1946389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629"/>
                </a:moveTo>
                <a:lnTo>
                  <a:pt x="1249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3239621" y="1946389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>
                <a:moveTo>
                  <a:pt x="0" y="0"/>
                </a:moveTo>
                <a:lnTo>
                  <a:pt x="1965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3273507" y="1947003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-3573" y="255"/>
                </a:moveTo>
                <a:lnTo>
                  <a:pt x="13094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3283028" y="1947515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11"/>
                </a:moveTo>
                <a:lnTo>
                  <a:pt x="2527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3304731" y="194843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074" y="-3573"/>
                </a:moveTo>
                <a:lnTo>
                  <a:pt x="1074" y="3676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3321112" y="1947515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204"/>
                </a:moveTo>
                <a:lnTo>
                  <a:pt x="532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3326434" y="1946389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277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3348138" y="19463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2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3368715" y="19463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563" y="-3573"/>
                </a:moveTo>
                <a:lnTo>
                  <a:pt x="563" y="3573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3369841" y="194638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3391544" y="1946389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794464" y="1424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798386" y="1428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816167" y="13704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820089" y="13743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837870" y="1118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841793" y="1122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859573" y="1147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863496" y="1151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902980" y="13628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906903" y="13668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946387" y="1309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950309" y="1313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968090" y="1332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972012" y="1336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989793" y="1299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993716" y="13036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1011496" y="11799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1015419" y="11838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1033200" y="11581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1037122" y="11620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1054903" y="11581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1058826" y="11620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1076709" y="11690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1080631" y="11730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1098412" y="11745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1102335" y="11784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1120115" y="1181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1124038" y="1184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1141819" y="11940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1145741" y="11979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1163522" y="1210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1167445" y="12143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1185225" y="1241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1189148" y="12459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1206928" y="12637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1210851" y="12677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1228632" y="1283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1232554" y="1287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1250335" y="1298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1254258" y="13025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1272039" y="1304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1275961" y="1308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1293742" y="15392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1297664" y="1543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1315445" y="14021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1319368" y="14060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1337148" y="12779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1341071" y="1281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1380554" y="1354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1384477" y="1358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1402258" y="12736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1406180" y="12775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1423962" y="14119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1427884" y="1415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1445664" y="13770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1449587" y="1380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1467368" y="15425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1471290" y="15464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1510774" y="14575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1514697" y="1461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1532478" y="13966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1536400" y="14005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1554181" y="1417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1558104" y="14212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1575885" y="16014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1579807" y="16053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1597588" y="16634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1601510" y="16673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1619291" y="1667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1623214" y="16716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1640995" y="183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1644917" y="1836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1662698" y="18551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1666620" y="1859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1684401" y="1838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1688324" y="1842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1706105" y="1754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1710027" y="1758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1727808" y="17865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1731730" y="179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1749510" y="19281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1753434" y="19320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1771317" y="192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1775239" y="192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1793020" y="1925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1796942" y="1929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1814723" y="1908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1818646" y="19123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1836427" y="18311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1840349" y="1835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1858129" y="1843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1862052" y="1847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1879833" y="1933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1883756" y="19374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1901537" y="18823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1905459" y="18862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1923240" y="1908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1927162" y="19123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1944943" y="1934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1948866" y="1938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1966647" y="1910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1970569" y="1914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1988349" y="1838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1992271" y="1842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2010052" y="19509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2013976" y="19548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2031756" y="18213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2035679" y="18252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2053459" y="19585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2057381" y="19624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2096866" y="185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2100788" y="186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2140272" y="1879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2144195" y="1882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2161976" y="18877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2165898" y="18916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2183679" y="1904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2187601" y="1908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2205382" y="1920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2209305" y="19243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2227086" y="1962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2231008" y="1966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2248789" y="1992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2252711" y="1996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2270492" y="20718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2274415" y="20757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2292196" y="20249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2296118" y="20288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2313899" y="2023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2317822" y="20278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2335602" y="20216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2339525" y="20256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2357306" y="20347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2361228" y="20387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2379009" y="20979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2382932" y="21018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2400711" y="20413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2404635" y="20452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2422415" y="20402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2426338" y="20441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2444119" y="20347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2448041" y="20387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2465924" y="20500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2469847" y="20539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2487628" y="2045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2491550" y="2049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2509330" y="20707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2513253" y="20746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2531034" y="20935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2534957" y="20974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2552738" y="21110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2556660" y="21149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2574441" y="21437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2578364" y="21476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2596144" y="2107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2600067" y="2111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2617848" y="20794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2621770" y="20833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2639550" y="20598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2643474" y="20637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2661254" y="20434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2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2665177" y="20474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2682957" y="19944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2686879" y="1998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2704661" y="19999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2708582" y="20038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2726364" y="1973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2730286" y="19776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2748068" y="1985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2751989" y="1989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2769770" y="19411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2773692" y="19450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2791473" y="1935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2795396" y="1939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2813177" y="1934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2817099" y="1938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2834880" y="1845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2838803" y="1849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2856583" y="17919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2860506" y="17958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2878287" y="17842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2882209" y="1788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2899991" y="17635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2903913" y="17675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2921694" y="17581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2925616" y="17620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2943397" y="17592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2947319" y="1763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2965100" y="18050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2969022" y="18089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2986803" y="1829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2990726" y="18329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3008507" y="185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3012429" y="18611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3030210" y="1925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3034132" y="1929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3051912" y="19368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3055836" y="19407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3073616" y="19520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3077539" y="1955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3095319" y="19661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3099243" y="19701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3117023" y="1981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3120946" y="1985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3138727" y="1873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3142649" y="1877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3160532" y="19150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3164455" y="19189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3182235" y="1969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3186158" y="1973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3203939" y="19422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3207861" y="19461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3225642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3229564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3247345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3251268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3269049" y="1933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3272971" y="19374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3290751" y="1934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3294675" y="1938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3312454" y="1933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3316378" y="19374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3334158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3338081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3355862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3359784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3377565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3381487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3399269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3403190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1047179" y="814109"/>
            <a:ext cx="2322830" cy="1029335"/>
          </a:xfrm>
          <a:custGeom>
            <a:avLst/>
            <a:gdLst/>
            <a:ahLst/>
            <a:cxnLst/>
            <a:rect l="l" t="t" r="r" b="b"/>
            <a:pathLst>
              <a:path w="2322829" h="1029335">
                <a:moveTo>
                  <a:pt x="0" y="886167"/>
                </a:moveTo>
                <a:lnTo>
                  <a:pt x="43508" y="878590"/>
                </a:lnTo>
                <a:lnTo>
                  <a:pt x="130322" y="1028879"/>
                </a:lnTo>
                <a:lnTo>
                  <a:pt x="173728" y="1013625"/>
                </a:lnTo>
                <a:lnTo>
                  <a:pt x="260541" y="923226"/>
                </a:lnTo>
                <a:lnTo>
                  <a:pt x="347354" y="828426"/>
                </a:lnTo>
                <a:lnTo>
                  <a:pt x="455871" y="979841"/>
                </a:lnTo>
                <a:lnTo>
                  <a:pt x="499278" y="996220"/>
                </a:lnTo>
                <a:lnTo>
                  <a:pt x="542684" y="911249"/>
                </a:lnTo>
                <a:lnTo>
                  <a:pt x="586091" y="952608"/>
                </a:lnTo>
                <a:lnTo>
                  <a:pt x="607795" y="909099"/>
                </a:lnTo>
                <a:lnTo>
                  <a:pt x="694607" y="941757"/>
                </a:lnTo>
                <a:lnTo>
                  <a:pt x="738117" y="879614"/>
                </a:lnTo>
                <a:lnTo>
                  <a:pt x="781523" y="909099"/>
                </a:lnTo>
                <a:lnTo>
                  <a:pt x="824930" y="881867"/>
                </a:lnTo>
                <a:lnTo>
                  <a:pt x="868336" y="848083"/>
                </a:lnTo>
                <a:lnTo>
                  <a:pt x="911742" y="806722"/>
                </a:lnTo>
                <a:lnTo>
                  <a:pt x="955149" y="784916"/>
                </a:lnTo>
                <a:lnTo>
                  <a:pt x="1215589" y="752259"/>
                </a:lnTo>
                <a:lnTo>
                  <a:pt x="1476131" y="913399"/>
                </a:lnTo>
                <a:lnTo>
                  <a:pt x="1693163" y="771813"/>
                </a:lnTo>
                <a:lnTo>
                  <a:pt x="1823383" y="683666"/>
                </a:lnTo>
                <a:lnTo>
                  <a:pt x="1953603" y="528874"/>
                </a:lnTo>
                <a:lnTo>
                  <a:pt x="1975307" y="599718"/>
                </a:lnTo>
                <a:lnTo>
                  <a:pt x="1997010" y="435609"/>
                </a:lnTo>
                <a:lnTo>
                  <a:pt x="2018712" y="392305"/>
                </a:lnTo>
                <a:lnTo>
                  <a:pt x="2040416" y="212737"/>
                </a:lnTo>
                <a:lnTo>
                  <a:pt x="2062119" y="338147"/>
                </a:lnTo>
                <a:lnTo>
                  <a:pt x="2083822" y="287881"/>
                </a:lnTo>
                <a:lnTo>
                  <a:pt x="2105526" y="277950"/>
                </a:lnTo>
                <a:lnTo>
                  <a:pt x="2127332" y="239764"/>
                </a:lnTo>
                <a:lnTo>
                  <a:pt x="2149035" y="230038"/>
                </a:lnTo>
                <a:lnTo>
                  <a:pt x="2170739" y="184379"/>
                </a:lnTo>
                <a:lnTo>
                  <a:pt x="2192441" y="161242"/>
                </a:lnTo>
                <a:lnTo>
                  <a:pt x="2214144" y="160935"/>
                </a:lnTo>
                <a:lnTo>
                  <a:pt x="2235848" y="144145"/>
                </a:lnTo>
                <a:lnTo>
                  <a:pt x="2257551" y="80262"/>
                </a:lnTo>
                <a:lnTo>
                  <a:pt x="2279254" y="88350"/>
                </a:lnTo>
                <a:lnTo>
                  <a:pt x="2300958" y="0"/>
                </a:lnTo>
                <a:lnTo>
                  <a:pt x="2322661" y="11465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1031177" y="16842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1035100" y="168819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1074686" y="16766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1078609" y="168062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1161499" y="18269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1165422" y="18309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1204906" y="18117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1208828" y="18156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1291719" y="17213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1295642" y="17252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1378533" y="16265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1382455" y="16304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1487048" y="177794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1490971" y="17818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1530455" y="179432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1534378" y="179825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1573862" y="1707205"/>
            <a:ext cx="97114" cy="755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1725784" y="17398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1729708" y="17437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1769294" y="1583024"/>
            <a:ext cx="249037" cy="1561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2246766" y="15503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2250689" y="15542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6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6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2507308" y="17115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8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8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2511231" y="17154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2724342" y="156991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2728263" y="157384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2854562" y="14817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2858483" y="148569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2984781" y="132698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2988703" y="133090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3006484" y="13978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3010407" y="140174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3028187" y="12337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3032110" y="12376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3049890" y="11904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3053813" y="11943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3071594" y="10108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3075517" y="101476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3093297" y="942252"/>
            <a:ext cx="205733" cy="2260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3288729" y="8783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3292652" y="8822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3310433" y="8864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3314355" y="89038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3332136" y="798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6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3" y="20616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3336059" y="8020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3353840" y="8095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3357762" y="8134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8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712723" y="496846"/>
            <a:ext cx="0" cy="1847214"/>
          </a:xfrm>
          <a:custGeom>
            <a:avLst/>
            <a:gdLst/>
            <a:ahLst/>
            <a:cxnLst/>
            <a:rect l="l" t="t" r="r" b="b"/>
            <a:pathLst>
              <a:path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696139" y="22916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696139" y="218267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696139" y="207374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696139" y="196481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696139" y="185599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696139" y="17470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696139" y="163813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696139" y="15293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696139" y="142038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696139" y="13114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696139" y="12026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696139" y="109369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696139" y="9847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696139" y="87594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696139" y="76701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696139" y="6580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696139" y="5492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679554" y="22916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679554" y="20737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679554" y="185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679554" y="163813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679554" y="14203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679554" y="120262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679554" y="98477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679554" y="7670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 txBox="1"/>
          <p:nvPr/>
        </p:nvSpPr>
        <p:spPr>
          <a:xfrm>
            <a:off x="558361" y="703453"/>
            <a:ext cx="117475" cy="1649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sz="650" dirty="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69" name="object 3169"/>
          <p:cNvSpPr txBox="1"/>
          <p:nvPr/>
        </p:nvSpPr>
        <p:spPr>
          <a:xfrm>
            <a:off x="447259" y="966166"/>
            <a:ext cx="108585" cy="908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0"/>
              </a:lnSpc>
            </a:pPr>
            <a:r>
              <a:rPr sz="650" spc="-25" dirty="0">
                <a:latin typeface="Arial"/>
                <a:cs typeface="Arial"/>
              </a:rPr>
              <a:t>Top </a:t>
            </a:r>
            <a:r>
              <a:rPr sz="650" dirty="0">
                <a:latin typeface="Arial"/>
                <a:cs typeface="Arial"/>
              </a:rPr>
              <a:t>0.01% wealth</a:t>
            </a:r>
            <a:r>
              <a:rPr sz="650" spc="-50" dirty="0">
                <a:latin typeface="Arial"/>
                <a:cs typeface="Arial"/>
              </a:rPr>
              <a:t> </a:t>
            </a:r>
            <a:r>
              <a:rPr sz="650" dirty="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712723" y="234391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873655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1307721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1741890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21760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2610123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 txBox="1"/>
          <p:nvPr/>
        </p:nvSpPr>
        <p:spPr>
          <a:xfrm>
            <a:off x="2505413" y="2361842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3044292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 txBox="1"/>
          <p:nvPr/>
        </p:nvSpPr>
        <p:spPr>
          <a:xfrm>
            <a:off x="2939581" y="2361842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34783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 txBox="1"/>
          <p:nvPr/>
        </p:nvSpPr>
        <p:spPr>
          <a:xfrm>
            <a:off x="3373647" y="2361842"/>
            <a:ext cx="209550" cy="125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474425" y="2532109"/>
            <a:ext cx="3047365" cy="149860"/>
          </a:xfrm>
          <a:custGeom>
            <a:avLst/>
            <a:gdLst/>
            <a:ahLst/>
            <a:cxnLst/>
            <a:rect l="l" t="t" r="r" b="b"/>
            <a:pathLst>
              <a:path w="3047365" h="149860">
                <a:moveTo>
                  <a:pt x="0" y="0"/>
                </a:moveTo>
                <a:lnTo>
                  <a:pt x="3047106" y="0"/>
                </a:lnTo>
                <a:lnTo>
                  <a:pt x="304710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50777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555374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57206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619768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63645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68405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1740" y="-3573"/>
                </a:moveTo>
                <a:lnTo>
                  <a:pt x="1740" y="3573"/>
                </a:lnTo>
              </a:path>
            </a:pathLst>
          </a:custGeom>
          <a:ln w="3480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58367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587598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125469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1302295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131898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1366689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1383376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143097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58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133059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1334519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2054028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210163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214923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219694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2129933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2133855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2849576" y="2606816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769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2923459" y="25908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2927381" y="259473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 txBox="1"/>
          <p:nvPr/>
        </p:nvSpPr>
        <p:spPr>
          <a:xfrm>
            <a:off x="722853" y="2361842"/>
            <a:ext cx="1558290" cy="296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  <a:tabLst>
                <a:tab pos="492759" algn="l"/>
                <a:tab pos="926465" algn="l"/>
                <a:tab pos="1360805" algn="l"/>
              </a:tabLst>
            </a:pPr>
            <a:r>
              <a:rPr sz="650" dirty="0">
                <a:latin typeface="Arial"/>
                <a:cs typeface="Arial"/>
              </a:rPr>
              <a:t>1905	1925	1945	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759460" algn="l"/>
              </a:tabLst>
            </a:pPr>
            <a:r>
              <a:rPr sz="500" spc="10" dirty="0">
                <a:latin typeface="Arial"/>
                <a:cs typeface="Arial"/>
              </a:rPr>
              <a:t>US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1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	</a:t>
            </a:r>
            <a:r>
              <a:rPr sz="500" spc="10" dirty="0">
                <a:latin typeface="Arial"/>
                <a:cs typeface="Arial"/>
              </a:rPr>
              <a:t>US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-5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3208" name="object 3208"/>
          <p:cNvSpPr txBox="1"/>
          <p:nvPr/>
        </p:nvSpPr>
        <p:spPr>
          <a:xfrm>
            <a:off x="2269110" y="2553414"/>
            <a:ext cx="47434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0" dirty="0">
                <a:latin typeface="Arial"/>
                <a:cs typeface="Arial"/>
              </a:rPr>
              <a:t>FR </a:t>
            </a:r>
            <a:r>
              <a:rPr sz="500" spc="5" dirty="0">
                <a:latin typeface="Arial"/>
                <a:cs typeface="Arial"/>
              </a:rPr>
              <a:t>(equal</a:t>
            </a:r>
            <a:r>
              <a:rPr sz="500" spc="-4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3209" name="object 3209"/>
          <p:cNvSpPr txBox="1"/>
          <p:nvPr/>
        </p:nvSpPr>
        <p:spPr>
          <a:xfrm>
            <a:off x="3064658" y="2553414"/>
            <a:ext cx="429895" cy="1047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15" dirty="0">
                <a:latin typeface="Arial"/>
                <a:cs typeface="Arial"/>
              </a:rPr>
              <a:t>CH </a:t>
            </a:r>
            <a:r>
              <a:rPr sz="500" spc="5" dirty="0">
                <a:latin typeface="Arial"/>
                <a:cs typeface="Arial"/>
              </a:rPr>
              <a:t>(tax</a:t>
            </a:r>
            <a:r>
              <a:rPr sz="500" spc="-60" dirty="0">
                <a:latin typeface="Arial"/>
                <a:cs typeface="Arial"/>
              </a:rPr>
              <a:t> </a:t>
            </a:r>
            <a:r>
              <a:rPr sz="500" spc="5" dirty="0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 txBox="1"/>
          <p:nvPr/>
        </p:nvSpPr>
        <p:spPr>
          <a:xfrm>
            <a:off x="1722438" y="2856843"/>
            <a:ext cx="3709948" cy="289182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lang="fr-CH" sz="800" spc="-5" dirty="0">
                <a:latin typeface="Arial"/>
                <a:cs typeface="Arial"/>
              </a:rPr>
              <a:t>Sources </a:t>
            </a:r>
            <a:r>
              <a:rPr sz="800" spc="-5" dirty="0">
                <a:latin typeface="Arial"/>
                <a:cs typeface="Arial"/>
              </a:rPr>
              <a:t>:  wid.world, Föllmi &amp; </a:t>
            </a:r>
            <a:r>
              <a:rPr sz="800" dirty="0">
                <a:latin typeface="Arial"/>
                <a:cs typeface="Arial"/>
              </a:rPr>
              <a:t>Martínez </a:t>
            </a:r>
            <a:r>
              <a:rPr sz="800" spc="-5" dirty="0">
                <a:latin typeface="Arial"/>
                <a:cs typeface="Arial"/>
              </a:rPr>
              <a:t>(2017), </a:t>
            </a:r>
            <a:r>
              <a:rPr lang="fr-CH" sz="800" spc="-5" dirty="0">
                <a:latin typeface="Arial"/>
                <a:cs typeface="Arial"/>
              </a:rPr>
              <a:t>mises à jour avec statistiques AFC </a:t>
            </a:r>
            <a:endParaRPr sz="800" dirty="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  <a:spcBef>
                <a:spcPts val="590"/>
              </a:spcBef>
              <a:tabLst>
                <a:tab pos="403225" algn="l"/>
              </a:tabLst>
            </a:pPr>
            <a:r>
              <a:rPr sz="400" spc="-5" dirty="0">
                <a:latin typeface="Arial"/>
                <a:cs typeface="Arial"/>
              </a:rPr>
              <a:t>15.05.2025	6</a:t>
            </a:r>
            <a:endParaRPr sz="400" dirty="0">
              <a:latin typeface="Arial"/>
              <a:cs typeface="Arial"/>
            </a:endParaRPr>
          </a:p>
        </p:txBody>
      </p:sp>
    </p:spTree>
  </p:cSld>
  <p:clrMapOvr>
    <a:masterClrMapping/>
  </p:clrMapOvr>
  <p:transition>
    <p:cut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9B762C60BF85354795CA3F75AEBEEE73" ma:contentTypeVersion="12" ma:contentTypeDescription="Ein neues Dokument erstellen." ma:contentTypeScope="" ma:versionID="ceb8ab3a5f8e8c310023de8dbfd303a3">
  <xsd:schema xmlns:xsd="http://www.w3.org/2001/XMLSchema" xmlns:xs="http://www.w3.org/2001/XMLSchema" xmlns:p="http://schemas.microsoft.com/office/2006/metadata/properties" xmlns:ns2="ec63df06-b539-42ac-a1c1-c36e16c7d2db" xmlns:ns3="a6ec88d8-278f-40a0-b110-6be99255765a" targetNamespace="http://schemas.microsoft.com/office/2006/metadata/properties" ma:root="true" ma:fieldsID="39280f3dc403c0b154dc7bba8a031ec1" ns2:_="" ns3:_="">
    <xsd:import namespace="ec63df06-b539-42ac-a1c1-c36e16c7d2db"/>
    <xsd:import namespace="a6ec88d8-278f-40a0-b110-6be99255765a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SearchProperties" minOccurs="0"/>
                <xsd:element ref="ns2:MediaServiceDateTaken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c63df06-b539-42ac-a1c1-c36e16c7d2d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lcf76f155ced4ddcb4097134ff3c332f" ma:index="12" nillable="true" ma:taxonomy="true" ma:internalName="lcf76f155ced4ddcb4097134ff3c332f" ma:taxonomyFieldName="MediaServiceImageTags" ma:displayName="Bildmarkierungen" ma:readOnly="false" ma:fieldId="{5cf76f15-5ced-4ddc-b409-7134ff3c332f}" ma:taxonomyMulti="true" ma:sspId="3ff8426b-c5ab-4feb-8121-9c1239dde7f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SearchProperties" ma:index="17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ateTaken" ma:index="18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19" nillable="true" ma:displayName="MediaLengthInSeconds" ma:hidden="true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6ec88d8-278f-40a0-b110-6be99255765a" elementFormDefault="qualified">
    <xsd:import namespace="http://schemas.microsoft.com/office/2006/documentManagement/types"/>
    <xsd:import namespace="http://schemas.microsoft.com/office/infopath/2007/PartnerControls"/>
    <xsd:element name="TaxCatchAll" ma:index="13" nillable="true" ma:displayName="Taxonomy Catch All Column" ma:hidden="true" ma:list="{e339063e-367d-47b0-b365-9591f3eefc3b}" ma:internalName="TaxCatchAll" ma:showField="CatchAllData" ma:web="a6ec88d8-278f-40a0-b110-6be99255765a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a6ec88d8-278f-40a0-b110-6be99255765a" xsi:nil="true"/>
    <lcf76f155ced4ddcb4097134ff3c332f xmlns="ec63df06-b539-42ac-a1c1-c36e16c7d2db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A962481E-024D-44F2-9D8D-8A93EFB5C41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c63df06-b539-42ac-a1c1-c36e16c7d2db"/>
    <ds:schemaRef ds:uri="a6ec88d8-278f-40a0-b110-6be99255765a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513E8B94-DF24-4251-ACEC-FBDD22D59B45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1489962C-090B-49BE-90E5-9E902873E1C5}">
  <ds:schemaRefs>
    <ds:schemaRef ds:uri="http://schemas.microsoft.com/office/2006/metadata/properties"/>
    <ds:schemaRef ds:uri="http://schemas.microsoft.com/office/infopath/2007/PartnerControls"/>
    <ds:schemaRef ds:uri="a6ec88d8-278f-40a0-b110-6be99255765a"/>
    <ds:schemaRef ds:uri="ec63df06-b539-42ac-a1c1-c36e16c7d2db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6297</Words>
  <Application>Microsoft Office PowerPoint</Application>
  <PresentationFormat>Personnalisé</PresentationFormat>
  <Paragraphs>1261</Paragraphs>
  <Slides>78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78</vt:i4>
      </vt:variant>
    </vt:vector>
  </HeadingPairs>
  <TitlesOfParts>
    <vt:vector size="84" baseType="lpstr">
      <vt:lpstr>Arial</vt:lpstr>
      <vt:lpstr>Calibri</vt:lpstr>
      <vt:lpstr>Lucida Sans Unicode</vt:lpstr>
      <vt:lpstr>Times New Roman</vt:lpstr>
      <vt:lpstr>Verdana</vt:lpstr>
      <vt:lpstr>Office Theme</vt:lpstr>
      <vt:lpstr>Plus riches que jamais, plus inégaux que jamais ?</vt:lpstr>
      <vt:lpstr>Agenda</vt:lpstr>
      <vt:lpstr>Outline</vt:lpstr>
      <vt:lpstr>Présentation PowerPoint</vt:lpstr>
      <vt:lpstr>Part du revenu du top 1 % dans le revenu total</vt:lpstr>
      <vt:lpstr>Part du revenu du top 0,1 % dans le revenu total</vt:lpstr>
      <vt:lpstr>Présentation PowerPoint</vt:lpstr>
      <vt:lpstr>Part des 1 % les plus fortunés dans la fortune totale</vt:lpstr>
      <vt:lpstr>Part des 0,01 % les plus fortunés dans la fortune totale</vt:lpstr>
      <vt:lpstr>Correction de l’absence d’actifs de la CP dans les données fiscales  (top 1 %)</vt:lpstr>
      <vt:lpstr>Correction de l’absence d’actifs de la CP dans les données fiscales (top 0,01 %)</vt:lpstr>
      <vt:lpstr>Top 0,01 % des fortunes, données fiscales et les 300 plus riches d’après BILANZ</vt:lpstr>
      <vt:lpstr>Top 0,01 % des fortunes d’après Bilanz (CH) et Forbes (USA)</vt:lpstr>
      <vt:lpstr>Présentation PowerPoint</vt:lpstr>
      <vt:lpstr>Présentation PowerPoint</vt:lpstr>
      <vt:lpstr>La montée des top-managers ?</vt:lpstr>
      <vt:lpstr>Les héritages, clés de la richesse</vt:lpstr>
      <vt:lpstr>La mobilité économique diminue chez les super-riches</vt:lpstr>
      <vt:lpstr>Outline</vt:lpstr>
      <vt:lpstr>Présentation PowerPoint</vt:lpstr>
      <vt:lpstr>Début de l’assujettissement à l’impôt sur la fortune (2018)</vt:lpstr>
      <vt:lpstr>Qui paie l’impôt sur la fortune ?</vt:lpstr>
      <vt:lpstr>Taux d’imposition max. sur la fortune (2018)</vt:lpstr>
      <vt:lpstr>Début de l’assujettissement à l’impôt sur la fortune et taux d’imposition (2001–2018)</vt:lpstr>
      <vt:lpstr>Taux d’imposition sur la fortune en baisse</vt:lpstr>
      <vt:lpstr>L’importance économique et fiscale de l’impôt sur la fortune augmente</vt:lpstr>
      <vt:lpstr>Présentation PowerPoint</vt:lpstr>
      <vt:lpstr>Les salaires perdent de l’importance au sommet</vt:lpstr>
      <vt:lpstr>L’impôt sur la fortune comme « impôt de dernier recours » pour les riches</vt:lpstr>
      <vt:lpstr>Exemple 1 : modèle fictif de millionnaire et d’entrepreneur, canton de Zoug</vt:lpstr>
      <vt:lpstr>Exemple 1 : modèle fictif de millionnaire et d’entrepreneur, canton de Zoug</vt:lpstr>
      <vt:lpstr>Exemple 1 : modèle fictif de millionnaire et d’entrepreneur, canton de Zoug</vt:lpstr>
      <vt:lpstr>Exemple 1 : modèle fictif de millionnaire et d’entrepreneur, canton de Zoug</vt:lpstr>
      <vt:lpstr>Présentation PowerPoint</vt:lpstr>
      <vt:lpstr>L’impôt sur la fortune réduit-il les inégalités de fortune ?</vt:lpstr>
      <vt:lpstr>Effets des changements fiscaux sur les inégalités (top 0,1 %)</vt:lpstr>
      <vt:lpstr>Effets des changements fiscaux sur les inégalités (top 1 %)</vt:lpstr>
      <vt:lpstr>Différentes fonctions de l’impôt sur la fortune</vt:lpstr>
      <vt:lpstr>Outline</vt:lpstr>
      <vt:lpstr>Présentation PowerPoint</vt:lpstr>
      <vt:lpstr>Présentation PowerPoint</vt:lpstr>
      <vt:lpstr>Les héritages prennent de l’importance, aussi en Suisse</vt:lpstr>
      <vt:lpstr>Héritages : toujours plus tard et toujours plus</vt:lpstr>
      <vt:lpstr>Les cessions aussi nettement plus et nettement plus tôt dans la vie</vt:lpstr>
      <vt:lpstr>Présentation PowerPoint</vt:lpstr>
      <vt:lpstr>On donnera (surtout en héritage !) à celui qui a</vt:lpstr>
      <vt:lpstr>Héritages et inégalités : enseignements tirés de la littérature</vt:lpstr>
      <vt:lpstr>Présentation PowerPoint</vt:lpstr>
      <vt:lpstr>L’externalité négligée des héritages : Carnegie Elasticity</vt:lpstr>
      <vt:lpstr>Présentation PowerPoint</vt:lpstr>
      <vt:lpstr>Variations de revenus après un héritage ou un gain à la loterie</vt:lpstr>
      <vt:lpstr>Variations de revenus après un héritage ou un gain à la loterie</vt:lpstr>
      <vt:lpstr>Présentation PowerPoint</vt:lpstr>
      <vt:lpstr>Variation du revenu par tranche d’âge</vt:lpstr>
      <vt:lpstr>Les retraites anticipées augmentent après les héritages</vt:lpstr>
      <vt:lpstr>Outline</vt:lpstr>
      <vt:lpstr>Présentation PowerPoint</vt:lpstr>
      <vt:lpstr>Mobilité des revenus</vt:lpstr>
      <vt:lpstr>Qui gagne plus que les parents ?</vt:lpstr>
      <vt:lpstr>Qui atteint un statut professionnel plus élevé que celui de ses parents ?</vt:lpstr>
      <vt:lpstr>Qui atteint un niveau de formation plus élevé que ses parents ?</vt:lpstr>
      <vt:lpstr>Sujets de discussion</vt:lpstr>
      <vt:lpstr>Sujets de discussion</vt:lpstr>
      <vt:lpstr>Sujets de discussion</vt:lpstr>
      <vt:lpstr>Sujets de discussion</vt:lpstr>
      <vt:lpstr>Sujets de discussion</vt:lpstr>
      <vt:lpstr>Sujets de discussion</vt:lpstr>
      <vt:lpstr>Sujets de discussion</vt:lpstr>
      <vt:lpstr>Annexes</vt:lpstr>
      <vt:lpstr>Bibliographie I</vt:lpstr>
      <vt:lpstr>Bibliographie II</vt:lpstr>
      <vt:lpstr>La redistribution par l’impôt sur le revenu diminue</vt:lpstr>
      <vt:lpstr>Sur la comparabilité des statistiques fiscales</vt:lpstr>
      <vt:lpstr>Top 1 % des actifs, données fiscales</vt:lpstr>
      <vt:lpstr>Top 1 % des fortunes, données fiscales, correction de la fortune de la CP</vt:lpstr>
      <vt:lpstr>Top 0,01% des fortunes, données fiscales, correction de la fortune de la CP</vt:lpstr>
      <vt:lpstr>Top 0,01 % des fortune, données fiscales et les 300 plus riches d’après BILANZ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Reicher denn je, so ungleich wie nie?</dc:title>
  <dc:creator>Dr. Isabel Z. Martínez</dc:creator>
  <cp:lastModifiedBy>Müller Crystel</cp:lastModifiedBy>
  <cp:revision>1</cp:revision>
  <dcterms:created xsi:type="dcterms:W3CDTF">2025-05-14T11:23:43Z</dcterms:created>
  <dcterms:modified xsi:type="dcterms:W3CDTF">2025-05-14T14:28:50Z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2025-05-13T00:00:00Z</vt:filetime>
  </property>
  <property fmtid="{D5CDD505-2E9C-101B-9397-08002B2CF9AE}" pid="3" name="Creator">
    <vt:lpwstr>LaTeX with Beamer class</vt:lpwstr>
  </property>
  <property fmtid="{D5CDD505-2E9C-101B-9397-08002B2CF9AE}" pid="4" name="LastSaved">
    <vt:filetime>2025-05-14T00:00:00Z</vt:filetime>
  </property>
  <property fmtid="{D5CDD505-2E9C-101B-9397-08002B2CF9AE}" pid="5" name="ContentTypeId">
    <vt:lpwstr>0x0101009B762C60BF85354795CA3F75AEBEEE73</vt:lpwstr>
  </property>
  <property fmtid="{D5CDD505-2E9C-101B-9397-08002B2CF9AE}" pid="6" name="MediaServiceImageTags">
    <vt:lpwstr/>
  </property>
</Properties>
</file>