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 id="2147483658" r:id="rId6"/>
  </p:sldMasterIdLst>
  <p:notesMasterIdLst>
    <p:notesMasterId r:id="rId22"/>
  </p:notesMasterIdLst>
  <p:handoutMasterIdLst>
    <p:handoutMasterId r:id="rId23"/>
  </p:handoutMasterIdLst>
  <p:sldIdLst>
    <p:sldId id="268" r:id="rId7"/>
    <p:sldId id="286" r:id="rId8"/>
    <p:sldId id="269" r:id="rId9"/>
    <p:sldId id="292" r:id="rId10"/>
    <p:sldId id="273" r:id="rId11"/>
    <p:sldId id="274" r:id="rId12"/>
    <p:sldId id="289" r:id="rId13"/>
    <p:sldId id="293" r:id="rId14"/>
    <p:sldId id="291" r:id="rId15"/>
    <p:sldId id="294" r:id="rId16"/>
    <p:sldId id="279" r:id="rId17"/>
    <p:sldId id="295" r:id="rId18"/>
    <p:sldId id="296" r:id="rId19"/>
    <p:sldId id="280" r:id="rId20"/>
    <p:sldId id="281" r:id="rId21"/>
  </p:sldIdLst>
  <p:sldSz cx="12192000" cy="6858000"/>
  <p:notesSz cx="6808788" cy="994092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CE6"/>
          </a:solidFill>
        </a:fill>
      </a:tcStyle>
    </a:wholeTbl>
    <a:band2H>
      <a:tcTxStyle/>
      <a:tcStyle>
        <a:tcBdr/>
        <a:fill>
          <a:solidFill>
            <a:srgbClr val="E7EEF3"/>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E7E1"/>
          </a:solidFill>
        </a:fill>
      </a:tcStyle>
    </a:wholeTbl>
    <a:band2H>
      <a:tcTxStyle/>
      <a:tcStyle>
        <a:tcBdr/>
        <a:fill>
          <a:solidFill>
            <a:srgbClr val="EBF4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8EA"/>
          </a:solidFill>
        </a:fill>
      </a:tcStyle>
    </a:wholeTbl>
    <a:band2H>
      <a:tcTxStyle/>
      <a:tcStyle>
        <a:tcBdr/>
        <a:fill>
          <a:solidFill>
            <a:srgbClr val="E7EC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3979" autoAdjust="0"/>
  </p:normalViewPr>
  <p:slideViewPr>
    <p:cSldViewPr snapToGrid="0">
      <p:cViewPr varScale="1">
        <p:scale>
          <a:sx n="104" d="100"/>
          <a:sy n="104" d="100"/>
        </p:scale>
        <p:origin x="834" y="102"/>
      </p:cViewPr>
      <p:guideLst>
        <p:guide orient="horz" pos="2160"/>
        <p:guide pos="384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FA263D-903F-4E4B-B552-FB37C1F951AE}" type="doc">
      <dgm:prSet loTypeId="urn:microsoft.com/office/officeart/2005/8/layout/pyramid3" loCatId="pyramid" qsTypeId="urn:microsoft.com/office/officeart/2005/8/quickstyle/simple1" qsCatId="simple" csTypeId="urn:microsoft.com/office/officeart/2005/8/colors/accent1_2" csCatId="accent1" phldr="1"/>
      <dgm:spPr/>
    </dgm:pt>
    <dgm:pt modelId="{FBB7422A-5682-4713-B232-F9D315280773}">
      <dgm:prSet phldrT="[Texte]" custT="1"/>
      <dgm:spPr>
        <a:solidFill>
          <a:schemeClr val="accent2">
            <a:lumMod val="75000"/>
          </a:schemeClr>
        </a:solidFill>
      </dgm:spPr>
      <dgm:t>
        <a:bodyPr/>
        <a:lstStyle/>
        <a:p>
          <a:r>
            <a:rPr lang="fr-FR" sz="2000" b="1" dirty="0"/>
            <a:t>Allocations familiales (ALFA)</a:t>
          </a:r>
        </a:p>
      </dgm:t>
    </dgm:pt>
    <dgm:pt modelId="{7A98912F-7B40-40CC-938F-85A194F78781}" type="parTrans" cxnId="{1C88D2BC-624F-4BA6-B8FF-F85C47C75BCD}">
      <dgm:prSet/>
      <dgm:spPr/>
      <dgm:t>
        <a:bodyPr/>
        <a:lstStyle/>
        <a:p>
          <a:endParaRPr lang="fr-FR"/>
        </a:p>
      </dgm:t>
    </dgm:pt>
    <dgm:pt modelId="{08FCEABA-4ACA-42C6-A510-AA9EABD7B5C3}" type="sibTrans" cxnId="{1C88D2BC-624F-4BA6-B8FF-F85C47C75BCD}">
      <dgm:prSet/>
      <dgm:spPr/>
      <dgm:t>
        <a:bodyPr/>
        <a:lstStyle/>
        <a:p>
          <a:endParaRPr lang="fr-FR"/>
        </a:p>
      </dgm:t>
    </dgm:pt>
    <dgm:pt modelId="{13771F8F-B941-46D1-ADCC-F4C21437DB9E}">
      <dgm:prSet phldrT="[Texte]" custT="1"/>
      <dgm:spPr>
        <a:solidFill>
          <a:schemeClr val="accent2">
            <a:lumMod val="75000"/>
          </a:schemeClr>
        </a:solidFill>
      </dgm:spPr>
      <dgm:t>
        <a:bodyPr/>
        <a:lstStyle/>
        <a:p>
          <a:r>
            <a:rPr lang="fr-FR" sz="2000" b="1" dirty="0"/>
            <a:t>Subsides </a:t>
          </a:r>
          <a:r>
            <a:rPr lang="fr-FR" sz="2000" b="1" dirty="0" err="1"/>
            <a:t>LAMal</a:t>
          </a:r>
          <a:r>
            <a:rPr lang="fr-FR" sz="2000" b="1" dirty="0"/>
            <a:t>, bourses d’études</a:t>
          </a:r>
        </a:p>
      </dgm:t>
    </dgm:pt>
    <dgm:pt modelId="{7D86444A-0021-4062-B30B-FD7F7552C2F9}" type="parTrans" cxnId="{A859D27A-511C-4DC8-9F98-962FBB9966F0}">
      <dgm:prSet/>
      <dgm:spPr/>
      <dgm:t>
        <a:bodyPr/>
        <a:lstStyle/>
        <a:p>
          <a:endParaRPr lang="fr-FR"/>
        </a:p>
      </dgm:t>
    </dgm:pt>
    <dgm:pt modelId="{80AAFC3D-77B7-4958-B58D-5091F14B75B7}" type="sibTrans" cxnId="{A859D27A-511C-4DC8-9F98-962FBB9966F0}">
      <dgm:prSet/>
      <dgm:spPr/>
      <dgm:t>
        <a:bodyPr/>
        <a:lstStyle/>
        <a:p>
          <a:endParaRPr lang="fr-FR"/>
        </a:p>
      </dgm:t>
    </dgm:pt>
    <dgm:pt modelId="{E53195F0-4F4F-4F8D-BF53-D8451EC58004}">
      <dgm:prSet phldrT="[Texte]" custT="1"/>
      <dgm:spPr>
        <a:solidFill>
          <a:schemeClr val="accent2">
            <a:lumMod val="75000"/>
          </a:schemeClr>
        </a:solidFill>
      </dgm:spPr>
      <dgm:t>
        <a:bodyPr/>
        <a:lstStyle/>
        <a:p>
          <a:r>
            <a:rPr lang="fr-FR" sz="2000" b="1" dirty="0"/>
            <a:t>Aide sociale</a:t>
          </a:r>
        </a:p>
      </dgm:t>
    </dgm:pt>
    <dgm:pt modelId="{470726AA-21B9-49CC-9879-C44234275CC4}" type="parTrans" cxnId="{F24E99FB-9616-4632-8FA1-2044CC7137BC}">
      <dgm:prSet/>
      <dgm:spPr/>
      <dgm:t>
        <a:bodyPr/>
        <a:lstStyle/>
        <a:p>
          <a:endParaRPr lang="fr-FR"/>
        </a:p>
      </dgm:t>
    </dgm:pt>
    <dgm:pt modelId="{D9394729-7A2C-4BAD-92C7-6AD97A5D3846}" type="sibTrans" cxnId="{F24E99FB-9616-4632-8FA1-2044CC7137BC}">
      <dgm:prSet/>
      <dgm:spPr/>
      <dgm:t>
        <a:bodyPr/>
        <a:lstStyle/>
        <a:p>
          <a:endParaRPr lang="fr-FR"/>
        </a:p>
      </dgm:t>
    </dgm:pt>
    <dgm:pt modelId="{819FA410-9DA0-4099-9EC5-4A24727E1729}">
      <dgm:prSet custT="1"/>
      <dgm:spPr>
        <a:solidFill>
          <a:schemeClr val="accent2">
            <a:lumMod val="40000"/>
            <a:lumOff val="60000"/>
          </a:schemeClr>
        </a:solidFill>
      </dgm:spPr>
      <dgm:t>
        <a:bodyPr/>
        <a:lstStyle/>
        <a:p>
          <a:r>
            <a:rPr lang="fr-FR" sz="2000" dirty="0">
              <a:solidFill>
                <a:schemeClr val="tx1">
                  <a:lumMod val="50000"/>
                  <a:lumOff val="50000"/>
                </a:schemeClr>
              </a:solidFill>
            </a:rPr>
            <a:t>Fiscalité</a:t>
          </a:r>
        </a:p>
      </dgm:t>
    </dgm:pt>
    <dgm:pt modelId="{4B0B9972-1B6B-4AE7-8768-47FBA170D43B}" type="parTrans" cxnId="{FBD374EA-FF49-4517-B601-68C4E9A9021A}">
      <dgm:prSet/>
      <dgm:spPr/>
      <dgm:t>
        <a:bodyPr/>
        <a:lstStyle/>
        <a:p>
          <a:endParaRPr lang="fr-FR"/>
        </a:p>
      </dgm:t>
    </dgm:pt>
    <dgm:pt modelId="{118BA5FB-B3DC-4B76-9B29-8892776FACDE}" type="sibTrans" cxnId="{FBD374EA-FF49-4517-B601-68C4E9A9021A}">
      <dgm:prSet/>
      <dgm:spPr/>
      <dgm:t>
        <a:bodyPr/>
        <a:lstStyle/>
        <a:p>
          <a:endParaRPr lang="fr-FR"/>
        </a:p>
      </dgm:t>
    </dgm:pt>
    <dgm:pt modelId="{8250E734-576F-413D-99F8-6009F4D52BEF}">
      <dgm:prSet custT="1"/>
      <dgm:spPr>
        <a:solidFill>
          <a:schemeClr val="accent2">
            <a:lumMod val="40000"/>
            <a:lumOff val="60000"/>
          </a:schemeClr>
        </a:solidFill>
      </dgm:spPr>
      <dgm:t>
        <a:bodyPr/>
        <a:lstStyle/>
        <a:p>
          <a:r>
            <a:rPr lang="fr-FR" sz="2000" dirty="0">
              <a:solidFill>
                <a:schemeClr val="tx1">
                  <a:lumMod val="50000"/>
                  <a:lumOff val="50000"/>
                </a:schemeClr>
              </a:solidFill>
            </a:rPr>
            <a:t>Accueil extra-familial</a:t>
          </a:r>
        </a:p>
      </dgm:t>
    </dgm:pt>
    <dgm:pt modelId="{A22276F3-A9D3-4F39-AB4B-08FCD61B9AC1}" type="parTrans" cxnId="{813D7C6B-C31F-42FA-9E75-A5FA4344248E}">
      <dgm:prSet/>
      <dgm:spPr/>
      <dgm:t>
        <a:bodyPr/>
        <a:lstStyle/>
        <a:p>
          <a:endParaRPr lang="fr-FR"/>
        </a:p>
      </dgm:t>
    </dgm:pt>
    <dgm:pt modelId="{D0030F99-C9AC-408E-A7B9-57FF049E3A0B}" type="sibTrans" cxnId="{813D7C6B-C31F-42FA-9E75-A5FA4344248E}">
      <dgm:prSet/>
      <dgm:spPr/>
      <dgm:t>
        <a:bodyPr/>
        <a:lstStyle/>
        <a:p>
          <a:endParaRPr lang="fr-FR"/>
        </a:p>
      </dgm:t>
    </dgm:pt>
    <dgm:pt modelId="{19603D68-D9E1-4197-A89F-D0B2DD3278F0}" type="pres">
      <dgm:prSet presAssocID="{82FA263D-903F-4E4B-B552-FB37C1F951AE}" presName="Name0" presStyleCnt="0">
        <dgm:presLayoutVars>
          <dgm:dir/>
          <dgm:animLvl val="lvl"/>
          <dgm:resizeHandles val="exact"/>
        </dgm:presLayoutVars>
      </dgm:prSet>
      <dgm:spPr/>
    </dgm:pt>
    <dgm:pt modelId="{5778437E-7B3E-44C5-BDA6-A034EA233ECE}" type="pres">
      <dgm:prSet presAssocID="{FBB7422A-5682-4713-B232-F9D315280773}" presName="Name8" presStyleCnt="0"/>
      <dgm:spPr/>
    </dgm:pt>
    <dgm:pt modelId="{476A3CBA-81F4-4F83-B7CB-FE7E3B191813}" type="pres">
      <dgm:prSet presAssocID="{FBB7422A-5682-4713-B232-F9D315280773}" presName="level" presStyleLbl="node1" presStyleIdx="0" presStyleCnt="5" custLinFactNeighborX="-1969" custLinFactNeighborY="-15468">
        <dgm:presLayoutVars>
          <dgm:chMax val="1"/>
          <dgm:bulletEnabled val="1"/>
        </dgm:presLayoutVars>
      </dgm:prSet>
      <dgm:spPr/>
    </dgm:pt>
    <dgm:pt modelId="{D3BD7F60-BB03-4388-9432-6DE6EA136AAB}" type="pres">
      <dgm:prSet presAssocID="{FBB7422A-5682-4713-B232-F9D315280773}" presName="levelTx" presStyleLbl="revTx" presStyleIdx="0" presStyleCnt="0">
        <dgm:presLayoutVars>
          <dgm:chMax val="1"/>
          <dgm:bulletEnabled val="1"/>
        </dgm:presLayoutVars>
      </dgm:prSet>
      <dgm:spPr/>
    </dgm:pt>
    <dgm:pt modelId="{CF13C950-A5C5-4E5D-83CC-036CADF37176}" type="pres">
      <dgm:prSet presAssocID="{819FA410-9DA0-4099-9EC5-4A24727E1729}" presName="Name8" presStyleCnt="0"/>
      <dgm:spPr/>
    </dgm:pt>
    <dgm:pt modelId="{66928697-117A-40DE-9482-CBD643AEBBA2}" type="pres">
      <dgm:prSet presAssocID="{819FA410-9DA0-4099-9EC5-4A24727E1729}" presName="level" presStyleLbl="node1" presStyleIdx="1" presStyleCnt="5" custLinFactNeighborX="-161" custLinFactNeighborY="851">
        <dgm:presLayoutVars>
          <dgm:chMax val="1"/>
          <dgm:bulletEnabled val="1"/>
        </dgm:presLayoutVars>
      </dgm:prSet>
      <dgm:spPr/>
    </dgm:pt>
    <dgm:pt modelId="{B91792F3-30B3-45B8-967B-43E3BFE97B6C}" type="pres">
      <dgm:prSet presAssocID="{819FA410-9DA0-4099-9EC5-4A24727E1729}" presName="levelTx" presStyleLbl="revTx" presStyleIdx="0" presStyleCnt="0">
        <dgm:presLayoutVars>
          <dgm:chMax val="1"/>
          <dgm:bulletEnabled val="1"/>
        </dgm:presLayoutVars>
      </dgm:prSet>
      <dgm:spPr/>
    </dgm:pt>
    <dgm:pt modelId="{5EC4D710-72FE-4397-8C24-AA33FEA3020C}" type="pres">
      <dgm:prSet presAssocID="{8250E734-576F-413D-99F8-6009F4D52BEF}" presName="Name8" presStyleCnt="0"/>
      <dgm:spPr/>
    </dgm:pt>
    <dgm:pt modelId="{899B46B0-330B-4642-A1C9-E878AD2D39A8}" type="pres">
      <dgm:prSet presAssocID="{8250E734-576F-413D-99F8-6009F4D52BEF}" presName="level" presStyleLbl="node1" presStyleIdx="2" presStyleCnt="5" custLinFactNeighborY="1190">
        <dgm:presLayoutVars>
          <dgm:chMax val="1"/>
          <dgm:bulletEnabled val="1"/>
        </dgm:presLayoutVars>
      </dgm:prSet>
      <dgm:spPr/>
    </dgm:pt>
    <dgm:pt modelId="{A4A0CF18-681D-41E6-9466-6ABF1E100975}" type="pres">
      <dgm:prSet presAssocID="{8250E734-576F-413D-99F8-6009F4D52BEF}" presName="levelTx" presStyleLbl="revTx" presStyleIdx="0" presStyleCnt="0">
        <dgm:presLayoutVars>
          <dgm:chMax val="1"/>
          <dgm:bulletEnabled val="1"/>
        </dgm:presLayoutVars>
      </dgm:prSet>
      <dgm:spPr/>
    </dgm:pt>
    <dgm:pt modelId="{DDA5C922-826F-4671-B122-B26C6EDB9DE6}" type="pres">
      <dgm:prSet presAssocID="{13771F8F-B941-46D1-ADCC-F4C21437DB9E}" presName="Name8" presStyleCnt="0"/>
      <dgm:spPr/>
    </dgm:pt>
    <dgm:pt modelId="{E20A6340-5BCD-4E31-A82D-89B7C4D87A8B}" type="pres">
      <dgm:prSet presAssocID="{13771F8F-B941-46D1-ADCC-F4C21437DB9E}" presName="level" presStyleLbl="node1" presStyleIdx="3" presStyleCnt="5">
        <dgm:presLayoutVars>
          <dgm:chMax val="1"/>
          <dgm:bulletEnabled val="1"/>
        </dgm:presLayoutVars>
      </dgm:prSet>
      <dgm:spPr/>
    </dgm:pt>
    <dgm:pt modelId="{AA47DAF7-C8D8-4CE2-A39B-0C2A34009606}" type="pres">
      <dgm:prSet presAssocID="{13771F8F-B941-46D1-ADCC-F4C21437DB9E}" presName="levelTx" presStyleLbl="revTx" presStyleIdx="0" presStyleCnt="0">
        <dgm:presLayoutVars>
          <dgm:chMax val="1"/>
          <dgm:bulletEnabled val="1"/>
        </dgm:presLayoutVars>
      </dgm:prSet>
      <dgm:spPr/>
    </dgm:pt>
    <dgm:pt modelId="{3DCE0072-7621-440C-904F-75025DE006CF}" type="pres">
      <dgm:prSet presAssocID="{E53195F0-4F4F-4F8D-BF53-D8451EC58004}" presName="Name8" presStyleCnt="0"/>
      <dgm:spPr/>
    </dgm:pt>
    <dgm:pt modelId="{249C6197-B518-46B8-A218-64B0AC87DAC0}" type="pres">
      <dgm:prSet presAssocID="{E53195F0-4F4F-4F8D-BF53-D8451EC58004}" presName="level" presStyleLbl="node1" presStyleIdx="4" presStyleCnt="5">
        <dgm:presLayoutVars>
          <dgm:chMax val="1"/>
          <dgm:bulletEnabled val="1"/>
        </dgm:presLayoutVars>
      </dgm:prSet>
      <dgm:spPr/>
    </dgm:pt>
    <dgm:pt modelId="{77987923-2A1D-411F-A106-8B6BF38F887C}" type="pres">
      <dgm:prSet presAssocID="{E53195F0-4F4F-4F8D-BF53-D8451EC58004}" presName="levelTx" presStyleLbl="revTx" presStyleIdx="0" presStyleCnt="0">
        <dgm:presLayoutVars>
          <dgm:chMax val="1"/>
          <dgm:bulletEnabled val="1"/>
        </dgm:presLayoutVars>
      </dgm:prSet>
      <dgm:spPr/>
    </dgm:pt>
  </dgm:ptLst>
  <dgm:cxnLst>
    <dgm:cxn modelId="{7E41F702-6D25-49B4-905D-99BC189CCE9E}" type="presOf" srcId="{819FA410-9DA0-4099-9EC5-4A24727E1729}" destId="{B91792F3-30B3-45B8-967B-43E3BFE97B6C}" srcOrd="1" destOrd="0" presId="urn:microsoft.com/office/officeart/2005/8/layout/pyramid3"/>
    <dgm:cxn modelId="{BE84F505-79E9-4982-87D0-CC066E14F8DE}" type="presOf" srcId="{819FA410-9DA0-4099-9EC5-4A24727E1729}" destId="{66928697-117A-40DE-9482-CBD643AEBBA2}" srcOrd="0" destOrd="0" presId="urn:microsoft.com/office/officeart/2005/8/layout/pyramid3"/>
    <dgm:cxn modelId="{027DDE1D-29FE-4FBF-86D2-2CF40286385A}" type="presOf" srcId="{FBB7422A-5682-4713-B232-F9D315280773}" destId="{D3BD7F60-BB03-4388-9432-6DE6EA136AAB}" srcOrd="1" destOrd="0" presId="urn:microsoft.com/office/officeart/2005/8/layout/pyramid3"/>
    <dgm:cxn modelId="{90426A37-0623-42CE-85E8-31C09D42A69B}" type="presOf" srcId="{13771F8F-B941-46D1-ADCC-F4C21437DB9E}" destId="{AA47DAF7-C8D8-4CE2-A39B-0C2A34009606}" srcOrd="1" destOrd="0" presId="urn:microsoft.com/office/officeart/2005/8/layout/pyramid3"/>
    <dgm:cxn modelId="{D8387C5B-9037-4DC5-B4BD-C0860D32105B}" type="presOf" srcId="{8250E734-576F-413D-99F8-6009F4D52BEF}" destId="{899B46B0-330B-4642-A1C9-E878AD2D39A8}" srcOrd="0" destOrd="0" presId="urn:microsoft.com/office/officeart/2005/8/layout/pyramid3"/>
    <dgm:cxn modelId="{813D7C6B-C31F-42FA-9E75-A5FA4344248E}" srcId="{82FA263D-903F-4E4B-B552-FB37C1F951AE}" destId="{8250E734-576F-413D-99F8-6009F4D52BEF}" srcOrd="2" destOrd="0" parTransId="{A22276F3-A9D3-4F39-AB4B-08FCD61B9AC1}" sibTransId="{D0030F99-C9AC-408E-A7B9-57FF049E3A0B}"/>
    <dgm:cxn modelId="{038E144C-2042-4F61-8FD7-8B6683DD4FC8}" type="presOf" srcId="{FBB7422A-5682-4713-B232-F9D315280773}" destId="{476A3CBA-81F4-4F83-B7CB-FE7E3B191813}" srcOrd="0" destOrd="0" presId="urn:microsoft.com/office/officeart/2005/8/layout/pyramid3"/>
    <dgm:cxn modelId="{05F8CC51-D317-41E0-A2CF-D8A60FE78EBD}" type="presOf" srcId="{8250E734-576F-413D-99F8-6009F4D52BEF}" destId="{A4A0CF18-681D-41E6-9466-6ABF1E100975}" srcOrd="1" destOrd="0" presId="urn:microsoft.com/office/officeart/2005/8/layout/pyramid3"/>
    <dgm:cxn modelId="{11F6E657-0820-4232-A005-5164C9EF5FC8}" type="presOf" srcId="{82FA263D-903F-4E4B-B552-FB37C1F951AE}" destId="{19603D68-D9E1-4197-A89F-D0B2DD3278F0}" srcOrd="0" destOrd="0" presId="urn:microsoft.com/office/officeart/2005/8/layout/pyramid3"/>
    <dgm:cxn modelId="{A859D27A-511C-4DC8-9F98-962FBB9966F0}" srcId="{82FA263D-903F-4E4B-B552-FB37C1F951AE}" destId="{13771F8F-B941-46D1-ADCC-F4C21437DB9E}" srcOrd="3" destOrd="0" parTransId="{7D86444A-0021-4062-B30B-FD7F7552C2F9}" sibTransId="{80AAFC3D-77B7-4958-B58D-5091F14B75B7}"/>
    <dgm:cxn modelId="{14153191-B254-4EFA-884C-6A6B2F1E2663}" type="presOf" srcId="{E53195F0-4F4F-4F8D-BF53-D8451EC58004}" destId="{249C6197-B518-46B8-A218-64B0AC87DAC0}" srcOrd="0" destOrd="0" presId="urn:microsoft.com/office/officeart/2005/8/layout/pyramid3"/>
    <dgm:cxn modelId="{EFA7F4A8-1A4B-4C81-9EF1-0C71B8B4062E}" type="presOf" srcId="{13771F8F-B941-46D1-ADCC-F4C21437DB9E}" destId="{E20A6340-5BCD-4E31-A82D-89B7C4D87A8B}" srcOrd="0" destOrd="0" presId="urn:microsoft.com/office/officeart/2005/8/layout/pyramid3"/>
    <dgm:cxn modelId="{1C88D2BC-624F-4BA6-B8FF-F85C47C75BCD}" srcId="{82FA263D-903F-4E4B-B552-FB37C1F951AE}" destId="{FBB7422A-5682-4713-B232-F9D315280773}" srcOrd="0" destOrd="0" parTransId="{7A98912F-7B40-40CC-938F-85A194F78781}" sibTransId="{08FCEABA-4ACA-42C6-A510-AA9EABD7B5C3}"/>
    <dgm:cxn modelId="{FBD374EA-FF49-4517-B601-68C4E9A9021A}" srcId="{82FA263D-903F-4E4B-B552-FB37C1F951AE}" destId="{819FA410-9DA0-4099-9EC5-4A24727E1729}" srcOrd="1" destOrd="0" parTransId="{4B0B9972-1B6B-4AE7-8768-47FBA170D43B}" sibTransId="{118BA5FB-B3DC-4B76-9B29-8892776FACDE}"/>
    <dgm:cxn modelId="{F24E99FB-9616-4632-8FA1-2044CC7137BC}" srcId="{82FA263D-903F-4E4B-B552-FB37C1F951AE}" destId="{E53195F0-4F4F-4F8D-BF53-D8451EC58004}" srcOrd="4" destOrd="0" parTransId="{470726AA-21B9-49CC-9879-C44234275CC4}" sibTransId="{D9394729-7A2C-4BAD-92C7-6AD97A5D3846}"/>
    <dgm:cxn modelId="{B2FFECFF-68CF-49D2-8C44-B2B19DE68749}" type="presOf" srcId="{E53195F0-4F4F-4F8D-BF53-D8451EC58004}" destId="{77987923-2A1D-411F-A106-8B6BF38F887C}" srcOrd="1" destOrd="0" presId="urn:microsoft.com/office/officeart/2005/8/layout/pyramid3"/>
    <dgm:cxn modelId="{E755AA40-E196-4E11-9854-4F2ADEEED8E9}" type="presParOf" srcId="{19603D68-D9E1-4197-A89F-D0B2DD3278F0}" destId="{5778437E-7B3E-44C5-BDA6-A034EA233ECE}" srcOrd="0" destOrd="0" presId="urn:microsoft.com/office/officeart/2005/8/layout/pyramid3"/>
    <dgm:cxn modelId="{80304895-FE37-4E60-BDF2-6A11CCDA3105}" type="presParOf" srcId="{5778437E-7B3E-44C5-BDA6-A034EA233ECE}" destId="{476A3CBA-81F4-4F83-B7CB-FE7E3B191813}" srcOrd="0" destOrd="0" presId="urn:microsoft.com/office/officeart/2005/8/layout/pyramid3"/>
    <dgm:cxn modelId="{ED741AD8-8800-4B34-BA43-BEF0F723E791}" type="presParOf" srcId="{5778437E-7B3E-44C5-BDA6-A034EA233ECE}" destId="{D3BD7F60-BB03-4388-9432-6DE6EA136AAB}" srcOrd="1" destOrd="0" presId="urn:microsoft.com/office/officeart/2005/8/layout/pyramid3"/>
    <dgm:cxn modelId="{32437EA1-AF44-491D-9A44-3F9777AC5F41}" type="presParOf" srcId="{19603D68-D9E1-4197-A89F-D0B2DD3278F0}" destId="{CF13C950-A5C5-4E5D-83CC-036CADF37176}" srcOrd="1" destOrd="0" presId="urn:microsoft.com/office/officeart/2005/8/layout/pyramid3"/>
    <dgm:cxn modelId="{DFD3681C-E0F4-47EA-927F-59C4F54103EB}" type="presParOf" srcId="{CF13C950-A5C5-4E5D-83CC-036CADF37176}" destId="{66928697-117A-40DE-9482-CBD643AEBBA2}" srcOrd="0" destOrd="0" presId="urn:microsoft.com/office/officeart/2005/8/layout/pyramid3"/>
    <dgm:cxn modelId="{A52430A3-F9F3-47FA-A4A7-FDBA24AA2147}" type="presParOf" srcId="{CF13C950-A5C5-4E5D-83CC-036CADF37176}" destId="{B91792F3-30B3-45B8-967B-43E3BFE97B6C}" srcOrd="1" destOrd="0" presId="urn:microsoft.com/office/officeart/2005/8/layout/pyramid3"/>
    <dgm:cxn modelId="{45BF9A2D-792D-411A-BEE3-6DD0B795D8D1}" type="presParOf" srcId="{19603D68-D9E1-4197-A89F-D0B2DD3278F0}" destId="{5EC4D710-72FE-4397-8C24-AA33FEA3020C}" srcOrd="2" destOrd="0" presId="urn:microsoft.com/office/officeart/2005/8/layout/pyramid3"/>
    <dgm:cxn modelId="{E9B1B1D7-92DB-4E4A-BE43-1213A0FC4ABE}" type="presParOf" srcId="{5EC4D710-72FE-4397-8C24-AA33FEA3020C}" destId="{899B46B0-330B-4642-A1C9-E878AD2D39A8}" srcOrd="0" destOrd="0" presId="urn:microsoft.com/office/officeart/2005/8/layout/pyramid3"/>
    <dgm:cxn modelId="{9442C5A7-439B-4E59-B03A-922C2DE8244B}" type="presParOf" srcId="{5EC4D710-72FE-4397-8C24-AA33FEA3020C}" destId="{A4A0CF18-681D-41E6-9466-6ABF1E100975}" srcOrd="1" destOrd="0" presId="urn:microsoft.com/office/officeart/2005/8/layout/pyramid3"/>
    <dgm:cxn modelId="{FDF0C8AE-3047-4498-96EA-D737FF3ED784}" type="presParOf" srcId="{19603D68-D9E1-4197-A89F-D0B2DD3278F0}" destId="{DDA5C922-826F-4671-B122-B26C6EDB9DE6}" srcOrd="3" destOrd="0" presId="urn:microsoft.com/office/officeart/2005/8/layout/pyramid3"/>
    <dgm:cxn modelId="{60FBAE92-04DA-414F-9142-262EB979AE55}" type="presParOf" srcId="{DDA5C922-826F-4671-B122-B26C6EDB9DE6}" destId="{E20A6340-5BCD-4E31-A82D-89B7C4D87A8B}" srcOrd="0" destOrd="0" presId="urn:microsoft.com/office/officeart/2005/8/layout/pyramid3"/>
    <dgm:cxn modelId="{E2009424-6ED7-402D-BF41-04A83E4755D7}" type="presParOf" srcId="{DDA5C922-826F-4671-B122-B26C6EDB9DE6}" destId="{AA47DAF7-C8D8-4CE2-A39B-0C2A34009606}" srcOrd="1" destOrd="0" presId="urn:microsoft.com/office/officeart/2005/8/layout/pyramid3"/>
    <dgm:cxn modelId="{4BA0BEFF-6F8F-4AFE-8F06-BCA9D3A06CB4}" type="presParOf" srcId="{19603D68-D9E1-4197-A89F-D0B2DD3278F0}" destId="{3DCE0072-7621-440C-904F-75025DE006CF}" srcOrd="4" destOrd="0" presId="urn:microsoft.com/office/officeart/2005/8/layout/pyramid3"/>
    <dgm:cxn modelId="{21D4FD29-DA9B-4D37-B506-92883EEA7208}" type="presParOf" srcId="{3DCE0072-7621-440C-904F-75025DE006CF}" destId="{249C6197-B518-46B8-A218-64B0AC87DAC0}" srcOrd="0" destOrd="0" presId="urn:microsoft.com/office/officeart/2005/8/layout/pyramid3"/>
    <dgm:cxn modelId="{851EC911-E1CA-4FF1-A52D-2A72D1A05922}" type="presParOf" srcId="{3DCE0072-7621-440C-904F-75025DE006CF}" destId="{77987923-2A1D-411F-A106-8B6BF38F887C}"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6A3CBA-81F4-4F83-B7CB-FE7E3B191813}">
      <dsp:nvSpPr>
        <dsp:cNvPr id="0" name=""/>
        <dsp:cNvSpPr/>
      </dsp:nvSpPr>
      <dsp:spPr>
        <a:xfrm rot="10800000">
          <a:off x="0" y="0"/>
          <a:ext cx="7786410" cy="960600"/>
        </a:xfrm>
        <a:prstGeom prst="trapezoid">
          <a:avLst>
            <a:gd name="adj" fmla="val 81058"/>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b="1" kern="1200" dirty="0"/>
            <a:t>Allocations familiales (ALFA)</a:t>
          </a:r>
        </a:p>
      </dsp:txBody>
      <dsp:txXfrm rot="-10800000">
        <a:off x="1362621" y="0"/>
        <a:ext cx="5061166" cy="960600"/>
      </dsp:txXfrm>
    </dsp:sp>
    <dsp:sp modelId="{66928697-117A-40DE-9482-CBD643AEBBA2}">
      <dsp:nvSpPr>
        <dsp:cNvPr id="0" name=""/>
        <dsp:cNvSpPr/>
      </dsp:nvSpPr>
      <dsp:spPr>
        <a:xfrm rot="10800000">
          <a:off x="768612" y="968775"/>
          <a:ext cx="6229127" cy="960600"/>
        </a:xfrm>
        <a:prstGeom prst="trapezoid">
          <a:avLst>
            <a:gd name="adj" fmla="val 81058"/>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solidFill>
                <a:schemeClr val="tx1">
                  <a:lumMod val="50000"/>
                  <a:lumOff val="50000"/>
                </a:schemeClr>
              </a:solidFill>
            </a:rPr>
            <a:t>Fiscalité</a:t>
          </a:r>
        </a:p>
      </dsp:txBody>
      <dsp:txXfrm rot="-10800000">
        <a:off x="1858709" y="968775"/>
        <a:ext cx="4048933" cy="960600"/>
      </dsp:txXfrm>
    </dsp:sp>
    <dsp:sp modelId="{899B46B0-330B-4642-A1C9-E878AD2D39A8}">
      <dsp:nvSpPr>
        <dsp:cNvPr id="0" name=""/>
        <dsp:cNvSpPr/>
      </dsp:nvSpPr>
      <dsp:spPr>
        <a:xfrm rot="10800000">
          <a:off x="1557281" y="1932631"/>
          <a:ext cx="4671846" cy="960600"/>
        </a:xfrm>
        <a:prstGeom prst="trapezoid">
          <a:avLst>
            <a:gd name="adj" fmla="val 81058"/>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solidFill>
                <a:schemeClr val="tx1">
                  <a:lumMod val="50000"/>
                  <a:lumOff val="50000"/>
                </a:schemeClr>
              </a:solidFill>
            </a:rPr>
            <a:t>Accueil extra-familial</a:t>
          </a:r>
        </a:p>
      </dsp:txBody>
      <dsp:txXfrm rot="-10800000">
        <a:off x="2374855" y="1932631"/>
        <a:ext cx="3036699" cy="960600"/>
      </dsp:txXfrm>
    </dsp:sp>
    <dsp:sp modelId="{E20A6340-5BCD-4E31-A82D-89B7C4D87A8B}">
      <dsp:nvSpPr>
        <dsp:cNvPr id="0" name=""/>
        <dsp:cNvSpPr/>
      </dsp:nvSpPr>
      <dsp:spPr>
        <a:xfrm rot="10800000">
          <a:off x="2335923" y="2881801"/>
          <a:ext cx="3114563" cy="960600"/>
        </a:xfrm>
        <a:prstGeom prst="trapezoid">
          <a:avLst>
            <a:gd name="adj" fmla="val 81058"/>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b="1" kern="1200" dirty="0"/>
            <a:t>Subsides </a:t>
          </a:r>
          <a:r>
            <a:rPr lang="fr-FR" sz="2000" b="1" kern="1200" dirty="0" err="1"/>
            <a:t>LAMal</a:t>
          </a:r>
          <a:r>
            <a:rPr lang="fr-FR" sz="2000" b="1" kern="1200" dirty="0"/>
            <a:t>, bourses d’études</a:t>
          </a:r>
        </a:p>
      </dsp:txBody>
      <dsp:txXfrm rot="-10800000">
        <a:off x="2880971" y="2881801"/>
        <a:ext cx="2024466" cy="960600"/>
      </dsp:txXfrm>
    </dsp:sp>
    <dsp:sp modelId="{249C6197-B518-46B8-A218-64B0AC87DAC0}">
      <dsp:nvSpPr>
        <dsp:cNvPr id="0" name=""/>
        <dsp:cNvSpPr/>
      </dsp:nvSpPr>
      <dsp:spPr>
        <a:xfrm rot="10800000">
          <a:off x="3114563" y="3842401"/>
          <a:ext cx="1557281" cy="960600"/>
        </a:xfrm>
        <a:prstGeom prst="trapezoid">
          <a:avLst>
            <a:gd name="adj" fmla="val 81058"/>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b="1" kern="1200" dirty="0"/>
            <a:t>Aide sociale</a:t>
          </a:r>
        </a:p>
      </dsp:txBody>
      <dsp:txXfrm rot="-10800000">
        <a:off x="3114563" y="3842401"/>
        <a:ext cx="1557281" cy="9606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sz="quarter" idx="1"/>
          </p:nvPr>
        </p:nvSpPr>
        <p:spPr>
          <a:xfrm>
            <a:off x="3856038" y="0"/>
            <a:ext cx="2951162" cy="498475"/>
          </a:xfrm>
          <a:prstGeom prst="rect">
            <a:avLst/>
          </a:prstGeom>
        </p:spPr>
        <p:txBody>
          <a:bodyPr vert="horz" lIns="91440" tIns="45720" rIns="91440" bIns="45720" rtlCol="0"/>
          <a:lstStyle>
            <a:lvl1pPr algn="r">
              <a:defRPr sz="1200"/>
            </a:lvl1pPr>
          </a:lstStyle>
          <a:p>
            <a:fld id="{069133FF-1672-4EF7-B4BF-069DC405463E}" type="datetimeFigureOut">
              <a:rPr lang="fr-CH" smtClean="0"/>
              <a:t>12.05.2025</a:t>
            </a:fld>
            <a:endParaRPr lang="fr-CH"/>
          </a:p>
        </p:txBody>
      </p:sp>
      <p:sp>
        <p:nvSpPr>
          <p:cNvPr id="4" name="Espace réservé du pied de page 3"/>
          <p:cNvSpPr>
            <a:spLocks noGrp="1"/>
          </p:cNvSpPr>
          <p:nvPr>
            <p:ph type="ftr" sz="quarter" idx="2"/>
          </p:nvPr>
        </p:nvSpPr>
        <p:spPr>
          <a:xfrm>
            <a:off x="0" y="9442450"/>
            <a:ext cx="2951163" cy="498475"/>
          </a:xfrm>
          <a:prstGeom prst="rect">
            <a:avLst/>
          </a:prstGeom>
        </p:spPr>
        <p:txBody>
          <a:bodyPr vert="horz" lIns="91440" tIns="45720" rIns="91440" bIns="45720" rtlCol="0" anchor="b"/>
          <a:lstStyle>
            <a:lvl1pPr algn="l">
              <a:defRPr sz="1200"/>
            </a:lvl1pPr>
          </a:lstStyle>
          <a:p>
            <a:endParaRPr lang="fr-CH"/>
          </a:p>
        </p:txBody>
      </p:sp>
      <p:sp>
        <p:nvSpPr>
          <p:cNvPr id="5" name="Espace réservé du numéro de diapositive 4"/>
          <p:cNvSpPr>
            <a:spLocks noGrp="1"/>
          </p:cNvSpPr>
          <p:nvPr>
            <p:ph type="sldNum" sz="quarter" idx="3"/>
          </p:nvPr>
        </p:nvSpPr>
        <p:spPr>
          <a:xfrm>
            <a:off x="3856038" y="9442450"/>
            <a:ext cx="2951162" cy="498475"/>
          </a:xfrm>
          <a:prstGeom prst="rect">
            <a:avLst/>
          </a:prstGeom>
        </p:spPr>
        <p:txBody>
          <a:bodyPr vert="horz" lIns="91440" tIns="45720" rIns="91440" bIns="45720" rtlCol="0" anchor="b"/>
          <a:lstStyle>
            <a:lvl1pPr algn="r">
              <a:defRPr sz="1200"/>
            </a:lvl1pPr>
          </a:lstStyle>
          <a:p>
            <a:fld id="{67BCCB01-1D42-4290-94AF-3FF62793612D}" type="slidenum">
              <a:rPr lang="fr-CH" smtClean="0"/>
              <a:t>‹N°›</a:t>
            </a:fld>
            <a:endParaRPr lang="fr-CH"/>
          </a:p>
        </p:txBody>
      </p:sp>
    </p:spTree>
    <p:extLst>
      <p:ext uri="{BB962C8B-B14F-4D97-AF65-F5344CB8AC3E}">
        <p14:creationId xmlns:p14="http://schemas.microsoft.com/office/powerpoint/2010/main" val="4090074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92075" y="746125"/>
            <a:ext cx="6624638" cy="3727450"/>
          </a:xfrm>
          <a:prstGeom prst="rect">
            <a:avLst/>
          </a:prstGeom>
        </p:spPr>
        <p:txBody>
          <a:bodyPr/>
          <a:lstStyle/>
          <a:p>
            <a:endParaRPr/>
          </a:p>
        </p:txBody>
      </p:sp>
      <p:sp>
        <p:nvSpPr>
          <p:cNvPr id="110" name="Shape 110"/>
          <p:cNvSpPr>
            <a:spLocks noGrp="1"/>
          </p:cNvSpPr>
          <p:nvPr>
            <p:ph type="body" sz="quarter" idx="1"/>
          </p:nvPr>
        </p:nvSpPr>
        <p:spPr>
          <a:xfrm>
            <a:off x="907839" y="4721940"/>
            <a:ext cx="4993111" cy="4473416"/>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Arial"/>
      </a:defRPr>
    </a:lvl1pPr>
    <a:lvl2pPr indent="228600" latinLnBrk="0">
      <a:defRPr sz="1200">
        <a:latin typeface="+mj-lt"/>
        <a:ea typeface="+mj-ea"/>
        <a:cs typeface="+mj-cs"/>
        <a:sym typeface="Arial"/>
      </a:defRPr>
    </a:lvl2pPr>
    <a:lvl3pPr indent="457200" latinLnBrk="0">
      <a:defRPr sz="1200">
        <a:latin typeface="+mj-lt"/>
        <a:ea typeface="+mj-ea"/>
        <a:cs typeface="+mj-cs"/>
        <a:sym typeface="Arial"/>
      </a:defRPr>
    </a:lvl3pPr>
    <a:lvl4pPr indent="685800" latinLnBrk="0">
      <a:defRPr sz="1200">
        <a:latin typeface="+mj-lt"/>
        <a:ea typeface="+mj-ea"/>
        <a:cs typeface="+mj-cs"/>
        <a:sym typeface="Arial"/>
      </a:defRPr>
    </a:lvl4pPr>
    <a:lvl5pPr indent="914400" latinLnBrk="0">
      <a:defRPr sz="1200">
        <a:latin typeface="+mj-lt"/>
        <a:ea typeface="+mj-ea"/>
        <a:cs typeface="+mj-cs"/>
        <a:sym typeface="Arial"/>
      </a:defRPr>
    </a:lvl5pPr>
    <a:lvl6pPr indent="1143000" latinLnBrk="0">
      <a:defRPr sz="1200">
        <a:latin typeface="+mj-lt"/>
        <a:ea typeface="+mj-ea"/>
        <a:cs typeface="+mj-cs"/>
        <a:sym typeface="Arial"/>
      </a:defRPr>
    </a:lvl6pPr>
    <a:lvl7pPr indent="1371600" latinLnBrk="0">
      <a:defRPr sz="1200">
        <a:latin typeface="+mj-lt"/>
        <a:ea typeface="+mj-ea"/>
        <a:cs typeface="+mj-cs"/>
        <a:sym typeface="Arial"/>
      </a:defRPr>
    </a:lvl7pPr>
    <a:lvl8pPr indent="1600200" latinLnBrk="0">
      <a:defRPr sz="1200">
        <a:latin typeface="+mj-lt"/>
        <a:ea typeface="+mj-ea"/>
        <a:cs typeface="+mj-cs"/>
        <a:sym typeface="Arial"/>
      </a:defRPr>
    </a:lvl8pPr>
    <a:lvl9pPr indent="1828800" latinLnBrk="0">
      <a:defRPr sz="12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0663" y="811213"/>
            <a:ext cx="7202488" cy="4052887"/>
          </a:xfrm>
        </p:spPr>
      </p:sp>
      <p:sp>
        <p:nvSpPr>
          <p:cNvPr id="3" name="Espace réservé des notes 2"/>
          <p:cNvSpPr>
            <a:spLocks noGrp="1"/>
          </p:cNvSpPr>
          <p:nvPr>
            <p:ph type="body" idx="1"/>
          </p:nvPr>
        </p:nvSpPr>
        <p:spPr/>
        <p:txBody>
          <a:bodyPr/>
          <a:lstStyle/>
          <a:p>
            <a:endParaRPr lang="fr-CH" dirty="0"/>
          </a:p>
        </p:txBody>
      </p:sp>
    </p:spTree>
    <p:extLst>
      <p:ext uri="{BB962C8B-B14F-4D97-AF65-F5344CB8AC3E}">
        <p14:creationId xmlns:p14="http://schemas.microsoft.com/office/powerpoint/2010/main" val="2091185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Tree>
    <p:extLst>
      <p:ext uri="{BB962C8B-B14F-4D97-AF65-F5344CB8AC3E}">
        <p14:creationId xmlns:p14="http://schemas.microsoft.com/office/powerpoint/2010/main" val="3056136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 y="746125"/>
            <a:ext cx="6624638" cy="3727450"/>
          </a:xfrm>
        </p:spPr>
      </p:sp>
      <p:sp>
        <p:nvSpPr>
          <p:cNvPr id="3" name="Espace réservé des notes 2"/>
          <p:cNvSpPr>
            <a:spLocks noGrp="1"/>
          </p:cNvSpPr>
          <p:nvPr>
            <p:ph type="body" idx="1"/>
          </p:nvPr>
        </p:nvSpPr>
        <p:spPr/>
        <p:txBody>
          <a:bodyPr/>
          <a:lstStyle/>
          <a:p>
            <a:endParaRPr lang="fr-CH" dirty="0"/>
          </a:p>
        </p:txBody>
      </p:sp>
    </p:spTree>
    <p:extLst>
      <p:ext uri="{BB962C8B-B14F-4D97-AF65-F5344CB8AC3E}">
        <p14:creationId xmlns:p14="http://schemas.microsoft.com/office/powerpoint/2010/main" val="3382246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 y="746125"/>
            <a:ext cx="6624638" cy="3727450"/>
          </a:xfrm>
        </p:spPr>
      </p:sp>
      <p:sp>
        <p:nvSpPr>
          <p:cNvPr id="3" name="Espace réservé des notes 2"/>
          <p:cNvSpPr>
            <a:spLocks noGrp="1"/>
          </p:cNvSpPr>
          <p:nvPr>
            <p:ph type="body" idx="1"/>
          </p:nvPr>
        </p:nvSpPr>
        <p:spPr/>
        <p:txBody>
          <a:bodyPr/>
          <a:lstStyle/>
          <a:p>
            <a:endParaRPr lang="fr-CH" dirty="0"/>
          </a:p>
        </p:txBody>
      </p:sp>
    </p:spTree>
    <p:extLst>
      <p:ext uri="{BB962C8B-B14F-4D97-AF65-F5344CB8AC3E}">
        <p14:creationId xmlns:p14="http://schemas.microsoft.com/office/powerpoint/2010/main" val="640434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 y="746125"/>
            <a:ext cx="6624638" cy="3727450"/>
          </a:xfrm>
        </p:spPr>
      </p:sp>
      <p:sp>
        <p:nvSpPr>
          <p:cNvPr id="3" name="Espace réservé des notes 2"/>
          <p:cNvSpPr>
            <a:spLocks noGrp="1"/>
          </p:cNvSpPr>
          <p:nvPr>
            <p:ph type="body" idx="1"/>
          </p:nvPr>
        </p:nvSpPr>
        <p:spPr/>
        <p:txBody>
          <a:bodyPr/>
          <a:lstStyle/>
          <a:p>
            <a:endParaRPr lang="fr-CH" dirty="0"/>
          </a:p>
        </p:txBody>
      </p:sp>
    </p:spTree>
    <p:extLst>
      <p:ext uri="{BB962C8B-B14F-4D97-AF65-F5344CB8AC3E}">
        <p14:creationId xmlns:p14="http://schemas.microsoft.com/office/powerpoint/2010/main" val="2407058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 y="746125"/>
            <a:ext cx="6624638" cy="3727450"/>
          </a:xfrm>
        </p:spPr>
      </p:sp>
      <p:sp>
        <p:nvSpPr>
          <p:cNvPr id="3" name="Espace réservé des notes 2"/>
          <p:cNvSpPr>
            <a:spLocks noGrp="1"/>
          </p:cNvSpPr>
          <p:nvPr>
            <p:ph type="body" idx="1"/>
          </p:nvPr>
        </p:nvSpPr>
        <p:spPr/>
        <p:txBody>
          <a:bodyPr/>
          <a:lstStyle/>
          <a:p>
            <a:endParaRPr lang="fr-CH" dirty="0"/>
          </a:p>
        </p:txBody>
      </p:sp>
    </p:spTree>
    <p:extLst>
      <p:ext uri="{BB962C8B-B14F-4D97-AF65-F5344CB8AC3E}">
        <p14:creationId xmlns:p14="http://schemas.microsoft.com/office/powerpoint/2010/main" val="752132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 y="746125"/>
            <a:ext cx="6624638" cy="3727450"/>
          </a:xfrm>
        </p:spPr>
      </p:sp>
      <p:sp>
        <p:nvSpPr>
          <p:cNvPr id="3" name="Espace réservé des notes 2"/>
          <p:cNvSpPr>
            <a:spLocks noGrp="1"/>
          </p:cNvSpPr>
          <p:nvPr>
            <p:ph type="body" idx="1"/>
          </p:nvPr>
        </p:nvSpPr>
        <p:spPr/>
        <p:txBody>
          <a:bodyPr/>
          <a:lstStyle/>
          <a:p>
            <a:endParaRPr lang="fr-CH" dirty="0"/>
          </a:p>
        </p:txBody>
      </p:sp>
    </p:spTree>
    <p:extLst>
      <p:ext uri="{BB962C8B-B14F-4D97-AF65-F5344CB8AC3E}">
        <p14:creationId xmlns:p14="http://schemas.microsoft.com/office/powerpoint/2010/main" val="898867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0663" y="811213"/>
            <a:ext cx="7202488" cy="4052887"/>
          </a:xfrm>
        </p:spPr>
      </p:sp>
      <p:sp>
        <p:nvSpPr>
          <p:cNvPr id="3" name="Espace réservé des notes 2"/>
          <p:cNvSpPr>
            <a:spLocks noGrp="1"/>
          </p:cNvSpPr>
          <p:nvPr>
            <p:ph type="body" idx="1"/>
          </p:nvPr>
        </p:nvSpPr>
        <p:spPr/>
        <p:txBody>
          <a:bodyPr/>
          <a:lstStyle/>
          <a:p>
            <a:endParaRPr lang="fr-CH" dirty="0"/>
          </a:p>
        </p:txBody>
      </p:sp>
    </p:spTree>
    <p:extLst>
      <p:ext uri="{BB962C8B-B14F-4D97-AF65-F5344CB8AC3E}">
        <p14:creationId xmlns:p14="http://schemas.microsoft.com/office/powerpoint/2010/main" val="1289514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 y="746125"/>
            <a:ext cx="6624638" cy="3727450"/>
          </a:xfrm>
        </p:spPr>
      </p:sp>
      <p:sp>
        <p:nvSpPr>
          <p:cNvPr id="3" name="Espace réservé des notes 2"/>
          <p:cNvSpPr>
            <a:spLocks noGrp="1"/>
          </p:cNvSpPr>
          <p:nvPr>
            <p:ph type="body" idx="1"/>
          </p:nvPr>
        </p:nvSpPr>
        <p:spPr/>
        <p:txBody>
          <a:bodyPr/>
          <a:lstStyle/>
          <a:p>
            <a:pPr marL="0" indent="0">
              <a:buFontTx/>
              <a:buNone/>
            </a:pPr>
            <a:endParaRPr lang="fr-CH" baseline="0" dirty="0"/>
          </a:p>
        </p:txBody>
      </p:sp>
    </p:spTree>
    <p:extLst>
      <p:ext uri="{BB962C8B-B14F-4D97-AF65-F5344CB8AC3E}">
        <p14:creationId xmlns:p14="http://schemas.microsoft.com/office/powerpoint/2010/main" val="2585508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2075" y="746125"/>
            <a:ext cx="6624638" cy="3727450"/>
          </a:xfrm>
        </p:spPr>
      </p:sp>
      <p:sp>
        <p:nvSpPr>
          <p:cNvPr id="3" name="Espace réservé des notes 2"/>
          <p:cNvSpPr>
            <a:spLocks noGrp="1"/>
          </p:cNvSpPr>
          <p:nvPr>
            <p:ph type="body" idx="1"/>
          </p:nvPr>
        </p:nvSpPr>
        <p:spPr/>
        <p:txBody>
          <a:bodyPr/>
          <a:lstStyle/>
          <a:p>
            <a:pPr marL="0" indent="0">
              <a:buFontTx/>
              <a:buNone/>
            </a:pPr>
            <a:endParaRPr lang="fr-CH" baseline="0" dirty="0"/>
          </a:p>
        </p:txBody>
      </p:sp>
    </p:spTree>
    <p:extLst>
      <p:ext uri="{BB962C8B-B14F-4D97-AF65-F5344CB8AC3E}">
        <p14:creationId xmlns:p14="http://schemas.microsoft.com/office/powerpoint/2010/main" val="1088646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0663" y="811213"/>
            <a:ext cx="7202488" cy="4052887"/>
          </a:xfrm>
        </p:spPr>
      </p:sp>
      <p:sp>
        <p:nvSpPr>
          <p:cNvPr id="3" name="Espace réservé des notes 2"/>
          <p:cNvSpPr>
            <a:spLocks noGrp="1"/>
          </p:cNvSpPr>
          <p:nvPr>
            <p:ph type="body" idx="1"/>
          </p:nvPr>
        </p:nvSpPr>
        <p:spPr/>
        <p:txBody>
          <a:bodyPr/>
          <a:lstStyle/>
          <a:p>
            <a:endParaRPr lang="fr-CH" baseline="0" dirty="0"/>
          </a:p>
        </p:txBody>
      </p:sp>
    </p:spTree>
    <p:extLst>
      <p:ext uri="{BB962C8B-B14F-4D97-AF65-F5344CB8AC3E}">
        <p14:creationId xmlns:p14="http://schemas.microsoft.com/office/powerpoint/2010/main" val="2721975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0663" y="811213"/>
            <a:ext cx="7202488" cy="4052887"/>
          </a:xfrm>
        </p:spPr>
      </p:sp>
      <p:sp>
        <p:nvSpPr>
          <p:cNvPr id="3" name="Espace réservé des notes 2"/>
          <p:cNvSpPr>
            <a:spLocks noGrp="1"/>
          </p:cNvSpPr>
          <p:nvPr>
            <p:ph type="body" idx="1"/>
          </p:nvPr>
        </p:nvSpPr>
        <p:spPr/>
        <p:txBody>
          <a:bodyPr/>
          <a:lstStyle/>
          <a:p>
            <a:endParaRPr lang="fr-CH" baseline="0" dirty="0"/>
          </a:p>
        </p:txBody>
      </p:sp>
    </p:spTree>
    <p:extLst>
      <p:ext uri="{BB962C8B-B14F-4D97-AF65-F5344CB8AC3E}">
        <p14:creationId xmlns:p14="http://schemas.microsoft.com/office/powerpoint/2010/main" val="2804058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Tree>
    <p:extLst>
      <p:ext uri="{BB962C8B-B14F-4D97-AF65-F5344CB8AC3E}">
        <p14:creationId xmlns:p14="http://schemas.microsoft.com/office/powerpoint/2010/main" val="1064737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Tree>
    <p:extLst>
      <p:ext uri="{BB962C8B-B14F-4D97-AF65-F5344CB8AC3E}">
        <p14:creationId xmlns:p14="http://schemas.microsoft.com/office/powerpoint/2010/main" val="1100913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Tree>
    <p:extLst>
      <p:ext uri="{BB962C8B-B14F-4D97-AF65-F5344CB8AC3E}">
        <p14:creationId xmlns:p14="http://schemas.microsoft.com/office/powerpoint/2010/main" val="24664966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Diapositive de titre">
    <p:spTree>
      <p:nvGrpSpPr>
        <p:cNvPr id="1" name=""/>
        <p:cNvGrpSpPr/>
        <p:nvPr/>
      </p:nvGrpSpPr>
      <p:grpSpPr>
        <a:xfrm>
          <a:off x="0" y="0"/>
          <a:ext cx="0" cy="0"/>
          <a:chOff x="0" y="0"/>
          <a:chExt cx="0" cy="0"/>
        </a:xfrm>
      </p:grpSpPr>
      <p:pic>
        <p:nvPicPr>
          <p:cNvPr id="12" name="Image 6" descr="Image 6"/>
          <p:cNvPicPr>
            <a:picLocks noChangeAspect="1"/>
          </p:cNvPicPr>
          <p:nvPr/>
        </p:nvPicPr>
        <p:blipFill>
          <a:blip r:embed="rId2"/>
          <a:stretch>
            <a:fillRect/>
          </a:stretch>
        </p:blipFill>
        <p:spPr>
          <a:xfrm>
            <a:off x="737058" y="6261803"/>
            <a:ext cx="1462706" cy="460105"/>
          </a:xfrm>
          <a:prstGeom prst="rect">
            <a:avLst/>
          </a:prstGeom>
          <a:ln w="12700">
            <a:miter lim="400000"/>
          </a:ln>
        </p:spPr>
      </p:pic>
      <p:sp>
        <p:nvSpPr>
          <p:cNvPr id="13" name="Texte du titre"/>
          <p:cNvSpPr>
            <a:spLocks noGrp="1"/>
          </p:cNvSpPr>
          <p:nvPr>
            <p:ph type="title"/>
          </p:nvPr>
        </p:nvSpPr>
        <p:spPr>
          <a:xfrm>
            <a:off x="1524000" y="1923642"/>
            <a:ext cx="9144000" cy="2387603"/>
          </a:xfrm>
          <a:prstGeom prst="rect">
            <a:avLst/>
          </a:prstGeom>
        </p:spPr>
        <p:txBody>
          <a:bodyPr anchor="b"/>
          <a:lstStyle>
            <a:lvl1pPr algn="r">
              <a:defRPr sz="4000" cap="all"/>
            </a:lvl1pPr>
          </a:lstStyle>
          <a:p>
            <a:r>
              <a:t>Texte du titre</a:t>
            </a:r>
          </a:p>
        </p:txBody>
      </p:sp>
      <p:sp>
        <p:nvSpPr>
          <p:cNvPr id="14" name="Texte niveau 1…"/>
          <p:cNvSpPr>
            <a:spLocks noGrp="1"/>
          </p:cNvSpPr>
          <p:nvPr>
            <p:ph type="body" sz="quarter" idx="1"/>
          </p:nvPr>
        </p:nvSpPr>
        <p:spPr>
          <a:xfrm>
            <a:off x="1524000" y="4403316"/>
            <a:ext cx="9144000" cy="1655766"/>
          </a:xfrm>
          <a:prstGeom prst="rect">
            <a:avLst/>
          </a:prstGeom>
        </p:spPr>
        <p:txBody>
          <a:bodyPr/>
          <a:lstStyle>
            <a:lvl1pPr marL="0" indent="0" algn="r">
              <a:buSzTx/>
              <a:buFontTx/>
              <a:buNone/>
              <a:defRPr sz="1400" b="1" cap="all"/>
            </a:lvl1pPr>
            <a:lvl2pPr marL="0" indent="0" algn="r">
              <a:buSzTx/>
              <a:buFontTx/>
              <a:buNone/>
              <a:defRPr sz="1400" b="1" cap="all"/>
            </a:lvl2pPr>
            <a:lvl3pPr marL="0" indent="0" algn="r">
              <a:buSzTx/>
              <a:buFontTx/>
              <a:buNone/>
              <a:defRPr sz="1400" b="1" cap="all"/>
            </a:lvl3pPr>
            <a:lvl4pPr marL="0" indent="0" algn="r">
              <a:buSzTx/>
              <a:buFontTx/>
              <a:buNone/>
              <a:defRPr sz="1400" b="1" cap="all"/>
            </a:lvl4pPr>
            <a:lvl5pPr marL="0" indent="0" algn="r">
              <a:buSzTx/>
              <a:buFontTx/>
              <a:buNone/>
              <a:defRPr sz="1400" b="1" cap="all"/>
            </a:lvl5pPr>
          </a:lstStyle>
          <a:p>
            <a:r>
              <a:t>Texte niveau 1</a:t>
            </a:r>
          </a:p>
          <a:p>
            <a:pPr lvl="1"/>
            <a:r>
              <a:t>Texte niveau 2</a:t>
            </a:r>
          </a:p>
          <a:p>
            <a:pPr lvl="2"/>
            <a:r>
              <a:t>Texte niveau 3</a:t>
            </a:r>
          </a:p>
          <a:p>
            <a:pPr lvl="3"/>
            <a:r>
              <a:t>Texte niveau 4</a:t>
            </a:r>
          </a:p>
          <a:p>
            <a:pPr lvl="4"/>
            <a:r>
              <a:t>Texte niveau 5</a:t>
            </a:r>
          </a:p>
        </p:txBody>
      </p:sp>
      <p:pic>
        <p:nvPicPr>
          <p:cNvPr id="15" name="Image 11" descr="Image 11"/>
          <p:cNvPicPr>
            <a:picLocks noChangeAspect="1"/>
          </p:cNvPicPr>
          <p:nvPr/>
        </p:nvPicPr>
        <p:blipFill>
          <a:blip r:embed="rId2"/>
          <a:stretch>
            <a:fillRect/>
          </a:stretch>
        </p:blipFill>
        <p:spPr>
          <a:xfrm>
            <a:off x="8712134" y="1156722"/>
            <a:ext cx="2067462" cy="650331"/>
          </a:xfrm>
          <a:prstGeom prst="rect">
            <a:avLst/>
          </a:prstGeom>
          <a:ln w="12700">
            <a:miter lim="400000"/>
          </a:ln>
        </p:spPr>
      </p:pic>
      <p:sp>
        <p:nvSpPr>
          <p:cNvPr id="16" name="Rectangle 12"/>
          <p:cNvSpPr/>
          <p:nvPr/>
        </p:nvSpPr>
        <p:spPr>
          <a:xfrm>
            <a:off x="683284" y="6151152"/>
            <a:ext cx="2200595" cy="606367"/>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Arial"/>
              </a:defRPr>
            </a:pPr>
            <a:endParaRPr/>
          </a:p>
        </p:txBody>
      </p:sp>
      <p:pic>
        <p:nvPicPr>
          <p:cNvPr id="17" name="DECS_images_couvertures_16.jpg" descr="DECS_images_couvertures_16.jpg"/>
          <p:cNvPicPr>
            <a:picLocks noChangeAspect="1"/>
          </p:cNvPicPr>
          <p:nvPr/>
        </p:nvPicPr>
        <p:blipFill>
          <a:blip r:embed="rId3"/>
          <a:stretch>
            <a:fillRect/>
          </a:stretch>
        </p:blipFill>
        <p:spPr>
          <a:xfrm>
            <a:off x="-29333" y="1864411"/>
            <a:ext cx="5829673" cy="3544848"/>
          </a:xfrm>
          <a:prstGeom prst="rect">
            <a:avLst/>
          </a:prstGeom>
          <a:ln w="12700">
            <a:miter lim="400000"/>
          </a:ln>
        </p:spPr>
      </p:pic>
      <p:sp>
        <p:nvSpPr>
          <p:cNvPr id="18" name="Numéro de diapositive"/>
          <p:cNvSpPr>
            <a:spLocks noGrp="1"/>
          </p:cNvSpPr>
          <p:nvPr>
            <p:ph type="sldNum" sz="quarter" idx="2"/>
          </p:nvPr>
        </p:nvSpPr>
        <p:spPr>
          <a:xfrm>
            <a:off x="8463949" y="6224225"/>
            <a:ext cx="273652" cy="264251"/>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re seul">
    <p:spTree>
      <p:nvGrpSpPr>
        <p:cNvPr id="1" name=""/>
        <p:cNvGrpSpPr/>
        <p:nvPr/>
      </p:nvGrpSpPr>
      <p:grpSpPr>
        <a:xfrm>
          <a:off x="0" y="0"/>
          <a:ext cx="0" cy="0"/>
          <a:chOff x="0" y="0"/>
          <a:chExt cx="0" cy="0"/>
        </a:xfrm>
      </p:grpSpPr>
      <p:sp>
        <p:nvSpPr>
          <p:cNvPr id="62" name="Texte du titre"/>
          <p:cNvSpPr>
            <a:spLocks noGrp="1"/>
          </p:cNvSpPr>
          <p:nvPr>
            <p:ph type="title"/>
          </p:nvPr>
        </p:nvSpPr>
        <p:spPr>
          <a:prstGeom prst="rect">
            <a:avLst/>
          </a:prstGeom>
        </p:spPr>
        <p:txBody>
          <a:bodyPr/>
          <a:lstStyle/>
          <a:p>
            <a:r>
              <a:t>Texte du titre</a:t>
            </a:r>
          </a:p>
        </p:txBody>
      </p:sp>
      <p:sp>
        <p:nvSpPr>
          <p:cNvPr id="63" name="Numéro de diapositive"/>
          <p:cNvSpPr>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304764159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ide">
    <p:spTree>
      <p:nvGrpSpPr>
        <p:cNvPr id="1" name=""/>
        <p:cNvGrpSpPr/>
        <p:nvPr/>
      </p:nvGrpSpPr>
      <p:grpSpPr>
        <a:xfrm>
          <a:off x="0" y="0"/>
          <a:ext cx="0" cy="0"/>
          <a:chOff x="0" y="0"/>
          <a:chExt cx="0" cy="0"/>
        </a:xfrm>
      </p:grpSpPr>
      <p:sp>
        <p:nvSpPr>
          <p:cNvPr id="70" name="Numéro de diapositive"/>
          <p:cNvSpPr>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456127494"/>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ontenu avec légende">
    <p:spTree>
      <p:nvGrpSpPr>
        <p:cNvPr id="1" name=""/>
        <p:cNvGrpSpPr/>
        <p:nvPr/>
      </p:nvGrpSpPr>
      <p:grpSpPr>
        <a:xfrm>
          <a:off x="0" y="0"/>
          <a:ext cx="0" cy="0"/>
          <a:chOff x="0" y="0"/>
          <a:chExt cx="0" cy="0"/>
        </a:xfrm>
      </p:grpSpPr>
      <p:sp>
        <p:nvSpPr>
          <p:cNvPr id="77" name="Texte du titre"/>
          <p:cNvSpPr>
            <a:spLocks noGrp="1"/>
          </p:cNvSpPr>
          <p:nvPr>
            <p:ph type="title"/>
          </p:nvPr>
        </p:nvSpPr>
        <p:spPr>
          <a:xfrm>
            <a:off x="839787" y="457200"/>
            <a:ext cx="3932240" cy="1600200"/>
          </a:xfrm>
          <a:prstGeom prst="rect">
            <a:avLst/>
          </a:prstGeom>
        </p:spPr>
        <p:txBody>
          <a:bodyPr anchor="b"/>
          <a:lstStyle>
            <a:lvl1pPr>
              <a:defRPr sz="3200"/>
            </a:lvl1pPr>
          </a:lstStyle>
          <a:p>
            <a:r>
              <a:t>Texte du titre</a:t>
            </a:r>
          </a:p>
        </p:txBody>
      </p:sp>
      <p:sp>
        <p:nvSpPr>
          <p:cNvPr id="78" name="Texte niveau 1…"/>
          <p:cNvSpPr>
            <a:spLocks noGrp="1"/>
          </p:cNvSpPr>
          <p:nvPr>
            <p:ph type="body" sz="half" idx="1"/>
          </p:nvPr>
        </p:nvSpPr>
        <p:spPr>
          <a:xfrm>
            <a:off x="5183187" y="987425"/>
            <a:ext cx="6172204"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Texte niveau 1</a:t>
            </a:r>
          </a:p>
          <a:p>
            <a:pPr lvl="1"/>
            <a:r>
              <a:t>Texte niveau 2</a:t>
            </a:r>
          </a:p>
          <a:p>
            <a:pPr lvl="2"/>
            <a:r>
              <a:t>Texte niveau 3</a:t>
            </a:r>
          </a:p>
          <a:p>
            <a:pPr lvl="3"/>
            <a:r>
              <a:t>Texte niveau 4</a:t>
            </a:r>
          </a:p>
          <a:p>
            <a:pPr lvl="4"/>
            <a:r>
              <a:t>Texte niveau 5</a:t>
            </a:r>
          </a:p>
        </p:txBody>
      </p:sp>
      <p:sp>
        <p:nvSpPr>
          <p:cNvPr id="79" name="Espace réservé du texte 3"/>
          <p:cNvSpPr>
            <a:spLocks noGrp="1"/>
          </p:cNvSpPr>
          <p:nvPr>
            <p:ph type="body" sz="quarter" idx="13"/>
          </p:nvPr>
        </p:nvSpPr>
        <p:spPr>
          <a:xfrm>
            <a:off x="839785" y="2057400"/>
            <a:ext cx="3932244" cy="3811588"/>
          </a:xfrm>
          <a:prstGeom prst="rect">
            <a:avLst/>
          </a:prstGeom>
        </p:spPr>
        <p:txBody>
          <a:bodyPr/>
          <a:lstStyle/>
          <a:p>
            <a:endParaRPr/>
          </a:p>
        </p:txBody>
      </p:sp>
      <p:sp>
        <p:nvSpPr>
          <p:cNvPr id="80" name="Numéro de diapositive"/>
          <p:cNvSpPr>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108018985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1_Diapositive de titre">
    <p:spTree>
      <p:nvGrpSpPr>
        <p:cNvPr id="1" name=""/>
        <p:cNvGrpSpPr/>
        <p:nvPr/>
      </p:nvGrpSpPr>
      <p:grpSpPr>
        <a:xfrm>
          <a:off x="0" y="0"/>
          <a:ext cx="0" cy="0"/>
          <a:chOff x="0" y="0"/>
          <a:chExt cx="0" cy="0"/>
        </a:xfrm>
      </p:grpSpPr>
      <p:pic>
        <p:nvPicPr>
          <p:cNvPr id="97" name="Image 6" descr="Image 6"/>
          <p:cNvPicPr>
            <a:picLocks noChangeAspect="1"/>
          </p:cNvPicPr>
          <p:nvPr/>
        </p:nvPicPr>
        <p:blipFill>
          <a:blip r:embed="rId2"/>
          <a:stretch>
            <a:fillRect/>
          </a:stretch>
        </p:blipFill>
        <p:spPr>
          <a:xfrm>
            <a:off x="737058" y="6261803"/>
            <a:ext cx="1462706" cy="460105"/>
          </a:xfrm>
          <a:prstGeom prst="rect">
            <a:avLst/>
          </a:prstGeom>
          <a:ln w="12700">
            <a:miter lim="400000"/>
          </a:ln>
        </p:spPr>
      </p:pic>
      <p:sp>
        <p:nvSpPr>
          <p:cNvPr id="98" name="Texte du titre"/>
          <p:cNvSpPr>
            <a:spLocks noGrp="1"/>
          </p:cNvSpPr>
          <p:nvPr>
            <p:ph type="title"/>
          </p:nvPr>
        </p:nvSpPr>
        <p:spPr>
          <a:xfrm>
            <a:off x="1524000" y="1923642"/>
            <a:ext cx="9144000" cy="2387603"/>
          </a:xfrm>
          <a:prstGeom prst="rect">
            <a:avLst/>
          </a:prstGeom>
        </p:spPr>
        <p:txBody>
          <a:bodyPr anchor="b"/>
          <a:lstStyle>
            <a:lvl1pPr algn="r">
              <a:defRPr sz="4000" cap="all"/>
            </a:lvl1pPr>
          </a:lstStyle>
          <a:p>
            <a:r>
              <a:t>Texte du titre</a:t>
            </a:r>
          </a:p>
        </p:txBody>
      </p:sp>
      <p:sp>
        <p:nvSpPr>
          <p:cNvPr id="99" name="Texte niveau 1…"/>
          <p:cNvSpPr>
            <a:spLocks noGrp="1"/>
          </p:cNvSpPr>
          <p:nvPr>
            <p:ph type="body" sz="quarter" idx="1"/>
          </p:nvPr>
        </p:nvSpPr>
        <p:spPr>
          <a:xfrm>
            <a:off x="1524000" y="4403316"/>
            <a:ext cx="9144000" cy="1655766"/>
          </a:xfrm>
          <a:prstGeom prst="rect">
            <a:avLst/>
          </a:prstGeom>
        </p:spPr>
        <p:txBody>
          <a:bodyPr/>
          <a:lstStyle>
            <a:lvl1pPr marL="0" indent="0" algn="r">
              <a:buSzTx/>
              <a:buFontTx/>
              <a:buNone/>
              <a:defRPr sz="1400" b="1" cap="all"/>
            </a:lvl1pPr>
            <a:lvl2pPr marL="0" indent="0" algn="r">
              <a:buSzTx/>
              <a:buFontTx/>
              <a:buNone/>
              <a:defRPr sz="1400" b="1" cap="all"/>
            </a:lvl2pPr>
            <a:lvl3pPr marL="0" indent="0" algn="r">
              <a:buSzTx/>
              <a:buFontTx/>
              <a:buNone/>
              <a:defRPr sz="1400" b="1" cap="all"/>
            </a:lvl3pPr>
            <a:lvl4pPr marL="0" indent="0" algn="r">
              <a:buSzTx/>
              <a:buFontTx/>
              <a:buNone/>
              <a:defRPr sz="1400" b="1" cap="all"/>
            </a:lvl4pPr>
            <a:lvl5pPr marL="0" indent="0" algn="r">
              <a:buSzTx/>
              <a:buFontTx/>
              <a:buNone/>
              <a:defRPr sz="1400" b="1" cap="all"/>
            </a:lvl5pPr>
          </a:lstStyle>
          <a:p>
            <a:r>
              <a:t>Texte niveau 1</a:t>
            </a:r>
          </a:p>
          <a:p>
            <a:pPr lvl="1"/>
            <a:r>
              <a:t>Texte niveau 2</a:t>
            </a:r>
          </a:p>
          <a:p>
            <a:pPr lvl="2"/>
            <a:r>
              <a:t>Texte niveau 3</a:t>
            </a:r>
          </a:p>
          <a:p>
            <a:pPr lvl="3"/>
            <a:r>
              <a:t>Texte niveau 4</a:t>
            </a:r>
          </a:p>
          <a:p>
            <a:pPr lvl="4"/>
            <a:r>
              <a:t>Texte niveau 5</a:t>
            </a:r>
          </a:p>
        </p:txBody>
      </p:sp>
      <p:pic>
        <p:nvPicPr>
          <p:cNvPr id="100" name="Image 11" descr="Image 11"/>
          <p:cNvPicPr>
            <a:picLocks noChangeAspect="1"/>
          </p:cNvPicPr>
          <p:nvPr/>
        </p:nvPicPr>
        <p:blipFill>
          <a:blip r:embed="rId2"/>
          <a:stretch>
            <a:fillRect/>
          </a:stretch>
        </p:blipFill>
        <p:spPr>
          <a:xfrm>
            <a:off x="8712134" y="1156722"/>
            <a:ext cx="2067462" cy="650331"/>
          </a:xfrm>
          <a:prstGeom prst="rect">
            <a:avLst/>
          </a:prstGeom>
          <a:ln w="12700">
            <a:miter lim="400000"/>
          </a:ln>
        </p:spPr>
      </p:pic>
      <p:sp>
        <p:nvSpPr>
          <p:cNvPr id="101" name="Rectangle 12"/>
          <p:cNvSpPr/>
          <p:nvPr/>
        </p:nvSpPr>
        <p:spPr>
          <a:xfrm>
            <a:off x="683284" y="6151152"/>
            <a:ext cx="2200595" cy="606367"/>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Arial"/>
              </a:defRPr>
            </a:pPr>
            <a:endParaRPr/>
          </a:p>
        </p:txBody>
      </p:sp>
      <p:pic>
        <p:nvPicPr>
          <p:cNvPr id="102" name="DECS_images_couvertures_16 copie.jpg" descr="DECS_images_couvertures_16 copie.jpg"/>
          <p:cNvPicPr>
            <a:picLocks noChangeAspect="1"/>
          </p:cNvPicPr>
          <p:nvPr/>
        </p:nvPicPr>
        <p:blipFill>
          <a:blip r:embed="rId3"/>
          <a:stretch>
            <a:fillRect/>
          </a:stretch>
        </p:blipFill>
        <p:spPr>
          <a:xfrm>
            <a:off x="-31101" y="1939386"/>
            <a:ext cx="5777890" cy="3513357"/>
          </a:xfrm>
          <a:prstGeom prst="rect">
            <a:avLst/>
          </a:prstGeom>
          <a:ln w="12700">
            <a:miter lim="400000"/>
          </a:ln>
        </p:spPr>
      </p:pic>
      <p:sp>
        <p:nvSpPr>
          <p:cNvPr id="103" name="Numéro de diapositive"/>
          <p:cNvSpPr>
            <a:spLocks noGrp="1"/>
          </p:cNvSpPr>
          <p:nvPr>
            <p:ph type="sldNum" sz="quarter" idx="2"/>
          </p:nvPr>
        </p:nvSpPr>
        <p:spPr>
          <a:xfrm>
            <a:off x="3121323" y="6217853"/>
            <a:ext cx="5616278" cy="276995"/>
          </a:xfrm>
          <a:prstGeom prst="rect">
            <a:avLst/>
          </a:prstGeom>
        </p:spPr>
        <p:txBody>
          <a:bodyPr/>
          <a:lstStyle/>
          <a:p>
            <a:r>
              <a:rPr lang="fr-CH" dirty="0"/>
              <a:t>Nathalie Christen, préposée à l’inclusion et Magaly Hanselmann, cheffe du SAHA</a:t>
            </a:r>
          </a:p>
        </p:txBody>
      </p:sp>
    </p:spTree>
    <p:extLst>
      <p:ext uri="{BB962C8B-B14F-4D97-AF65-F5344CB8AC3E}">
        <p14:creationId xmlns:p14="http://schemas.microsoft.com/office/powerpoint/2010/main" val="272548950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ux contenus">
    <p:spTree>
      <p:nvGrpSpPr>
        <p:cNvPr id="1" name=""/>
        <p:cNvGrpSpPr/>
        <p:nvPr/>
      </p:nvGrpSpPr>
      <p:grpSpPr>
        <a:xfrm>
          <a:off x="0" y="0"/>
          <a:ext cx="0" cy="0"/>
          <a:chOff x="0" y="0"/>
          <a:chExt cx="0" cy="0"/>
        </a:xfrm>
      </p:grpSpPr>
      <p:sp>
        <p:nvSpPr>
          <p:cNvPr id="43" name="Texte du titre"/>
          <p:cNvSpPr>
            <a:spLocks noGrp="1"/>
          </p:cNvSpPr>
          <p:nvPr>
            <p:ph type="title"/>
          </p:nvPr>
        </p:nvSpPr>
        <p:spPr>
          <a:prstGeom prst="rect">
            <a:avLst/>
          </a:prstGeom>
        </p:spPr>
        <p:txBody>
          <a:bodyPr/>
          <a:lstStyle/>
          <a:p>
            <a:r>
              <a:t>Texte du titre</a:t>
            </a:r>
          </a:p>
        </p:txBody>
      </p:sp>
      <p:sp>
        <p:nvSpPr>
          <p:cNvPr id="44" name="Texte niveau 1…"/>
          <p:cNvSpPr>
            <a:spLocks noGrp="1"/>
          </p:cNvSpPr>
          <p:nvPr>
            <p:ph type="body" sz="half" idx="1"/>
          </p:nvPr>
        </p:nvSpPr>
        <p:spPr>
          <a:xfrm>
            <a:off x="838200" y="1825625"/>
            <a:ext cx="5181600" cy="4351338"/>
          </a:xfrm>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45" name="Numéro de diapositive"/>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Comparaison">
    <p:spTree>
      <p:nvGrpSpPr>
        <p:cNvPr id="1" name=""/>
        <p:cNvGrpSpPr/>
        <p:nvPr/>
      </p:nvGrpSpPr>
      <p:grpSpPr>
        <a:xfrm>
          <a:off x="0" y="0"/>
          <a:ext cx="0" cy="0"/>
          <a:chOff x="0" y="0"/>
          <a:chExt cx="0" cy="0"/>
        </a:xfrm>
      </p:grpSpPr>
      <p:sp>
        <p:nvSpPr>
          <p:cNvPr id="52" name="Texte du titre"/>
          <p:cNvSpPr>
            <a:spLocks noGrp="1"/>
          </p:cNvSpPr>
          <p:nvPr>
            <p:ph type="title"/>
          </p:nvPr>
        </p:nvSpPr>
        <p:spPr>
          <a:xfrm>
            <a:off x="839787" y="365125"/>
            <a:ext cx="10515601" cy="1325563"/>
          </a:xfrm>
          <a:prstGeom prst="rect">
            <a:avLst/>
          </a:prstGeom>
        </p:spPr>
        <p:txBody>
          <a:bodyPr/>
          <a:lstStyle/>
          <a:p>
            <a:r>
              <a:t>Texte du titre</a:t>
            </a:r>
          </a:p>
        </p:txBody>
      </p:sp>
      <p:sp>
        <p:nvSpPr>
          <p:cNvPr id="53" name="Texte niveau 1…"/>
          <p:cNvSpPr>
            <a:spLocks noGrp="1"/>
          </p:cNvSpPr>
          <p:nvPr>
            <p:ph type="body" sz="quarter" idx="1"/>
          </p:nvPr>
        </p:nvSpPr>
        <p:spPr>
          <a:xfrm>
            <a:off x="839787" y="1681163"/>
            <a:ext cx="5157790" cy="823916"/>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Texte niveau 1</a:t>
            </a:r>
          </a:p>
          <a:p>
            <a:pPr lvl="1"/>
            <a:r>
              <a:t>Texte niveau 2</a:t>
            </a:r>
          </a:p>
          <a:p>
            <a:pPr lvl="2"/>
            <a:r>
              <a:t>Texte niveau 3</a:t>
            </a:r>
          </a:p>
          <a:p>
            <a:pPr lvl="3"/>
            <a:r>
              <a:t>Texte niveau 4</a:t>
            </a:r>
          </a:p>
          <a:p>
            <a:pPr lvl="4"/>
            <a:r>
              <a:t>Texte niveau 5</a:t>
            </a:r>
          </a:p>
        </p:txBody>
      </p:sp>
      <p:sp>
        <p:nvSpPr>
          <p:cNvPr id="54" name="Espace réservé du texte 4"/>
          <p:cNvSpPr>
            <a:spLocks noGrp="1"/>
          </p:cNvSpPr>
          <p:nvPr>
            <p:ph type="body" sz="quarter" idx="13"/>
          </p:nvPr>
        </p:nvSpPr>
        <p:spPr>
          <a:xfrm>
            <a:off x="6172200" y="1681163"/>
            <a:ext cx="5183188" cy="823914"/>
          </a:xfrm>
          <a:prstGeom prst="rect">
            <a:avLst/>
          </a:prstGeom>
        </p:spPr>
        <p:txBody>
          <a:bodyPr anchor="b"/>
          <a:lstStyle/>
          <a:p>
            <a:endParaRPr/>
          </a:p>
        </p:txBody>
      </p:sp>
      <p:sp>
        <p:nvSpPr>
          <p:cNvPr id="55" name="Numéro de diapositive"/>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re seul">
    <p:spTree>
      <p:nvGrpSpPr>
        <p:cNvPr id="1" name=""/>
        <p:cNvGrpSpPr/>
        <p:nvPr/>
      </p:nvGrpSpPr>
      <p:grpSpPr>
        <a:xfrm>
          <a:off x="0" y="0"/>
          <a:ext cx="0" cy="0"/>
          <a:chOff x="0" y="0"/>
          <a:chExt cx="0" cy="0"/>
        </a:xfrm>
      </p:grpSpPr>
      <p:sp>
        <p:nvSpPr>
          <p:cNvPr id="62" name="Texte du titre"/>
          <p:cNvSpPr>
            <a:spLocks noGrp="1"/>
          </p:cNvSpPr>
          <p:nvPr>
            <p:ph type="title"/>
          </p:nvPr>
        </p:nvSpPr>
        <p:spPr>
          <a:prstGeom prst="rect">
            <a:avLst/>
          </a:prstGeom>
        </p:spPr>
        <p:txBody>
          <a:bodyPr/>
          <a:lstStyle/>
          <a:p>
            <a:r>
              <a:t>Texte du titre</a:t>
            </a:r>
          </a:p>
        </p:txBody>
      </p:sp>
      <p:sp>
        <p:nvSpPr>
          <p:cNvPr id="63" name="Numéro de diapositive"/>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Vide">
    <p:spTree>
      <p:nvGrpSpPr>
        <p:cNvPr id="1" name=""/>
        <p:cNvGrpSpPr/>
        <p:nvPr/>
      </p:nvGrpSpPr>
      <p:grpSpPr>
        <a:xfrm>
          <a:off x="0" y="0"/>
          <a:ext cx="0" cy="0"/>
          <a:chOff x="0" y="0"/>
          <a:chExt cx="0" cy="0"/>
        </a:xfrm>
      </p:grpSpPr>
      <p:sp>
        <p:nvSpPr>
          <p:cNvPr id="70" name="Numéro de diapositive"/>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Contenu avec légende">
    <p:spTree>
      <p:nvGrpSpPr>
        <p:cNvPr id="1" name=""/>
        <p:cNvGrpSpPr/>
        <p:nvPr/>
      </p:nvGrpSpPr>
      <p:grpSpPr>
        <a:xfrm>
          <a:off x="0" y="0"/>
          <a:ext cx="0" cy="0"/>
          <a:chOff x="0" y="0"/>
          <a:chExt cx="0" cy="0"/>
        </a:xfrm>
      </p:grpSpPr>
      <p:sp>
        <p:nvSpPr>
          <p:cNvPr id="77" name="Texte du titre"/>
          <p:cNvSpPr>
            <a:spLocks noGrp="1"/>
          </p:cNvSpPr>
          <p:nvPr>
            <p:ph type="title"/>
          </p:nvPr>
        </p:nvSpPr>
        <p:spPr>
          <a:xfrm>
            <a:off x="839787" y="457200"/>
            <a:ext cx="3932240" cy="1600200"/>
          </a:xfrm>
          <a:prstGeom prst="rect">
            <a:avLst/>
          </a:prstGeom>
        </p:spPr>
        <p:txBody>
          <a:bodyPr anchor="b"/>
          <a:lstStyle>
            <a:lvl1pPr>
              <a:defRPr sz="3200"/>
            </a:lvl1pPr>
          </a:lstStyle>
          <a:p>
            <a:r>
              <a:t>Texte du titre</a:t>
            </a:r>
          </a:p>
        </p:txBody>
      </p:sp>
      <p:sp>
        <p:nvSpPr>
          <p:cNvPr id="78" name="Texte niveau 1…"/>
          <p:cNvSpPr>
            <a:spLocks noGrp="1"/>
          </p:cNvSpPr>
          <p:nvPr>
            <p:ph type="body" sz="half" idx="1"/>
          </p:nvPr>
        </p:nvSpPr>
        <p:spPr>
          <a:xfrm>
            <a:off x="5183187" y="987425"/>
            <a:ext cx="6172204"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Texte niveau 1</a:t>
            </a:r>
          </a:p>
          <a:p>
            <a:pPr lvl="1"/>
            <a:r>
              <a:t>Texte niveau 2</a:t>
            </a:r>
          </a:p>
          <a:p>
            <a:pPr lvl="2"/>
            <a:r>
              <a:t>Texte niveau 3</a:t>
            </a:r>
          </a:p>
          <a:p>
            <a:pPr lvl="3"/>
            <a:r>
              <a:t>Texte niveau 4</a:t>
            </a:r>
          </a:p>
          <a:p>
            <a:pPr lvl="4"/>
            <a:r>
              <a:t>Texte niveau 5</a:t>
            </a:r>
          </a:p>
        </p:txBody>
      </p:sp>
      <p:sp>
        <p:nvSpPr>
          <p:cNvPr id="79" name="Espace réservé du texte 3"/>
          <p:cNvSpPr>
            <a:spLocks noGrp="1"/>
          </p:cNvSpPr>
          <p:nvPr>
            <p:ph type="body" sz="quarter" idx="13"/>
          </p:nvPr>
        </p:nvSpPr>
        <p:spPr>
          <a:xfrm>
            <a:off x="839785" y="2057400"/>
            <a:ext cx="3932244" cy="3811588"/>
          </a:xfrm>
          <a:prstGeom prst="rect">
            <a:avLst/>
          </a:prstGeom>
        </p:spPr>
        <p:txBody>
          <a:bodyPr/>
          <a:lstStyle/>
          <a:p>
            <a:endParaRPr/>
          </a:p>
        </p:txBody>
      </p:sp>
      <p:sp>
        <p:nvSpPr>
          <p:cNvPr id="80" name="Numéro de diapositive"/>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Image avec légende">
    <p:spTree>
      <p:nvGrpSpPr>
        <p:cNvPr id="1" name=""/>
        <p:cNvGrpSpPr/>
        <p:nvPr/>
      </p:nvGrpSpPr>
      <p:grpSpPr>
        <a:xfrm>
          <a:off x="0" y="0"/>
          <a:ext cx="0" cy="0"/>
          <a:chOff x="0" y="0"/>
          <a:chExt cx="0" cy="0"/>
        </a:xfrm>
      </p:grpSpPr>
      <p:sp>
        <p:nvSpPr>
          <p:cNvPr id="87" name="Texte du titre"/>
          <p:cNvSpPr>
            <a:spLocks noGrp="1"/>
          </p:cNvSpPr>
          <p:nvPr>
            <p:ph type="title"/>
          </p:nvPr>
        </p:nvSpPr>
        <p:spPr>
          <a:xfrm>
            <a:off x="839787" y="457200"/>
            <a:ext cx="3932240" cy="1600200"/>
          </a:xfrm>
          <a:prstGeom prst="rect">
            <a:avLst/>
          </a:prstGeom>
        </p:spPr>
        <p:txBody>
          <a:bodyPr anchor="b"/>
          <a:lstStyle>
            <a:lvl1pPr>
              <a:defRPr sz="3200"/>
            </a:lvl1pPr>
          </a:lstStyle>
          <a:p>
            <a:r>
              <a:t>Texte du titre</a:t>
            </a:r>
          </a:p>
        </p:txBody>
      </p:sp>
      <p:sp>
        <p:nvSpPr>
          <p:cNvPr id="88" name="Espace réservé pour une image  2"/>
          <p:cNvSpPr>
            <a:spLocks noGrp="1"/>
          </p:cNvSpPr>
          <p:nvPr>
            <p:ph type="pic" sz="half" idx="13"/>
          </p:nvPr>
        </p:nvSpPr>
        <p:spPr>
          <a:xfrm>
            <a:off x="5183187" y="987425"/>
            <a:ext cx="6172204" cy="4873625"/>
          </a:xfrm>
          <a:prstGeom prst="rect">
            <a:avLst/>
          </a:prstGeom>
        </p:spPr>
        <p:txBody>
          <a:bodyPr lIns="91439" tIns="45719" rIns="91439" bIns="45719">
            <a:noAutofit/>
          </a:bodyPr>
          <a:lstStyle/>
          <a:p>
            <a:endParaRPr/>
          </a:p>
        </p:txBody>
      </p:sp>
      <p:sp>
        <p:nvSpPr>
          <p:cNvPr id="89" name="Texte niveau 1…"/>
          <p:cNvSpPr>
            <a:spLocks noGrp="1"/>
          </p:cNvSpPr>
          <p:nvPr>
            <p:ph type="body" sz="quarter" idx="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Texte niveau 1</a:t>
            </a:r>
          </a:p>
          <a:p>
            <a:pPr lvl="1"/>
            <a:r>
              <a:t>Texte niveau 2</a:t>
            </a:r>
          </a:p>
          <a:p>
            <a:pPr lvl="2"/>
            <a:r>
              <a:t>Texte niveau 3</a:t>
            </a:r>
          </a:p>
          <a:p>
            <a:pPr lvl="3"/>
            <a:r>
              <a:t>Texte niveau 4</a:t>
            </a:r>
          </a:p>
          <a:p>
            <a:pPr lvl="4"/>
            <a:r>
              <a:t>Texte niveau 5</a:t>
            </a:r>
          </a:p>
        </p:txBody>
      </p:sp>
      <p:sp>
        <p:nvSpPr>
          <p:cNvPr id="90" name="Numéro de diapositive"/>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cSld name="Diapositive de titre">
    <p:spTree>
      <p:nvGrpSpPr>
        <p:cNvPr id="1" name=""/>
        <p:cNvGrpSpPr/>
        <p:nvPr/>
      </p:nvGrpSpPr>
      <p:grpSpPr>
        <a:xfrm>
          <a:off x="0" y="0"/>
          <a:ext cx="0" cy="0"/>
          <a:chOff x="0" y="0"/>
          <a:chExt cx="0" cy="0"/>
        </a:xfrm>
      </p:grpSpPr>
      <p:pic>
        <p:nvPicPr>
          <p:cNvPr id="12" name="Image 6" descr="Image 6"/>
          <p:cNvPicPr>
            <a:picLocks noChangeAspect="1"/>
          </p:cNvPicPr>
          <p:nvPr/>
        </p:nvPicPr>
        <p:blipFill>
          <a:blip r:embed="rId2"/>
          <a:stretch>
            <a:fillRect/>
          </a:stretch>
        </p:blipFill>
        <p:spPr>
          <a:xfrm>
            <a:off x="737058" y="6261803"/>
            <a:ext cx="1462706" cy="460105"/>
          </a:xfrm>
          <a:prstGeom prst="rect">
            <a:avLst/>
          </a:prstGeom>
          <a:ln w="12700">
            <a:miter lim="400000"/>
          </a:ln>
        </p:spPr>
      </p:pic>
      <p:sp>
        <p:nvSpPr>
          <p:cNvPr id="13" name="Texte du titre"/>
          <p:cNvSpPr>
            <a:spLocks noGrp="1"/>
          </p:cNvSpPr>
          <p:nvPr>
            <p:ph type="title"/>
          </p:nvPr>
        </p:nvSpPr>
        <p:spPr>
          <a:xfrm>
            <a:off x="1524000" y="1923642"/>
            <a:ext cx="9144000" cy="2387603"/>
          </a:xfrm>
          <a:prstGeom prst="rect">
            <a:avLst/>
          </a:prstGeom>
        </p:spPr>
        <p:txBody>
          <a:bodyPr anchor="b"/>
          <a:lstStyle>
            <a:lvl1pPr algn="r">
              <a:defRPr sz="4000" cap="all"/>
            </a:lvl1pPr>
          </a:lstStyle>
          <a:p>
            <a:r>
              <a:t>Texte du titre</a:t>
            </a:r>
          </a:p>
        </p:txBody>
      </p:sp>
      <p:sp>
        <p:nvSpPr>
          <p:cNvPr id="14" name="Texte niveau 1…"/>
          <p:cNvSpPr>
            <a:spLocks noGrp="1"/>
          </p:cNvSpPr>
          <p:nvPr>
            <p:ph type="body" sz="quarter" idx="1"/>
          </p:nvPr>
        </p:nvSpPr>
        <p:spPr>
          <a:xfrm>
            <a:off x="1524000" y="4403316"/>
            <a:ext cx="9144000" cy="1655766"/>
          </a:xfrm>
          <a:prstGeom prst="rect">
            <a:avLst/>
          </a:prstGeom>
        </p:spPr>
        <p:txBody>
          <a:bodyPr/>
          <a:lstStyle>
            <a:lvl1pPr marL="0" indent="0" algn="r">
              <a:buSzTx/>
              <a:buFontTx/>
              <a:buNone/>
              <a:defRPr sz="1400" b="1" cap="all"/>
            </a:lvl1pPr>
            <a:lvl2pPr marL="0" indent="0" algn="r">
              <a:buSzTx/>
              <a:buFontTx/>
              <a:buNone/>
              <a:defRPr sz="1400" b="1" cap="all"/>
            </a:lvl2pPr>
            <a:lvl3pPr marL="0" indent="0" algn="r">
              <a:buSzTx/>
              <a:buFontTx/>
              <a:buNone/>
              <a:defRPr sz="1400" b="1" cap="all"/>
            </a:lvl3pPr>
            <a:lvl4pPr marL="0" indent="0" algn="r">
              <a:buSzTx/>
              <a:buFontTx/>
              <a:buNone/>
              <a:defRPr sz="1400" b="1" cap="all"/>
            </a:lvl4pPr>
            <a:lvl5pPr marL="0" indent="0" algn="r">
              <a:buSzTx/>
              <a:buFontTx/>
              <a:buNone/>
              <a:defRPr sz="1400" b="1" cap="all"/>
            </a:lvl5pPr>
          </a:lstStyle>
          <a:p>
            <a:r>
              <a:t>Texte niveau 1</a:t>
            </a:r>
          </a:p>
          <a:p>
            <a:pPr lvl="1"/>
            <a:r>
              <a:t>Texte niveau 2</a:t>
            </a:r>
          </a:p>
          <a:p>
            <a:pPr lvl="2"/>
            <a:r>
              <a:t>Texte niveau 3</a:t>
            </a:r>
          </a:p>
          <a:p>
            <a:pPr lvl="3"/>
            <a:r>
              <a:t>Texte niveau 4</a:t>
            </a:r>
          </a:p>
          <a:p>
            <a:pPr lvl="4"/>
            <a:r>
              <a:t>Texte niveau 5</a:t>
            </a:r>
          </a:p>
        </p:txBody>
      </p:sp>
      <p:pic>
        <p:nvPicPr>
          <p:cNvPr id="15" name="Image 11" descr="Image 11"/>
          <p:cNvPicPr>
            <a:picLocks noChangeAspect="1"/>
          </p:cNvPicPr>
          <p:nvPr/>
        </p:nvPicPr>
        <p:blipFill>
          <a:blip r:embed="rId2"/>
          <a:stretch>
            <a:fillRect/>
          </a:stretch>
        </p:blipFill>
        <p:spPr>
          <a:xfrm>
            <a:off x="8712134" y="1156722"/>
            <a:ext cx="2067462" cy="650331"/>
          </a:xfrm>
          <a:prstGeom prst="rect">
            <a:avLst/>
          </a:prstGeom>
          <a:ln w="12700">
            <a:miter lim="400000"/>
          </a:ln>
        </p:spPr>
      </p:pic>
      <p:sp>
        <p:nvSpPr>
          <p:cNvPr id="16" name="Rectangle 12"/>
          <p:cNvSpPr/>
          <p:nvPr/>
        </p:nvSpPr>
        <p:spPr>
          <a:xfrm>
            <a:off x="683284" y="6151152"/>
            <a:ext cx="2200595" cy="606367"/>
          </a:xfrm>
          <a:prstGeom prst="rect">
            <a:avLst/>
          </a:prstGeom>
          <a:solidFill>
            <a:srgbClr val="FFFFFF"/>
          </a:solidFill>
          <a:ln w="12700">
            <a:miter lim="400000"/>
          </a:ln>
        </p:spPr>
        <p:txBody>
          <a:bodyPr lIns="45718" tIns="45718" rIns="45718" bIns="45718" anchor="ctr"/>
          <a:lstStyle/>
          <a:p>
            <a:pPr algn="ctr">
              <a:defRPr>
                <a:solidFill>
                  <a:srgbClr val="FFFFFF"/>
                </a:solidFill>
                <a:latin typeface="+mj-lt"/>
                <a:ea typeface="+mj-ea"/>
                <a:cs typeface="+mj-cs"/>
                <a:sym typeface="Arial"/>
              </a:defRPr>
            </a:pPr>
            <a:endParaRPr/>
          </a:p>
        </p:txBody>
      </p:sp>
      <p:pic>
        <p:nvPicPr>
          <p:cNvPr id="17" name="DECS_images_couvertures_16.jpg" descr="DECS_images_couvertures_16.jpg"/>
          <p:cNvPicPr>
            <a:picLocks noChangeAspect="1"/>
          </p:cNvPicPr>
          <p:nvPr/>
        </p:nvPicPr>
        <p:blipFill>
          <a:blip r:embed="rId3"/>
          <a:stretch>
            <a:fillRect/>
          </a:stretch>
        </p:blipFill>
        <p:spPr>
          <a:xfrm>
            <a:off x="-29333" y="1864411"/>
            <a:ext cx="5829673" cy="3544848"/>
          </a:xfrm>
          <a:prstGeom prst="rect">
            <a:avLst/>
          </a:prstGeom>
          <a:ln w="12700">
            <a:miter lim="400000"/>
          </a:ln>
        </p:spPr>
      </p:pic>
      <p:sp>
        <p:nvSpPr>
          <p:cNvPr id="18" name="Numéro de diapositive"/>
          <p:cNvSpPr>
            <a:spLocks noGrp="1"/>
          </p:cNvSpPr>
          <p:nvPr>
            <p:ph type="sldNum" sz="quarter" idx="2"/>
          </p:nvPr>
        </p:nvSpPr>
        <p:spPr>
          <a:xfrm>
            <a:off x="8463949" y="6224225"/>
            <a:ext cx="273652" cy="264251"/>
          </a:xfrm>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1189022564"/>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re et contenu">
    <p:spTree>
      <p:nvGrpSpPr>
        <p:cNvPr id="1" name=""/>
        <p:cNvGrpSpPr/>
        <p:nvPr/>
      </p:nvGrpSpPr>
      <p:grpSpPr>
        <a:xfrm>
          <a:off x="0" y="0"/>
          <a:ext cx="0" cy="0"/>
          <a:chOff x="0" y="0"/>
          <a:chExt cx="0" cy="0"/>
        </a:xfrm>
      </p:grpSpPr>
      <p:sp>
        <p:nvSpPr>
          <p:cNvPr id="25" name="Texte du titre"/>
          <p:cNvSpPr>
            <a:spLocks noGrp="1"/>
          </p:cNvSpPr>
          <p:nvPr>
            <p:ph type="title"/>
          </p:nvPr>
        </p:nvSpPr>
        <p:spPr>
          <a:prstGeom prst="rect">
            <a:avLst/>
          </a:prstGeom>
        </p:spPr>
        <p:txBody>
          <a:bodyPr/>
          <a:lstStyle/>
          <a:p>
            <a:r>
              <a:t>Texte du titre</a:t>
            </a:r>
          </a:p>
        </p:txBody>
      </p:sp>
      <p:sp>
        <p:nvSpPr>
          <p:cNvPr id="26" name="Texte niveau 1…"/>
          <p:cNvSpPr>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27" name="Numéro de diapositive"/>
          <p:cNvSpPr>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2297912323"/>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10"/>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0474026" y="6122396"/>
            <a:ext cx="1097284" cy="1097284"/>
          </a:xfrm>
          <a:prstGeom prst="rect">
            <a:avLst/>
          </a:prstGeom>
          <a:ln w="12700">
            <a:miter lim="400000"/>
          </a:ln>
        </p:spPr>
      </p:pic>
      <p:sp>
        <p:nvSpPr>
          <p:cNvPr id="3" name="Texte du titre"/>
          <p:cNvSpPr>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p>
            <a:r>
              <a:t>Texte du titre</a:t>
            </a:r>
          </a:p>
        </p:txBody>
      </p:sp>
      <p:sp>
        <p:nvSpPr>
          <p:cNvPr id="4" name="Texte niveau 1…"/>
          <p:cNvSpPr>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r>
              <a:t>Texte niveau 1</a:t>
            </a:r>
          </a:p>
          <a:p>
            <a:pPr lvl="1"/>
            <a:r>
              <a:t>Texte niveau 2</a:t>
            </a:r>
          </a:p>
          <a:p>
            <a:pPr lvl="2"/>
            <a:r>
              <a:t>Texte niveau 3</a:t>
            </a:r>
          </a:p>
          <a:p>
            <a:pPr lvl="3"/>
            <a:r>
              <a:t>Texte niveau 4</a:t>
            </a:r>
          </a:p>
          <a:p>
            <a:pPr lvl="4"/>
            <a:r>
              <a:t>Texte niveau 5</a:t>
            </a:r>
          </a:p>
        </p:txBody>
      </p:sp>
      <p:sp>
        <p:nvSpPr>
          <p:cNvPr id="5" name="Numéro de diapositive"/>
          <p:cNvSpPr>
            <a:spLocks noGrp="1"/>
          </p:cNvSpPr>
          <p:nvPr>
            <p:ph type="sldNum" sz="quarter" idx="2"/>
          </p:nvPr>
        </p:nvSpPr>
        <p:spPr>
          <a:xfrm>
            <a:off x="10518458" y="6400415"/>
            <a:ext cx="92394" cy="276995"/>
          </a:xfrm>
          <a:prstGeom prst="rect">
            <a:avLst/>
          </a:prstGeom>
          <a:ln w="12700">
            <a:miter lim="400000"/>
          </a:ln>
        </p:spPr>
        <p:txBody>
          <a:bodyPr wrap="none" lIns="45718" tIns="45718" rIns="45718" bIns="45718" anchor="ctr">
            <a:spAutoFit/>
          </a:bodyPr>
          <a:lstStyle>
            <a:lvl1pPr algn="r">
              <a:defRPr sz="1200">
                <a:solidFill>
                  <a:srgbClr val="888888"/>
                </a:solidFill>
                <a:latin typeface="+mj-lt"/>
                <a:ea typeface="+mj-ea"/>
                <a:cs typeface="+mj-cs"/>
                <a:sym typeface="Arial"/>
              </a:defRPr>
            </a:lvl1pPr>
          </a:lstStyle>
          <a:p>
            <a:endParaRPr dirty="0"/>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Lst>
  <p:transition spd="med"/>
  <p:hf sldNum="0" hdr="0" ftr="0" dt="0"/>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808080"/>
          </a:solidFill>
          <a:uFillTx/>
          <a:latin typeface="+mj-lt"/>
          <a:ea typeface="+mj-ea"/>
          <a:cs typeface="+mj-cs"/>
          <a:sym typeface="Aria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808080"/>
          </a:solidFill>
          <a:uFillTx/>
          <a:latin typeface="+mj-lt"/>
          <a:ea typeface="+mj-ea"/>
          <a:cs typeface="+mj-cs"/>
          <a:sym typeface="Aria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808080"/>
          </a:solidFill>
          <a:uFillTx/>
          <a:latin typeface="+mj-lt"/>
          <a:ea typeface="+mj-ea"/>
          <a:cs typeface="+mj-cs"/>
          <a:sym typeface="Aria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808080"/>
          </a:solidFill>
          <a:uFillTx/>
          <a:latin typeface="+mj-lt"/>
          <a:ea typeface="+mj-ea"/>
          <a:cs typeface="+mj-cs"/>
          <a:sym typeface="Aria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808080"/>
          </a:solidFill>
          <a:uFillTx/>
          <a:latin typeface="+mj-lt"/>
          <a:ea typeface="+mj-ea"/>
          <a:cs typeface="+mj-cs"/>
          <a:sym typeface="Aria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808080"/>
          </a:solidFill>
          <a:uFillTx/>
          <a:latin typeface="+mj-lt"/>
          <a:ea typeface="+mj-ea"/>
          <a:cs typeface="+mj-cs"/>
          <a:sym typeface="Aria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808080"/>
          </a:solidFill>
          <a:uFillTx/>
          <a:latin typeface="+mj-lt"/>
          <a:ea typeface="+mj-ea"/>
          <a:cs typeface="+mj-cs"/>
          <a:sym typeface="Aria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808080"/>
          </a:solidFill>
          <a:uFillTx/>
          <a:latin typeface="+mj-lt"/>
          <a:ea typeface="+mj-ea"/>
          <a:cs typeface="+mj-cs"/>
          <a:sym typeface="Aria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808080"/>
          </a:solidFill>
          <a:uFillTx/>
          <a:latin typeface="+mj-lt"/>
          <a:ea typeface="+mj-ea"/>
          <a:cs typeface="+mj-cs"/>
          <a:sym typeface="Arial"/>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Aria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Arial"/>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Arial"/>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Arial"/>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Arial"/>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Arial"/>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Arial"/>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Arial"/>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10" descr="Image 10"/>
          <p:cNvPicPr>
            <a:picLocks noChangeAspect="1"/>
          </p:cNvPicPr>
          <p:nvPr/>
        </p:nvPicPr>
        <p:blipFill>
          <a:blip r:embed="rId8"/>
          <a:stretch>
            <a:fillRect/>
          </a:stretch>
        </p:blipFill>
        <p:spPr>
          <a:xfrm>
            <a:off x="10668461" y="6435063"/>
            <a:ext cx="742494" cy="422941"/>
          </a:xfrm>
          <a:prstGeom prst="rect">
            <a:avLst/>
          </a:prstGeom>
          <a:ln w="12700">
            <a:miter lim="400000"/>
          </a:ln>
        </p:spPr>
      </p:pic>
      <p:sp>
        <p:nvSpPr>
          <p:cNvPr id="3" name="Texte du titre"/>
          <p:cNvSpPr>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p>
            <a:r>
              <a:t>Texte du titre</a:t>
            </a:r>
          </a:p>
        </p:txBody>
      </p:sp>
      <p:sp>
        <p:nvSpPr>
          <p:cNvPr id="4" name="Texte niveau 1…"/>
          <p:cNvSpPr>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ormAutofit/>
          </a:bodyPr>
          <a:lstStyle/>
          <a:p>
            <a:r>
              <a:t>Texte niveau 1</a:t>
            </a:r>
          </a:p>
          <a:p>
            <a:pPr lvl="1"/>
            <a:r>
              <a:t>Texte niveau 2</a:t>
            </a:r>
          </a:p>
          <a:p>
            <a:pPr lvl="2"/>
            <a:r>
              <a:t>Texte niveau 3</a:t>
            </a:r>
          </a:p>
          <a:p>
            <a:pPr lvl="3"/>
            <a:r>
              <a:t>Texte niveau 4</a:t>
            </a:r>
          </a:p>
          <a:p>
            <a:pPr lvl="4"/>
            <a:r>
              <a:t>Texte niveau 5</a:t>
            </a:r>
          </a:p>
        </p:txBody>
      </p:sp>
      <p:sp>
        <p:nvSpPr>
          <p:cNvPr id="5" name="Numéro de diapositive"/>
          <p:cNvSpPr>
            <a:spLocks noGrp="1"/>
          </p:cNvSpPr>
          <p:nvPr>
            <p:ph type="sldNum" sz="quarter" idx="2"/>
          </p:nvPr>
        </p:nvSpPr>
        <p:spPr>
          <a:xfrm>
            <a:off x="10337200" y="6406787"/>
            <a:ext cx="273652" cy="264251"/>
          </a:xfrm>
          <a:prstGeom prst="rect">
            <a:avLst/>
          </a:prstGeom>
          <a:ln w="12700">
            <a:miter lim="400000"/>
          </a:ln>
        </p:spPr>
        <p:txBody>
          <a:bodyPr wrap="none" lIns="45718" tIns="45718" rIns="45718" bIns="45718" anchor="ctr">
            <a:spAutoFit/>
          </a:bodyPr>
          <a:lstStyle>
            <a:lvl1pPr algn="r">
              <a:defRPr sz="1200">
                <a:solidFill>
                  <a:srgbClr val="888888"/>
                </a:solidFill>
                <a:latin typeface="+mj-lt"/>
                <a:ea typeface="+mj-ea"/>
                <a:cs typeface="+mj-cs"/>
                <a:sym typeface="Arial"/>
              </a:defRPr>
            </a:lvl1pPr>
          </a:lstStyle>
          <a:p>
            <a:fld id="{86CB4B4D-7CA3-9044-876B-883B54F8677D}" type="slidenum">
              <a:t>‹N°›</a:t>
            </a:fld>
            <a:endParaRPr/>
          </a:p>
        </p:txBody>
      </p:sp>
    </p:spTree>
    <p:extLst>
      <p:ext uri="{BB962C8B-B14F-4D97-AF65-F5344CB8AC3E}">
        <p14:creationId xmlns:p14="http://schemas.microsoft.com/office/powerpoint/2010/main" val="24704014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Lst>
  <p:transition spd="med"/>
  <p:hf hdr="0" dt="0"/>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808080"/>
          </a:solidFill>
          <a:uFillTx/>
          <a:latin typeface="+mj-lt"/>
          <a:ea typeface="+mj-ea"/>
          <a:cs typeface="+mj-cs"/>
          <a:sym typeface="Arial"/>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808080"/>
          </a:solidFill>
          <a:uFillTx/>
          <a:latin typeface="+mj-lt"/>
          <a:ea typeface="+mj-ea"/>
          <a:cs typeface="+mj-cs"/>
          <a:sym typeface="Arial"/>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808080"/>
          </a:solidFill>
          <a:uFillTx/>
          <a:latin typeface="+mj-lt"/>
          <a:ea typeface="+mj-ea"/>
          <a:cs typeface="+mj-cs"/>
          <a:sym typeface="Arial"/>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808080"/>
          </a:solidFill>
          <a:uFillTx/>
          <a:latin typeface="+mj-lt"/>
          <a:ea typeface="+mj-ea"/>
          <a:cs typeface="+mj-cs"/>
          <a:sym typeface="Arial"/>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808080"/>
          </a:solidFill>
          <a:uFillTx/>
          <a:latin typeface="+mj-lt"/>
          <a:ea typeface="+mj-ea"/>
          <a:cs typeface="+mj-cs"/>
          <a:sym typeface="Arial"/>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808080"/>
          </a:solidFill>
          <a:uFillTx/>
          <a:latin typeface="+mj-lt"/>
          <a:ea typeface="+mj-ea"/>
          <a:cs typeface="+mj-cs"/>
          <a:sym typeface="Arial"/>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808080"/>
          </a:solidFill>
          <a:uFillTx/>
          <a:latin typeface="+mj-lt"/>
          <a:ea typeface="+mj-ea"/>
          <a:cs typeface="+mj-cs"/>
          <a:sym typeface="Arial"/>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808080"/>
          </a:solidFill>
          <a:uFillTx/>
          <a:latin typeface="+mj-lt"/>
          <a:ea typeface="+mj-ea"/>
          <a:cs typeface="+mj-cs"/>
          <a:sym typeface="Arial"/>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ln>
            <a:noFill/>
          </a:ln>
          <a:solidFill>
            <a:srgbClr val="808080"/>
          </a:solidFill>
          <a:uFillTx/>
          <a:latin typeface="+mj-lt"/>
          <a:ea typeface="+mj-ea"/>
          <a:cs typeface="+mj-cs"/>
          <a:sym typeface="Arial"/>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Arial"/>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Arial"/>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Arial"/>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Arial"/>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Arial"/>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Arial"/>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Arial"/>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Arial"/>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s://www.ne.ch/medias/Documents/24/12/202412_Rapport%20Social_2023.pdf"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hyperlink" Target="https://www.ne.ch/autorites/GC/objets/Documents/Rapports/2024/24057_CE.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itre 1"/>
          <p:cNvSpPr>
            <a:spLocks noGrp="1"/>
          </p:cNvSpPr>
          <p:nvPr>
            <p:ph type="title"/>
          </p:nvPr>
        </p:nvSpPr>
        <p:spPr>
          <a:xfrm>
            <a:off x="1524000" y="2598012"/>
            <a:ext cx="9552494" cy="3428004"/>
          </a:xfrm>
          <a:prstGeom prst="rect">
            <a:avLst/>
          </a:prstGeom>
        </p:spPr>
        <p:txBody>
          <a:bodyPr>
            <a:normAutofit fontScale="90000"/>
          </a:bodyPr>
          <a:lstStyle/>
          <a:p>
            <a:br>
              <a:rPr lang="fr-CH" dirty="0"/>
            </a:br>
            <a:br>
              <a:rPr lang="fr-CH" dirty="0"/>
            </a:br>
            <a:br>
              <a:rPr lang="fr-CH" dirty="0"/>
            </a:br>
            <a:br>
              <a:rPr lang="fr-CH" dirty="0"/>
            </a:br>
            <a:r>
              <a:rPr lang="fr-CH" dirty="0"/>
              <a:t>précarité des familles</a:t>
            </a:r>
            <a:br>
              <a:rPr lang="fr-CH" dirty="0"/>
            </a:br>
            <a:r>
              <a:rPr lang="fr-CH" dirty="0"/>
              <a:t>mesures du canton</a:t>
            </a:r>
            <a:br>
              <a:rPr lang="fr-CH" dirty="0"/>
            </a:br>
            <a:r>
              <a:rPr lang="fr-CH" dirty="0"/>
              <a:t>de neuchâtel</a:t>
            </a:r>
            <a:br>
              <a:rPr lang="fr-CH" dirty="0"/>
            </a:br>
            <a:br>
              <a:rPr lang="fr-CH" dirty="0"/>
            </a:br>
            <a:r>
              <a:rPr lang="fr-CH" sz="2400" dirty="0"/>
              <a:t>assemblée plénière </a:t>
            </a:r>
            <a:r>
              <a:rPr lang="fr-CH" sz="2400" dirty="0" err="1"/>
              <a:t>cdas</a:t>
            </a:r>
            <a:br>
              <a:rPr lang="fr-CH" sz="2400" dirty="0"/>
            </a:br>
            <a:r>
              <a:rPr lang="fr-CH" sz="2400" dirty="0"/>
              <a:t>16 mai 2025</a:t>
            </a:r>
            <a:br>
              <a:rPr lang="fr-CH" sz="2400" dirty="0"/>
            </a:br>
            <a:r>
              <a:rPr lang="fr-CH" sz="2400" dirty="0" err="1"/>
              <a:t>charmey</a:t>
            </a:r>
            <a:br>
              <a:rPr lang="fr-CH" sz="2400" dirty="0"/>
            </a:br>
            <a:endParaRPr dirty="0"/>
          </a:p>
        </p:txBody>
      </p:sp>
      <p:sp>
        <p:nvSpPr>
          <p:cNvPr id="113" name="Sous-titre 2"/>
          <p:cNvSpPr>
            <a:spLocks noGrp="1"/>
          </p:cNvSpPr>
          <p:nvPr>
            <p:ph type="body" sz="quarter" idx="1"/>
          </p:nvPr>
        </p:nvSpPr>
        <p:spPr>
          <a:xfrm>
            <a:off x="1523999" y="4848726"/>
            <a:ext cx="9552495" cy="1655762"/>
          </a:xfrm>
          <a:prstGeom prst="rect">
            <a:avLst/>
          </a:prstGeom>
        </p:spPr>
        <p:txBody>
          <a:bodyPr>
            <a:normAutofit fontScale="92500" lnSpcReduction="10000"/>
          </a:bodyPr>
          <a:lstStyle/>
          <a:p>
            <a:endParaRPr lang="fr-CH" sz="2000" dirty="0"/>
          </a:p>
          <a:p>
            <a:endParaRPr lang="fr-CH" sz="2000" dirty="0"/>
          </a:p>
          <a:p>
            <a:r>
              <a:rPr lang="fr-CH" sz="2000" dirty="0"/>
              <a:t>Florence </a:t>
            </a:r>
            <a:r>
              <a:rPr lang="fr-CH" sz="2000" dirty="0" err="1"/>
              <a:t>nater</a:t>
            </a:r>
            <a:endParaRPr lang="fr-CH" sz="2000" dirty="0"/>
          </a:p>
          <a:p>
            <a:r>
              <a:rPr lang="fr-CH" sz="2000" dirty="0"/>
              <a:t>Département de l’emploi</a:t>
            </a:r>
            <a:br>
              <a:rPr lang="fr-CH" sz="2000" dirty="0"/>
            </a:br>
            <a:r>
              <a:rPr lang="fr-CH" sz="2000" dirty="0"/>
              <a:t>et de la cohésion sociale</a:t>
            </a:r>
            <a:endParaRPr sz="2000" dirty="0"/>
          </a:p>
        </p:txBody>
      </p:sp>
    </p:spTree>
    <p:extLst>
      <p:ext uri="{BB962C8B-B14F-4D97-AF65-F5344CB8AC3E}">
        <p14:creationId xmlns:p14="http://schemas.microsoft.com/office/powerpoint/2010/main" val="3316469693"/>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2490" y="168443"/>
            <a:ext cx="10515600" cy="973333"/>
          </a:xfrm>
        </p:spPr>
        <p:txBody>
          <a:bodyPr>
            <a:normAutofit/>
          </a:bodyPr>
          <a:lstStyle/>
          <a:p>
            <a:r>
              <a:rPr lang="fr-CH" sz="3200" b="1" dirty="0">
                <a:solidFill>
                  <a:srgbClr val="75BDA7">
                    <a:lumMod val="75000"/>
                  </a:srgbClr>
                </a:solidFill>
              </a:rPr>
              <a:t>3. Actions multifactorielles pour les familles</a:t>
            </a:r>
          </a:p>
        </p:txBody>
      </p:sp>
      <p:sp>
        <p:nvSpPr>
          <p:cNvPr id="4" name="Espace réservé du numéro de diapositive 3"/>
          <p:cNvSpPr>
            <a:spLocks noGrp="1"/>
          </p:cNvSpPr>
          <p:nvPr>
            <p:ph type="sldNum" sz="quarter" idx="2"/>
          </p:nvPr>
        </p:nvSpPr>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fr-CH"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10</a:t>
            </a:fld>
            <a:endParaRPr kumimoji="0" lang="fr-CH" sz="1200" b="0" i="0" u="none" strike="noStrike" kern="0" cap="none" spc="0" normalizeH="0" baseline="0" noProof="0">
              <a:ln>
                <a:noFill/>
              </a:ln>
              <a:solidFill>
                <a:srgbClr val="888888"/>
              </a:solidFill>
              <a:effectLst/>
              <a:uLnTx/>
              <a:uFillTx/>
              <a:latin typeface="Arial"/>
              <a:cs typeface="Arial"/>
              <a:sym typeface="Arial"/>
            </a:endParaRPr>
          </a:p>
        </p:txBody>
      </p:sp>
      <p:sp>
        <p:nvSpPr>
          <p:cNvPr id="13" name="ZoneTexte 12"/>
          <p:cNvSpPr txBox="1"/>
          <p:nvPr/>
        </p:nvSpPr>
        <p:spPr>
          <a:xfrm>
            <a:off x="642257" y="1716771"/>
            <a:ext cx="10526486" cy="53245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spcAft>
                <a:spcPts val="1200"/>
              </a:spcAft>
            </a:pPr>
            <a:r>
              <a:rPr lang="fr-CH" sz="2000" b="1" u="sng" dirty="0">
                <a:solidFill>
                  <a:schemeClr val="tx1"/>
                </a:solidFill>
              </a:rPr>
              <a:t>Subsides </a:t>
            </a:r>
            <a:r>
              <a:rPr lang="fr-CH" sz="2000" b="1" u="sng" dirty="0" err="1">
                <a:solidFill>
                  <a:schemeClr val="tx1"/>
                </a:solidFill>
              </a:rPr>
              <a:t>LAMal</a:t>
            </a:r>
            <a:r>
              <a:rPr lang="fr-CH" sz="2000" b="1" u="sng" dirty="0">
                <a:solidFill>
                  <a:schemeClr val="tx1"/>
                </a:solidFill>
              </a:rPr>
              <a:t> </a:t>
            </a:r>
            <a:r>
              <a:rPr lang="fr-CH" sz="2000" dirty="0">
                <a:solidFill>
                  <a:schemeClr val="tx1"/>
                </a:solidFill>
              </a:rPr>
              <a:t>(réduction individuelle des primes/RIP)</a:t>
            </a:r>
            <a:r>
              <a:rPr lang="fr-CH" sz="2000" b="1" dirty="0">
                <a:solidFill>
                  <a:schemeClr val="tx1"/>
                </a:solidFill>
              </a:rPr>
              <a:t>: </a:t>
            </a:r>
          </a:p>
          <a:p>
            <a:pPr>
              <a:spcAft>
                <a:spcPts val="1200"/>
              </a:spcAft>
            </a:pPr>
            <a:r>
              <a:rPr lang="fr-CH" sz="2000" dirty="0">
                <a:solidFill>
                  <a:schemeClr val="tx1"/>
                </a:solidFill>
              </a:rPr>
              <a:t>Plusieurs réformes/actions successives menées à destination des </a:t>
            </a:r>
            <a:r>
              <a:rPr lang="fr-CH" sz="2000" b="1" dirty="0" err="1">
                <a:solidFill>
                  <a:schemeClr val="accent3">
                    <a:lumMod val="75000"/>
                  </a:schemeClr>
                </a:solidFill>
              </a:rPr>
              <a:t>assuré.e.s</a:t>
            </a:r>
            <a:r>
              <a:rPr lang="fr-CH" sz="2000" b="1" dirty="0">
                <a:solidFill>
                  <a:schemeClr val="accent3">
                    <a:lumMod val="75000"/>
                  </a:schemeClr>
                </a:solidFill>
              </a:rPr>
              <a:t> des catégories «ordinaires»</a:t>
            </a:r>
            <a:r>
              <a:rPr lang="fr-CH" sz="2000" dirty="0">
                <a:solidFill>
                  <a:schemeClr val="tx1"/>
                </a:solidFill>
              </a:rPr>
              <a:t> ( = hors PC et aide sociale), en particulier :</a:t>
            </a:r>
          </a:p>
          <a:p>
            <a:pPr marL="285750" indent="-285750">
              <a:spcAft>
                <a:spcPts val="1200"/>
              </a:spcAft>
              <a:buFontTx/>
              <a:buChar char="-"/>
            </a:pPr>
            <a:r>
              <a:rPr lang="fr-CH" sz="2000" b="1" dirty="0">
                <a:solidFill>
                  <a:schemeClr val="accent3">
                    <a:lumMod val="75000"/>
                  </a:schemeClr>
                </a:solidFill>
              </a:rPr>
              <a:t>2019</a:t>
            </a:r>
            <a:r>
              <a:rPr lang="fr-CH" sz="2000" dirty="0">
                <a:solidFill>
                  <a:schemeClr val="tx1"/>
                </a:solidFill>
              </a:rPr>
              <a:t> réforme dite des «effets de seuils» : 15 classifications de revenus donnant droit à un subside (contre 5 classifications précédemment), classification 1 = subside équivalent à 100 % d’une prime de référence cantonale pour adultes et enfants, puis dégression linéaire des subsides selon les revenus</a:t>
            </a:r>
          </a:p>
          <a:p>
            <a:pPr marL="285750" indent="-285750">
              <a:spcAft>
                <a:spcPts val="1200"/>
              </a:spcAft>
              <a:buFontTx/>
              <a:buChar char="-"/>
            </a:pPr>
            <a:r>
              <a:rPr lang="fr-CH" sz="2000" b="1" dirty="0">
                <a:solidFill>
                  <a:schemeClr val="accent3">
                    <a:lumMod val="75000"/>
                  </a:schemeClr>
                </a:solidFill>
              </a:rPr>
              <a:t>2023</a:t>
            </a:r>
            <a:r>
              <a:rPr lang="fr-CH" sz="2000" dirty="0">
                <a:solidFill>
                  <a:schemeClr val="tx1"/>
                </a:solidFill>
              </a:rPr>
              <a:t> subside à 100 % pour les enfants dans toutes les classifications de revenus </a:t>
            </a:r>
          </a:p>
          <a:p>
            <a:pPr marL="285750" indent="-285750">
              <a:spcAft>
                <a:spcPts val="1200"/>
              </a:spcAft>
              <a:buFontTx/>
              <a:buChar char="-"/>
            </a:pPr>
            <a:r>
              <a:rPr lang="fr-CH" sz="2000" b="1" dirty="0">
                <a:solidFill>
                  <a:schemeClr val="accent3">
                    <a:lumMod val="75000"/>
                  </a:schemeClr>
                </a:solidFill>
              </a:rPr>
              <a:t>2023-2024</a:t>
            </a:r>
            <a:r>
              <a:rPr lang="fr-CH" sz="2000" dirty="0">
                <a:solidFill>
                  <a:schemeClr val="tx1"/>
                </a:solidFill>
              </a:rPr>
              <a:t> : élargissements successifs des limites de revenus déterminants (dernières limites de revenus déterminants donnant accès à un subside en 2025, par exemple : personne seule sans enfant CHF 50’600, couple 2 adultes et 2 enfants CHF 104’317)</a:t>
            </a:r>
          </a:p>
          <a:p>
            <a:pPr marL="285750" indent="-285750">
              <a:spcAft>
                <a:spcPts val="1200"/>
              </a:spcAft>
              <a:buFontTx/>
              <a:buChar char="-"/>
            </a:pPr>
            <a:r>
              <a:rPr lang="fr-CH" sz="2000" dirty="0">
                <a:solidFill>
                  <a:schemeClr val="tx1"/>
                </a:solidFill>
              </a:rPr>
              <a:t>Des évolutions encore à venir en matière de subsides (réponse à l’initiative «plafonnement des primes»)</a:t>
            </a:r>
            <a:br>
              <a:rPr lang="fr-CH" sz="2000" dirty="0">
                <a:solidFill>
                  <a:schemeClr val="tx1"/>
                </a:solidFill>
              </a:rPr>
            </a:br>
            <a:endParaRPr lang="fr-CH" sz="2000" dirty="0">
              <a:solidFill>
                <a:schemeClr val="tx1"/>
              </a:solidFill>
            </a:endParaRPr>
          </a:p>
        </p:txBody>
      </p:sp>
      <p:pic>
        <p:nvPicPr>
          <p:cNvPr id="3" name="Image 2"/>
          <p:cNvPicPr>
            <a:picLocks noChangeAspect="1"/>
          </p:cNvPicPr>
          <p:nvPr/>
        </p:nvPicPr>
        <p:blipFill>
          <a:blip r:embed="rId3"/>
          <a:stretch>
            <a:fillRect/>
          </a:stretch>
        </p:blipFill>
        <p:spPr>
          <a:xfrm>
            <a:off x="3894991" y="854806"/>
            <a:ext cx="2787749" cy="861965"/>
          </a:xfrm>
          <a:prstGeom prst="rect">
            <a:avLst/>
          </a:prstGeom>
        </p:spPr>
      </p:pic>
    </p:spTree>
    <p:extLst>
      <p:ext uri="{BB962C8B-B14F-4D97-AF65-F5344CB8AC3E}">
        <p14:creationId xmlns:p14="http://schemas.microsoft.com/office/powerpoint/2010/main" val="394427565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73892"/>
            <a:ext cx="10515600" cy="923636"/>
          </a:xfrm>
        </p:spPr>
        <p:txBody>
          <a:bodyPr>
            <a:normAutofit/>
          </a:bodyPr>
          <a:lstStyle/>
          <a:p>
            <a:r>
              <a:rPr lang="fr-CH" sz="3200" b="1" dirty="0">
                <a:solidFill>
                  <a:srgbClr val="75BDA7">
                    <a:lumMod val="75000"/>
                  </a:srgbClr>
                </a:solidFill>
              </a:rPr>
              <a:t>3. Actions multifactorielles pour les familles</a:t>
            </a:r>
            <a:endParaRPr lang="fr-CH" sz="3200" dirty="0">
              <a:solidFill>
                <a:schemeClr val="accent3">
                  <a:lumMod val="75000"/>
                </a:schemeClr>
              </a:solidFill>
            </a:endParaRPr>
          </a:p>
        </p:txBody>
      </p:sp>
      <p:sp>
        <p:nvSpPr>
          <p:cNvPr id="3" name="Espace réservé du texte 2"/>
          <p:cNvSpPr>
            <a:spLocks noGrp="1"/>
          </p:cNvSpPr>
          <p:nvPr>
            <p:ph type="body" idx="1"/>
          </p:nvPr>
        </p:nvSpPr>
        <p:spPr>
          <a:xfrm>
            <a:off x="258618" y="997528"/>
            <a:ext cx="11674764" cy="5179435"/>
          </a:xfrm>
        </p:spPr>
        <p:txBody>
          <a:bodyPr>
            <a:normAutofit/>
          </a:bodyPr>
          <a:lstStyle/>
          <a:p>
            <a:pPr marL="0" lvl="0" indent="0">
              <a:buNone/>
            </a:pPr>
            <a:endParaRPr lang="fr-CH" sz="2600" b="1" u="sng" dirty="0">
              <a:solidFill>
                <a:schemeClr val="tx1"/>
              </a:solidFill>
            </a:endParaRPr>
          </a:p>
          <a:p>
            <a:pPr marL="0" lvl="0" indent="0">
              <a:buNone/>
            </a:pPr>
            <a:endParaRPr lang="fr-CH" sz="2600" b="1" u="sng" dirty="0">
              <a:solidFill>
                <a:schemeClr val="tx1"/>
              </a:solidFill>
            </a:endParaRPr>
          </a:p>
          <a:p>
            <a:pPr marL="0" lvl="0" indent="0">
              <a:buNone/>
            </a:pPr>
            <a:endParaRPr lang="fr-CH" sz="2000" b="1" u="sng" dirty="0">
              <a:solidFill>
                <a:schemeClr val="tx1"/>
              </a:solidFill>
            </a:endParaRPr>
          </a:p>
          <a:p>
            <a:pPr marL="0" lvl="0" indent="0">
              <a:buNone/>
            </a:pPr>
            <a:endParaRPr lang="fr-CH" sz="2000" b="1" u="sng" dirty="0">
              <a:solidFill>
                <a:schemeClr val="tx1"/>
              </a:solidFill>
            </a:endParaRPr>
          </a:p>
        </p:txBody>
      </p:sp>
      <p:sp>
        <p:nvSpPr>
          <p:cNvPr id="4" name="Espace réservé du numéro de diapositive 3"/>
          <p:cNvSpPr>
            <a:spLocks noGrp="1"/>
          </p:cNvSpPr>
          <p:nvPr>
            <p:ph type="sldNum" sz="quarter" idx="2"/>
          </p:nvPr>
        </p:nvSpPr>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fr-CH"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11</a:t>
            </a:fld>
            <a:endParaRPr kumimoji="0" lang="fr-CH" sz="1200" b="0" i="0" u="none" strike="noStrike" kern="0" cap="none" spc="0" normalizeH="0" baseline="0" noProof="0">
              <a:ln>
                <a:noFill/>
              </a:ln>
              <a:solidFill>
                <a:srgbClr val="888888"/>
              </a:solidFill>
              <a:effectLst/>
              <a:uLnTx/>
              <a:uFillTx/>
              <a:latin typeface="Arial"/>
              <a:cs typeface="Arial"/>
              <a:sym typeface="Arial"/>
            </a:endParaRPr>
          </a:p>
        </p:txBody>
      </p:sp>
      <p:pic>
        <p:nvPicPr>
          <p:cNvPr id="8" name="Image 7"/>
          <p:cNvPicPr>
            <a:picLocks noChangeAspect="1"/>
          </p:cNvPicPr>
          <p:nvPr/>
        </p:nvPicPr>
        <p:blipFill>
          <a:blip r:embed="rId3"/>
          <a:stretch>
            <a:fillRect/>
          </a:stretch>
        </p:blipFill>
        <p:spPr>
          <a:xfrm>
            <a:off x="996220" y="997528"/>
            <a:ext cx="1352739" cy="781159"/>
          </a:xfrm>
          <a:prstGeom prst="rect">
            <a:avLst/>
          </a:prstGeom>
        </p:spPr>
      </p:pic>
      <p:pic>
        <p:nvPicPr>
          <p:cNvPr id="9" name="Image 8"/>
          <p:cNvPicPr>
            <a:picLocks noChangeAspect="1"/>
          </p:cNvPicPr>
          <p:nvPr/>
        </p:nvPicPr>
        <p:blipFill>
          <a:blip r:embed="rId4"/>
          <a:stretch>
            <a:fillRect/>
          </a:stretch>
        </p:blipFill>
        <p:spPr>
          <a:xfrm>
            <a:off x="659232" y="2592048"/>
            <a:ext cx="5011053" cy="3699827"/>
          </a:xfrm>
          <a:prstGeom prst="rect">
            <a:avLst/>
          </a:prstGeom>
        </p:spPr>
      </p:pic>
      <p:pic>
        <p:nvPicPr>
          <p:cNvPr id="10" name="Image 9"/>
          <p:cNvPicPr>
            <a:picLocks noChangeAspect="1"/>
          </p:cNvPicPr>
          <p:nvPr/>
        </p:nvPicPr>
        <p:blipFill>
          <a:blip r:embed="rId5"/>
          <a:stretch>
            <a:fillRect/>
          </a:stretch>
        </p:blipFill>
        <p:spPr>
          <a:xfrm>
            <a:off x="6231355" y="2773395"/>
            <a:ext cx="5090395" cy="3337131"/>
          </a:xfrm>
          <a:prstGeom prst="rect">
            <a:avLst/>
          </a:prstGeom>
        </p:spPr>
      </p:pic>
      <p:sp>
        <p:nvSpPr>
          <p:cNvPr id="11" name="ZoneTexte 10"/>
          <p:cNvSpPr txBox="1"/>
          <p:nvPr/>
        </p:nvSpPr>
        <p:spPr>
          <a:xfrm>
            <a:off x="3589020" y="997528"/>
            <a:ext cx="6748180"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CH" sz="1800" b="1" i="0" u="none" strike="noStrike" cap="none" spc="0" normalizeH="0" baseline="0" dirty="0">
                <a:ln>
                  <a:noFill/>
                </a:ln>
                <a:solidFill>
                  <a:srgbClr val="000000"/>
                </a:solidFill>
                <a:effectLst/>
                <a:uFillTx/>
                <a:latin typeface="+mn-lt"/>
                <a:ea typeface="+mn-ea"/>
                <a:cs typeface="+mn-cs"/>
                <a:sym typeface="Helvetica"/>
              </a:rPr>
              <a:t>Quelques constats/indicateurs selon rapport social 2023 :</a:t>
            </a:r>
          </a:p>
          <a:p>
            <a:pPr marL="0" marR="0" indent="0" algn="l" defTabSz="914400" rtl="0" fontAlgn="auto" latinLnBrk="0" hangingPunct="0">
              <a:lnSpc>
                <a:spcPct val="100000"/>
              </a:lnSpc>
              <a:spcBef>
                <a:spcPts val="0"/>
              </a:spcBef>
              <a:spcAft>
                <a:spcPts val="0"/>
              </a:spcAft>
              <a:buClrTx/>
              <a:buSzTx/>
              <a:buFontTx/>
              <a:buNone/>
              <a:tabLst/>
            </a:pPr>
            <a:endParaRPr kumimoji="0" lang="fr-CH" sz="1800" b="0" i="0" u="none" strike="noStrike" cap="none" spc="0" normalizeH="0" baseline="0" dirty="0">
              <a:ln>
                <a:noFill/>
              </a:ln>
              <a:solidFill>
                <a:srgbClr val="000000"/>
              </a:solidFill>
              <a:effectLst/>
              <a:uFillTx/>
              <a:latin typeface="+mn-lt"/>
              <a:ea typeface="+mn-ea"/>
              <a:cs typeface="+mn-cs"/>
              <a:sym typeface="Helvetica"/>
            </a:endParaRPr>
          </a:p>
        </p:txBody>
      </p:sp>
      <p:sp>
        <p:nvSpPr>
          <p:cNvPr id="12" name="ZoneTexte 11"/>
          <p:cNvSpPr txBox="1"/>
          <p:nvPr/>
        </p:nvSpPr>
        <p:spPr>
          <a:xfrm>
            <a:off x="659232" y="1929620"/>
            <a:ext cx="5011053"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CH" sz="1800" b="0" i="0" u="none" strike="noStrike" cap="none" spc="0" normalizeH="0" baseline="0" dirty="0">
                <a:ln>
                  <a:noFill/>
                </a:ln>
                <a:solidFill>
                  <a:srgbClr val="000000"/>
                </a:solidFill>
                <a:effectLst/>
                <a:uFillTx/>
                <a:latin typeface="+mn-lt"/>
                <a:ea typeface="+mn-ea"/>
                <a:cs typeface="+mn-cs"/>
                <a:sym typeface="Helvetica"/>
              </a:rPr>
              <a:t>Bénéficiaires de l’aide sociale selon typologie de</a:t>
            </a:r>
          </a:p>
          <a:p>
            <a:pPr marL="0" marR="0" indent="0" algn="l" defTabSz="914400" rtl="0" fontAlgn="auto" latinLnBrk="0" hangingPunct="0">
              <a:lnSpc>
                <a:spcPct val="100000"/>
              </a:lnSpc>
              <a:spcBef>
                <a:spcPts val="0"/>
              </a:spcBef>
              <a:spcAft>
                <a:spcPts val="0"/>
              </a:spcAft>
              <a:buClrTx/>
              <a:buSzTx/>
              <a:buFontTx/>
              <a:buNone/>
              <a:tabLst/>
            </a:pPr>
            <a:r>
              <a:rPr lang="fr-CH" dirty="0"/>
              <a:t>ménages (évolution 2019-2023)</a:t>
            </a:r>
            <a:endParaRPr kumimoji="0" lang="fr-CH" sz="1800" b="0" i="0" u="none" strike="noStrike" cap="none" spc="0" normalizeH="0" baseline="0" dirty="0">
              <a:ln>
                <a:noFill/>
              </a:ln>
              <a:solidFill>
                <a:srgbClr val="000000"/>
              </a:solidFill>
              <a:effectLst/>
              <a:uFillTx/>
              <a:latin typeface="+mn-lt"/>
              <a:ea typeface="+mn-ea"/>
              <a:cs typeface="+mn-cs"/>
              <a:sym typeface="Helvetica"/>
            </a:endParaRPr>
          </a:p>
        </p:txBody>
      </p:sp>
      <p:sp>
        <p:nvSpPr>
          <p:cNvPr id="13" name="ZoneTexte 12"/>
          <p:cNvSpPr txBox="1"/>
          <p:nvPr/>
        </p:nvSpPr>
        <p:spPr>
          <a:xfrm>
            <a:off x="6271993" y="1921164"/>
            <a:ext cx="5059680"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r-CH" sz="1800" b="0" i="0" u="none" strike="noStrike" cap="none" spc="0" normalizeH="0" baseline="0" dirty="0">
                <a:ln>
                  <a:noFill/>
                </a:ln>
                <a:solidFill>
                  <a:srgbClr val="000000"/>
                </a:solidFill>
                <a:effectLst/>
                <a:uFillTx/>
                <a:latin typeface="+mn-lt"/>
                <a:ea typeface="+mn-ea"/>
                <a:cs typeface="+mn-cs"/>
                <a:sym typeface="Helvetica"/>
              </a:rPr>
              <a:t>Bénéficiaires de l’aide sociale âgés</a:t>
            </a:r>
            <a:r>
              <a:rPr kumimoji="0" lang="fr-CH" sz="1800" b="0" i="0" u="none" strike="noStrike" cap="none" spc="0" normalizeH="0" dirty="0">
                <a:ln>
                  <a:noFill/>
                </a:ln>
                <a:solidFill>
                  <a:srgbClr val="000000"/>
                </a:solidFill>
                <a:effectLst/>
                <a:uFillTx/>
                <a:latin typeface="+mn-lt"/>
                <a:ea typeface="+mn-ea"/>
                <a:cs typeface="+mn-cs"/>
                <a:sym typeface="Helvetica"/>
              </a:rPr>
              <a:t> de 15 à 64 ans 2023 statut d’activité </a:t>
            </a:r>
            <a:endParaRPr kumimoji="0" lang="fr-CH" sz="1800" b="0" i="0" u="none" strike="noStrike" cap="none" spc="0" normalizeH="0" baseline="0" dirty="0">
              <a:ln>
                <a:noFill/>
              </a:ln>
              <a:solidFill>
                <a:srgbClr val="000000"/>
              </a:solidFill>
              <a:effectLst/>
              <a:uFillTx/>
              <a:latin typeface="+mn-lt"/>
              <a:ea typeface="+mn-ea"/>
              <a:cs typeface="+mn-cs"/>
              <a:sym typeface="Helvetica"/>
            </a:endParaRPr>
          </a:p>
        </p:txBody>
      </p:sp>
    </p:spTree>
    <p:extLst>
      <p:ext uri="{BB962C8B-B14F-4D97-AF65-F5344CB8AC3E}">
        <p14:creationId xmlns:p14="http://schemas.microsoft.com/office/powerpoint/2010/main" val="93756327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73892"/>
            <a:ext cx="10515600" cy="923636"/>
          </a:xfrm>
        </p:spPr>
        <p:txBody>
          <a:bodyPr>
            <a:normAutofit/>
          </a:bodyPr>
          <a:lstStyle/>
          <a:p>
            <a:r>
              <a:rPr lang="fr-CH" sz="3200" b="1" dirty="0">
                <a:solidFill>
                  <a:srgbClr val="75BDA7">
                    <a:lumMod val="75000"/>
                  </a:srgbClr>
                </a:solidFill>
              </a:rPr>
              <a:t>3. Actions multifactorielles pour les familles</a:t>
            </a:r>
            <a:endParaRPr lang="fr-CH" sz="3200" dirty="0">
              <a:solidFill>
                <a:schemeClr val="accent3">
                  <a:lumMod val="75000"/>
                </a:schemeClr>
              </a:solidFill>
            </a:endParaRPr>
          </a:p>
        </p:txBody>
      </p:sp>
      <p:sp>
        <p:nvSpPr>
          <p:cNvPr id="3" name="Espace réservé du texte 2"/>
          <p:cNvSpPr>
            <a:spLocks noGrp="1"/>
          </p:cNvSpPr>
          <p:nvPr>
            <p:ph type="body" idx="1"/>
          </p:nvPr>
        </p:nvSpPr>
        <p:spPr>
          <a:xfrm>
            <a:off x="258618" y="997528"/>
            <a:ext cx="11674764" cy="5179435"/>
          </a:xfrm>
        </p:spPr>
        <p:txBody>
          <a:bodyPr>
            <a:normAutofit/>
          </a:bodyPr>
          <a:lstStyle/>
          <a:p>
            <a:pPr marL="0" lvl="0" indent="0">
              <a:buNone/>
            </a:pPr>
            <a:r>
              <a:rPr lang="fr-CH" sz="2600" b="1" u="sng" dirty="0">
                <a:solidFill>
                  <a:schemeClr val="tx1"/>
                </a:solidFill>
              </a:rPr>
              <a:t>Familles à l’aide sociale</a:t>
            </a:r>
          </a:p>
          <a:p>
            <a:pPr marL="0" lvl="0" indent="0">
              <a:buNone/>
            </a:pPr>
            <a:endParaRPr lang="fr-CH" sz="2600" b="1" u="sng" dirty="0">
              <a:solidFill>
                <a:schemeClr val="tx1"/>
              </a:solidFill>
            </a:endParaRPr>
          </a:p>
          <a:p>
            <a:r>
              <a:rPr lang="fr-CH" sz="2600" dirty="0">
                <a:solidFill>
                  <a:schemeClr val="tx1"/>
                </a:solidFill>
              </a:rPr>
              <a:t>Les graphiques présentés ci-avant montrent (1) la part importante des familles, en particulier monoparentales, parmi les bénéficiaires d’aide sociale et (2) que près d’un tiers des bénéficiaires d’aide sociale âgés de 15 à 64 ans travaillent (= publics ciblés par les nouvelles mesures envisagées par le canton)</a:t>
            </a:r>
          </a:p>
          <a:p>
            <a:r>
              <a:rPr lang="fr-CH" sz="2600" dirty="0">
                <a:solidFill>
                  <a:schemeClr val="tx1"/>
                </a:solidFill>
              </a:rPr>
              <a:t>Le canton de Neuchâtel applique de manière générale les recommandations de la CSIAS en matière de normes d’aide sociale (sous réserve des recommandations d’adaptation des forfaits décalées dans le temps)</a:t>
            </a:r>
          </a:p>
          <a:p>
            <a:r>
              <a:rPr lang="fr-CH" sz="2600" dirty="0">
                <a:solidFill>
                  <a:schemeClr val="tx1"/>
                </a:solidFill>
              </a:rPr>
              <a:t>Historiquement octroi d’un «supplément ménage» de CHF 50 par mois et par enfant, supplément plafonné à CHF 200 par famille</a:t>
            </a:r>
          </a:p>
          <a:p>
            <a:endParaRPr lang="fr-CH" sz="2000" dirty="0">
              <a:solidFill>
                <a:schemeClr val="tx1"/>
              </a:solidFill>
            </a:endParaRPr>
          </a:p>
        </p:txBody>
      </p:sp>
      <p:sp>
        <p:nvSpPr>
          <p:cNvPr id="4" name="Espace réservé du numéro de diapositive 3"/>
          <p:cNvSpPr>
            <a:spLocks noGrp="1"/>
          </p:cNvSpPr>
          <p:nvPr>
            <p:ph type="sldNum" sz="quarter" idx="2"/>
          </p:nvPr>
        </p:nvSpPr>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fr-CH"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12</a:t>
            </a:fld>
            <a:endParaRPr kumimoji="0" lang="fr-CH"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117282204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73892"/>
            <a:ext cx="10515600" cy="923636"/>
          </a:xfrm>
        </p:spPr>
        <p:txBody>
          <a:bodyPr>
            <a:normAutofit/>
          </a:bodyPr>
          <a:lstStyle/>
          <a:p>
            <a:r>
              <a:rPr lang="fr-CH" sz="3200" b="1" dirty="0">
                <a:solidFill>
                  <a:srgbClr val="75BDA7">
                    <a:lumMod val="75000"/>
                  </a:srgbClr>
                </a:solidFill>
              </a:rPr>
              <a:t>3. Actions multifactorielles pour les familles</a:t>
            </a:r>
            <a:endParaRPr lang="fr-CH" sz="3200" dirty="0">
              <a:solidFill>
                <a:schemeClr val="accent3">
                  <a:lumMod val="75000"/>
                </a:schemeClr>
              </a:solidFill>
            </a:endParaRPr>
          </a:p>
        </p:txBody>
      </p:sp>
      <p:sp>
        <p:nvSpPr>
          <p:cNvPr id="3" name="Espace réservé du texte 2"/>
          <p:cNvSpPr>
            <a:spLocks noGrp="1"/>
          </p:cNvSpPr>
          <p:nvPr>
            <p:ph type="body" idx="1"/>
          </p:nvPr>
        </p:nvSpPr>
        <p:spPr>
          <a:xfrm>
            <a:off x="258618" y="997528"/>
            <a:ext cx="11674764" cy="5179435"/>
          </a:xfrm>
          <a:noFill/>
          <a:ln>
            <a:solidFill>
              <a:schemeClr val="accent3">
                <a:lumMod val="75000"/>
              </a:schemeClr>
            </a:solidFill>
          </a:ln>
        </p:spPr>
        <p:txBody>
          <a:bodyPr>
            <a:normAutofit lnSpcReduction="10000"/>
          </a:bodyPr>
          <a:lstStyle/>
          <a:p>
            <a:pPr marL="0" lvl="0" indent="0">
              <a:buNone/>
            </a:pPr>
            <a:r>
              <a:rPr lang="fr-CH" sz="2600" b="1" u="sng" dirty="0">
                <a:solidFill>
                  <a:schemeClr val="tx1"/>
                </a:solidFill>
              </a:rPr>
              <a:t>Familles à l’aide sociale, mesures envisagées dès 2026</a:t>
            </a:r>
          </a:p>
          <a:p>
            <a:pPr marL="0" lvl="0" indent="0">
              <a:buNone/>
            </a:pPr>
            <a:endParaRPr lang="fr-CH" sz="2600" b="1" u="sng" dirty="0">
              <a:solidFill>
                <a:schemeClr val="tx1"/>
              </a:solidFill>
            </a:endParaRPr>
          </a:p>
          <a:p>
            <a:pPr lvl="0"/>
            <a:r>
              <a:rPr lang="fr-CH" sz="2600" b="1" dirty="0">
                <a:solidFill>
                  <a:schemeClr val="accent3">
                    <a:lumMod val="75000"/>
                  </a:schemeClr>
                </a:solidFill>
              </a:rPr>
              <a:t>Mieux</a:t>
            </a:r>
            <a:r>
              <a:rPr lang="fr-CH" sz="2600" dirty="0"/>
              <a:t> </a:t>
            </a:r>
            <a:r>
              <a:rPr lang="fr-CH" b="1" dirty="0">
                <a:solidFill>
                  <a:srgbClr val="75BDA7">
                    <a:lumMod val="75000"/>
                  </a:srgbClr>
                </a:solidFill>
              </a:rPr>
              <a:t>valoriser l’activité lucrative</a:t>
            </a:r>
            <a:r>
              <a:rPr lang="fr-CH" sz="2600" dirty="0"/>
              <a:t>, même avec un petit taux d’activité. La franchise sur le revenu est lissée, pour tous les ménages.</a:t>
            </a:r>
          </a:p>
          <a:p>
            <a:pPr lvl="0"/>
            <a:r>
              <a:rPr lang="fr-CH" sz="2600" b="1" dirty="0">
                <a:solidFill>
                  <a:schemeClr val="accent3">
                    <a:lumMod val="75000"/>
                  </a:schemeClr>
                </a:solidFill>
              </a:rPr>
              <a:t>Augmentation du </a:t>
            </a:r>
            <a:r>
              <a:rPr lang="fr-CH" b="1" dirty="0">
                <a:solidFill>
                  <a:srgbClr val="75BDA7">
                    <a:lumMod val="75000"/>
                  </a:srgbClr>
                </a:solidFill>
              </a:rPr>
              <a:t>supplément ménage</a:t>
            </a:r>
            <a:r>
              <a:rPr lang="fr-CH" dirty="0"/>
              <a:t> </a:t>
            </a:r>
            <a:r>
              <a:rPr lang="fr-CH" sz="2600" dirty="0"/>
              <a:t>de 50 à 75 francs par enfant.</a:t>
            </a:r>
          </a:p>
          <a:p>
            <a:pPr lvl="0"/>
            <a:r>
              <a:rPr lang="fr-CH" sz="2600" b="1" dirty="0">
                <a:solidFill>
                  <a:schemeClr val="accent3">
                    <a:lumMod val="75000"/>
                  </a:schemeClr>
                </a:solidFill>
              </a:rPr>
              <a:t>Suppression du </a:t>
            </a:r>
            <a:r>
              <a:rPr lang="fr-CH" b="1" dirty="0">
                <a:solidFill>
                  <a:srgbClr val="75BDA7">
                    <a:lumMod val="75000"/>
                  </a:srgbClr>
                </a:solidFill>
              </a:rPr>
              <a:t>plafonnement </a:t>
            </a:r>
            <a:r>
              <a:rPr lang="fr-CH" sz="2600" dirty="0"/>
              <a:t>des suppléments ménage.</a:t>
            </a:r>
          </a:p>
          <a:p>
            <a:pPr marL="0" lvl="0" indent="0">
              <a:buNone/>
            </a:pPr>
            <a:endParaRPr lang="fr-CH" sz="2600" dirty="0"/>
          </a:p>
          <a:p>
            <a:pPr marL="495300" lvl="1" indent="0" algn="just">
              <a:buNone/>
            </a:pPr>
            <a:r>
              <a:rPr lang="fr-CH" sz="2600" dirty="0"/>
              <a:t>Plutôt que de développer une prestation nouvelle pour les familles,</a:t>
            </a:r>
            <a:br>
              <a:rPr lang="fr-CH" sz="2600" dirty="0"/>
            </a:br>
            <a:r>
              <a:rPr lang="fr-CH" sz="2600" dirty="0"/>
              <a:t>le périmètre d’intervention de l’aide sociale est élargi, permettant (1) d’améliorer quelque peu la situation des familles bénéficiaires de l’aide sociale et permettant (2) à certaines familles modestes de bénéficier à l’avenir d’une aide matérielle.</a:t>
            </a:r>
            <a:endParaRPr lang="fr-CH" sz="2600" dirty="0">
              <a:solidFill>
                <a:srgbClr val="FF0000"/>
              </a:solidFill>
            </a:endParaRPr>
          </a:p>
          <a:p>
            <a:pPr marL="0" lvl="0" indent="0">
              <a:buNone/>
            </a:pPr>
            <a:endParaRPr lang="fr-CH" sz="2600" b="1" u="sng" dirty="0">
              <a:solidFill>
                <a:schemeClr val="tx1"/>
              </a:solidFill>
            </a:endParaRPr>
          </a:p>
        </p:txBody>
      </p:sp>
      <p:sp>
        <p:nvSpPr>
          <p:cNvPr id="4" name="Espace réservé du numéro de diapositive 3"/>
          <p:cNvSpPr>
            <a:spLocks noGrp="1"/>
          </p:cNvSpPr>
          <p:nvPr>
            <p:ph type="sldNum" sz="quarter" idx="2"/>
          </p:nvPr>
        </p:nvSpPr>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fr-CH"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13</a:t>
            </a:fld>
            <a:endParaRPr kumimoji="0" lang="fr-CH" sz="1200" b="0" i="0" u="none" strike="noStrike" kern="0" cap="none" spc="0" normalizeH="0" baseline="0" noProof="0">
              <a:ln>
                <a:noFill/>
              </a:ln>
              <a:solidFill>
                <a:srgbClr val="888888"/>
              </a:solidFill>
              <a:effectLst/>
              <a:uLnTx/>
              <a:uFillTx/>
              <a:latin typeface="Arial"/>
              <a:cs typeface="Arial"/>
              <a:sym typeface="Arial"/>
            </a:endParaRPr>
          </a:p>
        </p:txBody>
      </p:sp>
      <p:sp>
        <p:nvSpPr>
          <p:cNvPr id="5" name="Flèche droite 4"/>
          <p:cNvSpPr/>
          <p:nvPr/>
        </p:nvSpPr>
        <p:spPr>
          <a:xfrm>
            <a:off x="258618" y="4629150"/>
            <a:ext cx="434340" cy="411480"/>
          </a:xfrm>
          <a:prstGeom prst="rightArrow">
            <a:avLst/>
          </a:prstGeom>
          <a:solidFill>
            <a:schemeClr val="accent3">
              <a:lumMod val="75000"/>
            </a:schemeClr>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fr-CH" sz="1800" b="0" i="0" u="none" strike="noStrike" cap="none" spc="0" normalizeH="0" baseline="0">
              <a:ln>
                <a:noFill/>
              </a:ln>
              <a:solidFill>
                <a:srgbClr val="000000"/>
              </a:solidFill>
              <a:effectLst/>
              <a:uFillTx/>
              <a:latin typeface="+mn-lt"/>
              <a:ea typeface="+mn-ea"/>
              <a:cs typeface="+mn-cs"/>
              <a:sym typeface="Helvetica"/>
            </a:endParaRPr>
          </a:p>
        </p:txBody>
      </p:sp>
    </p:spTree>
    <p:extLst>
      <p:ext uri="{BB962C8B-B14F-4D97-AF65-F5344CB8AC3E}">
        <p14:creationId xmlns:p14="http://schemas.microsoft.com/office/powerpoint/2010/main" val="301973487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7164" y="189634"/>
            <a:ext cx="11558616" cy="724766"/>
          </a:xfrm>
        </p:spPr>
        <p:txBody>
          <a:bodyPr>
            <a:noAutofit/>
          </a:bodyPr>
          <a:lstStyle/>
          <a:p>
            <a:r>
              <a:rPr lang="fr-CH" sz="4000" b="1" dirty="0">
                <a:solidFill>
                  <a:srgbClr val="75BDA7">
                    <a:lumMod val="75000"/>
                  </a:srgbClr>
                </a:solidFill>
              </a:rPr>
              <a:t>4. Conclusion et perspectives</a:t>
            </a:r>
          </a:p>
        </p:txBody>
      </p:sp>
      <p:sp>
        <p:nvSpPr>
          <p:cNvPr id="3" name="Espace réservé du texte 2"/>
          <p:cNvSpPr>
            <a:spLocks noGrp="1"/>
          </p:cNvSpPr>
          <p:nvPr>
            <p:ph type="body" idx="1"/>
          </p:nvPr>
        </p:nvSpPr>
        <p:spPr>
          <a:xfrm>
            <a:off x="397164" y="914400"/>
            <a:ext cx="11185236" cy="5262563"/>
          </a:xfrm>
        </p:spPr>
        <p:txBody>
          <a:bodyPr>
            <a:normAutofit fontScale="92500"/>
          </a:bodyPr>
          <a:lstStyle/>
          <a:p>
            <a:pPr marL="0" indent="0">
              <a:buNone/>
            </a:pPr>
            <a:endParaRPr lang="fr-CH" sz="1600" dirty="0">
              <a:solidFill>
                <a:srgbClr val="FF0000"/>
              </a:solidFill>
            </a:endParaRPr>
          </a:p>
          <a:p>
            <a:pPr marL="0" indent="0">
              <a:buNone/>
            </a:pPr>
            <a:r>
              <a:rPr lang="fr-CH" sz="2400" b="1" u="sng" dirty="0"/>
              <a:t>Choix du canton de Neuchâtel :</a:t>
            </a:r>
          </a:p>
          <a:p>
            <a:pPr marL="0" indent="0">
              <a:buNone/>
            </a:pPr>
            <a:endParaRPr lang="fr-CH" sz="2400" b="1" u="sng" dirty="0"/>
          </a:p>
          <a:p>
            <a:pPr>
              <a:buFontTx/>
              <a:buChar char="-"/>
            </a:pPr>
            <a:r>
              <a:rPr lang="fr-CH" sz="2400" b="1" dirty="0">
                <a:solidFill>
                  <a:schemeClr val="accent3">
                    <a:lumMod val="75000"/>
                  </a:schemeClr>
                </a:solidFill>
              </a:rPr>
              <a:t>Renoncer au développement d’une nouvelle prestation sociale sous condition de ressources telle que PC familles </a:t>
            </a:r>
            <a:r>
              <a:rPr lang="fr-CH" sz="2400" dirty="0"/>
              <a:t>(une nouvelle prestation sous condition de ressources induit des seuils d’entrée et de sortie, donc potentiellement des «effets de seuil»; une nouvelle prestation sous condition de ressources signifie également des nouveaux coûts d’administration de la prestation)</a:t>
            </a:r>
          </a:p>
          <a:p>
            <a:pPr>
              <a:buFontTx/>
              <a:buChar char="-"/>
            </a:pPr>
            <a:endParaRPr lang="fr-CH" sz="2400" dirty="0"/>
          </a:p>
          <a:p>
            <a:pPr>
              <a:buFontTx/>
              <a:buChar char="-"/>
            </a:pPr>
            <a:r>
              <a:rPr lang="fr-CH" sz="2400" b="1" dirty="0">
                <a:solidFill>
                  <a:schemeClr val="accent3">
                    <a:lumMod val="75000"/>
                  </a:schemeClr>
                </a:solidFill>
              </a:rPr>
              <a:t>Renforcer les dispositifs existants </a:t>
            </a:r>
            <a:r>
              <a:rPr lang="fr-CH" sz="2400" dirty="0"/>
              <a:t>qui ont fait leurs preuves et qui sont encore amenés à évoluer (subsides </a:t>
            </a:r>
            <a:r>
              <a:rPr lang="fr-CH" sz="2400" dirty="0" err="1"/>
              <a:t>LAMal</a:t>
            </a:r>
            <a:r>
              <a:rPr lang="fr-CH" sz="2400" dirty="0"/>
              <a:t>, bourses d’études)</a:t>
            </a:r>
          </a:p>
          <a:p>
            <a:pPr>
              <a:buFontTx/>
              <a:buChar char="-"/>
            </a:pPr>
            <a:endParaRPr lang="fr-CH" sz="2400" dirty="0"/>
          </a:p>
          <a:p>
            <a:pPr>
              <a:buFontTx/>
              <a:buChar char="-"/>
            </a:pPr>
            <a:r>
              <a:rPr lang="fr-CH" sz="2400" dirty="0"/>
              <a:t>Se donner les moyens, durant la législature 2025-2029, de mener une étude de l’évolution de la situation financière des familles dans le canton</a:t>
            </a:r>
          </a:p>
        </p:txBody>
      </p:sp>
      <p:sp>
        <p:nvSpPr>
          <p:cNvPr id="4" name="Espace réservé du numéro de diapositive 3"/>
          <p:cNvSpPr>
            <a:spLocks noGrp="1"/>
          </p:cNvSpPr>
          <p:nvPr>
            <p:ph type="sldNum" sz="quarter" idx="2"/>
          </p:nvPr>
        </p:nvSpPr>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fr-CH"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14</a:t>
            </a:fld>
            <a:endParaRPr kumimoji="0" lang="fr-CH"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44208228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838200" y="914400"/>
            <a:ext cx="10515600" cy="5262563"/>
          </a:xfrm>
        </p:spPr>
        <p:txBody>
          <a:bodyPr>
            <a:normAutofit/>
          </a:bodyPr>
          <a:lstStyle/>
          <a:p>
            <a:pPr marL="0" indent="0">
              <a:buNone/>
            </a:pPr>
            <a:endParaRPr lang="fr-CH" sz="1600" dirty="0">
              <a:solidFill>
                <a:srgbClr val="FF0000"/>
              </a:solidFill>
            </a:endParaRPr>
          </a:p>
          <a:p>
            <a:pPr marL="0" indent="0">
              <a:buNone/>
            </a:pPr>
            <a:endParaRPr lang="fr-CH" sz="1600" b="1" u="sng" dirty="0">
              <a:solidFill>
                <a:srgbClr val="FF0000"/>
              </a:solidFill>
            </a:endParaRPr>
          </a:p>
          <a:p>
            <a:pPr marL="0" indent="0">
              <a:buNone/>
            </a:pPr>
            <a:endParaRPr lang="fr-CH" sz="1600" b="1" u="sng" dirty="0">
              <a:solidFill>
                <a:srgbClr val="FF0000"/>
              </a:solidFill>
            </a:endParaRPr>
          </a:p>
          <a:p>
            <a:pPr marL="0" indent="0">
              <a:buNone/>
            </a:pPr>
            <a:endParaRPr lang="fr-CH" sz="1600" b="1" u="sng" dirty="0">
              <a:solidFill>
                <a:srgbClr val="FF0000"/>
              </a:solidFill>
            </a:endParaRPr>
          </a:p>
          <a:p>
            <a:pPr marL="0" indent="0">
              <a:buNone/>
            </a:pPr>
            <a:endParaRPr lang="fr-CH" sz="1600" b="1" u="sng" dirty="0">
              <a:solidFill>
                <a:srgbClr val="FF0000"/>
              </a:solidFill>
            </a:endParaRPr>
          </a:p>
          <a:p>
            <a:pPr marL="0" indent="0">
              <a:buNone/>
            </a:pPr>
            <a:endParaRPr lang="fr-CH" sz="1600" b="1" u="sng" dirty="0">
              <a:solidFill>
                <a:srgbClr val="FF0000"/>
              </a:solidFill>
            </a:endParaRPr>
          </a:p>
          <a:p>
            <a:pPr marL="0" indent="0" algn="ctr">
              <a:buNone/>
            </a:pPr>
            <a:r>
              <a:rPr lang="fr-CH" sz="4000" dirty="0">
                <a:solidFill>
                  <a:schemeClr val="accent3">
                    <a:lumMod val="75000"/>
                  </a:schemeClr>
                </a:solidFill>
              </a:rPr>
              <a:t>Merci de votre attention !</a:t>
            </a:r>
          </a:p>
        </p:txBody>
      </p:sp>
      <p:sp>
        <p:nvSpPr>
          <p:cNvPr id="4" name="Espace réservé du numéro de diapositive 3"/>
          <p:cNvSpPr>
            <a:spLocks noGrp="1"/>
          </p:cNvSpPr>
          <p:nvPr>
            <p:ph type="sldNum" sz="quarter" idx="2"/>
          </p:nvPr>
        </p:nvSpPr>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fr-CH"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15</a:t>
            </a:fld>
            <a:endParaRPr kumimoji="0" lang="fr-CH" sz="1200" b="0" i="0" u="none" strike="noStrike" kern="0" cap="none" spc="0" normalizeH="0" baseline="0" noProof="0">
              <a:ln>
                <a:noFill/>
              </a:ln>
              <a:solidFill>
                <a:srgbClr val="888888"/>
              </a:solidFill>
              <a:effectLst/>
              <a:uLnTx/>
              <a:uFillTx/>
              <a:latin typeface="Arial"/>
              <a:cs typeface="Arial"/>
              <a:sym typeface="Arial"/>
            </a:endParaRPr>
          </a:p>
        </p:txBody>
      </p:sp>
      <p:sp>
        <p:nvSpPr>
          <p:cNvPr id="5" name="Titre 4"/>
          <p:cNvSpPr>
            <a:spLocks noGrp="1"/>
          </p:cNvSpPr>
          <p:nvPr>
            <p:ph type="title"/>
          </p:nvPr>
        </p:nvSpPr>
        <p:spPr/>
        <p:txBody>
          <a:bodyPr/>
          <a:lstStyle/>
          <a:p>
            <a:endParaRPr lang="fr-CH"/>
          </a:p>
        </p:txBody>
      </p:sp>
    </p:spTree>
    <p:extLst>
      <p:ext uri="{BB962C8B-B14F-4D97-AF65-F5344CB8AC3E}">
        <p14:creationId xmlns:p14="http://schemas.microsoft.com/office/powerpoint/2010/main" val="102710765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solidFill>
                  <a:schemeClr val="accent3">
                    <a:lumMod val="75000"/>
                  </a:schemeClr>
                </a:solidFill>
              </a:rPr>
              <a:t>Plan de la présentation</a:t>
            </a:r>
          </a:p>
        </p:txBody>
      </p:sp>
      <p:sp>
        <p:nvSpPr>
          <p:cNvPr id="3" name="Espace réservé du texte 2"/>
          <p:cNvSpPr>
            <a:spLocks noGrp="1"/>
          </p:cNvSpPr>
          <p:nvPr>
            <p:ph type="body" idx="1"/>
          </p:nvPr>
        </p:nvSpPr>
        <p:spPr>
          <a:xfrm>
            <a:off x="838200" y="1690688"/>
            <a:ext cx="10515600" cy="5470634"/>
          </a:xfrm>
        </p:spPr>
        <p:txBody>
          <a:bodyPr>
            <a:normAutofit/>
          </a:bodyPr>
          <a:lstStyle/>
          <a:p>
            <a:pPr marL="514350" indent="-514350">
              <a:spcAft>
                <a:spcPts val="1200"/>
              </a:spcAft>
              <a:buFont typeface="+mj-lt"/>
              <a:buAutoNum type="arabicPeriod"/>
            </a:pPr>
            <a:r>
              <a:rPr lang="fr-CH" dirty="0">
                <a:solidFill>
                  <a:schemeClr val="tx1"/>
                </a:solidFill>
              </a:rPr>
              <a:t>Introduction</a:t>
            </a:r>
          </a:p>
          <a:p>
            <a:pPr marL="514350" indent="-514350">
              <a:spcAft>
                <a:spcPts val="1200"/>
              </a:spcAft>
              <a:buFont typeface="+mj-lt"/>
              <a:buAutoNum type="arabicPeriod"/>
            </a:pPr>
            <a:r>
              <a:rPr lang="fr-CH" dirty="0">
                <a:solidFill>
                  <a:schemeClr val="tx1"/>
                </a:solidFill>
              </a:rPr>
              <a:t>Quelques constats</a:t>
            </a:r>
          </a:p>
          <a:p>
            <a:pPr marL="514350" indent="-514350">
              <a:spcAft>
                <a:spcPts val="1200"/>
              </a:spcAft>
              <a:buFont typeface="+mj-lt"/>
              <a:buAutoNum type="arabicPeriod"/>
              <a:tabLst>
                <a:tab pos="536575" algn="l"/>
              </a:tabLst>
            </a:pPr>
            <a:r>
              <a:rPr lang="fr-CH" dirty="0">
                <a:solidFill>
                  <a:schemeClr val="tx1"/>
                </a:solidFill>
              </a:rPr>
              <a:t>Actions multifactorielles pour les familles</a:t>
            </a:r>
          </a:p>
          <a:p>
            <a:pPr marL="514350" indent="-514350">
              <a:spcAft>
                <a:spcPts val="1200"/>
              </a:spcAft>
              <a:buFont typeface="+mj-lt"/>
              <a:buAutoNum type="arabicPeriod"/>
              <a:tabLst>
                <a:tab pos="536575" algn="l"/>
              </a:tabLst>
            </a:pPr>
            <a:r>
              <a:rPr lang="fr-CH" dirty="0">
                <a:solidFill>
                  <a:schemeClr val="tx1"/>
                </a:solidFill>
              </a:rPr>
              <a:t>Conclusion et perspectives</a:t>
            </a:r>
          </a:p>
        </p:txBody>
      </p:sp>
      <p:sp>
        <p:nvSpPr>
          <p:cNvPr id="4" name="Espace réservé du numéro de diapositive 3"/>
          <p:cNvSpPr>
            <a:spLocks noGrp="1"/>
          </p:cNvSpPr>
          <p:nvPr>
            <p:ph type="sldNum" sz="quarter" idx="2"/>
          </p:nvPr>
        </p:nvSpPr>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fr-CH"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2</a:t>
            </a:fld>
            <a:endParaRPr kumimoji="0" lang="fr-CH"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3829359817"/>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465" y="248795"/>
            <a:ext cx="11560180" cy="328941"/>
          </a:xfrm>
        </p:spPr>
        <p:txBody>
          <a:bodyPr>
            <a:noAutofit/>
          </a:bodyPr>
          <a:lstStyle/>
          <a:p>
            <a:pPr marL="534988" indent="-534988"/>
            <a:br>
              <a:rPr lang="fr-CH" sz="3600" dirty="0"/>
            </a:br>
            <a:r>
              <a:rPr lang="fr-CH" sz="3200" b="1" dirty="0">
                <a:solidFill>
                  <a:srgbClr val="75BDA7">
                    <a:lumMod val="75000"/>
                  </a:srgbClr>
                </a:solidFill>
              </a:rPr>
              <a:t>1. Introduction</a:t>
            </a:r>
          </a:p>
        </p:txBody>
      </p:sp>
      <p:sp>
        <p:nvSpPr>
          <p:cNvPr id="4" name="Espace réservé du numéro de diapositive 3"/>
          <p:cNvSpPr>
            <a:spLocks noGrp="1"/>
          </p:cNvSpPr>
          <p:nvPr>
            <p:ph type="sldNum" sz="quarter" idx="2"/>
          </p:nvPr>
        </p:nvSpPr>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fr-CH"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3</a:t>
            </a:fld>
            <a:endParaRPr kumimoji="0" lang="fr-CH" sz="1200" b="0" i="0" u="none" strike="noStrike" kern="0" cap="none" spc="0" normalizeH="0" baseline="0" noProof="0">
              <a:ln>
                <a:noFill/>
              </a:ln>
              <a:solidFill>
                <a:srgbClr val="888888"/>
              </a:solidFill>
              <a:effectLst/>
              <a:uLnTx/>
              <a:uFillTx/>
              <a:latin typeface="Arial"/>
              <a:cs typeface="Arial"/>
              <a:sym typeface="Arial"/>
            </a:endParaRPr>
          </a:p>
        </p:txBody>
      </p:sp>
      <p:sp>
        <p:nvSpPr>
          <p:cNvPr id="3" name="Rectangle 1"/>
          <p:cNvSpPr>
            <a:spLocks noChangeArrowheads="1"/>
          </p:cNvSpPr>
          <p:nvPr/>
        </p:nvSpPr>
        <p:spPr bwMode="auto">
          <a:xfrm>
            <a:off x="0" y="43934"/>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800" b="0" i="0" u="none" strike="noStrike" kern="0" cap="none" spc="0" normalizeH="0" baseline="0" noProof="0" dirty="0">
                <a:ln>
                  <a:noFill/>
                </a:ln>
                <a:solidFill>
                  <a:srgbClr val="000000"/>
                </a:solidFill>
                <a:effectLst/>
                <a:uLnTx/>
                <a:uFillTx/>
                <a:latin typeface="Arial" panose="020B0604020202020204" pitchFamily="34" charset="0"/>
                <a:cs typeface="Helvetica"/>
                <a:sym typeface="Helvetica"/>
              </a:rPr>
              <a:t> </a:t>
            </a:r>
          </a:p>
        </p:txBody>
      </p:sp>
      <p:sp>
        <p:nvSpPr>
          <p:cNvPr id="14" name="ZoneTexte 13"/>
          <p:cNvSpPr txBox="1"/>
          <p:nvPr/>
        </p:nvSpPr>
        <p:spPr>
          <a:xfrm>
            <a:off x="697230" y="1040524"/>
            <a:ext cx="10496287" cy="47089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fr-CH" sz="1800" b="0" i="0" u="none" strike="noStrike" kern="0" cap="none" spc="0" normalizeH="0" baseline="0" noProof="0" dirty="0">
              <a:ln>
                <a:noFill/>
              </a:ln>
              <a:solidFill>
                <a:srgbClr val="000000"/>
              </a:solidFill>
              <a:effectLst/>
              <a:uLnTx/>
              <a:uFillTx/>
              <a:latin typeface="Helvetica"/>
              <a:cs typeface="Helvetica"/>
              <a:sym typeface="Helvetica"/>
            </a:endParaRPr>
          </a:p>
          <a:p>
            <a:pPr marL="285750" marR="0" lvl="0" indent="-285750" algn="l" defTabSz="914400" rtl="0" eaLnBrk="1" fontAlgn="auto" latinLnBrk="0" hangingPunct="0">
              <a:lnSpc>
                <a:spcPct val="100000"/>
              </a:lnSpc>
              <a:spcBef>
                <a:spcPts val="0"/>
              </a:spcBef>
              <a:spcAft>
                <a:spcPts val="0"/>
              </a:spcAft>
              <a:buClrTx/>
              <a:buSzTx/>
              <a:buFont typeface="Wingdings" panose="05000000000000000000" pitchFamily="2" charset="2"/>
              <a:buChar char="§"/>
              <a:tabLst/>
              <a:defRPr/>
            </a:pPr>
            <a:r>
              <a:rPr kumimoji="0" lang="fr-CH" sz="2400" b="1" i="0" u="none" strike="noStrike" kern="0" cap="none" spc="0" normalizeH="0" baseline="0" noProof="0" dirty="0">
                <a:ln>
                  <a:noFill/>
                </a:ln>
                <a:solidFill>
                  <a:srgbClr val="000000"/>
                </a:solidFill>
                <a:effectLst/>
                <a:uLnTx/>
                <a:uFillTx/>
                <a:latin typeface="Helvetica"/>
                <a:cs typeface="Helvetica"/>
                <a:sym typeface="Helvetica"/>
              </a:rPr>
              <a:t>Lutter contre la précarité</a:t>
            </a:r>
            <a:r>
              <a:rPr kumimoji="0" lang="fr-CH" sz="2400" b="0" i="0" u="none" strike="noStrike" kern="0" cap="none" spc="0" normalizeH="0" baseline="0" noProof="0" dirty="0">
                <a:ln>
                  <a:noFill/>
                </a:ln>
                <a:solidFill>
                  <a:srgbClr val="000000"/>
                </a:solidFill>
                <a:effectLst/>
                <a:uLnTx/>
                <a:uFillTx/>
                <a:latin typeface="Helvetica"/>
                <a:cs typeface="Helvetica"/>
                <a:sym typeface="Helvetica"/>
              </a:rPr>
              <a:t>,</a:t>
            </a:r>
            <a:r>
              <a:rPr kumimoji="0" lang="fr-CH" sz="2400" b="0" i="0" u="none" strike="noStrike" kern="0" cap="none" spc="0" normalizeH="0" noProof="0" dirty="0">
                <a:ln>
                  <a:noFill/>
                </a:ln>
                <a:solidFill>
                  <a:srgbClr val="000000"/>
                </a:solidFill>
                <a:effectLst/>
                <a:uLnTx/>
                <a:uFillTx/>
                <a:latin typeface="Helvetica"/>
                <a:cs typeface="Helvetica"/>
                <a:sym typeface="Helvetica"/>
              </a:rPr>
              <a:t> en particulier la précarité des enfants/familles, une volonté politique sans doute largement partagée</a:t>
            </a:r>
          </a:p>
          <a:p>
            <a:pPr marL="285750" marR="0" lvl="0" indent="-285750" algn="l" defTabSz="914400" rtl="0" eaLnBrk="1" fontAlgn="auto" latinLnBrk="0" hangingPunct="0">
              <a:lnSpc>
                <a:spcPct val="100000"/>
              </a:lnSpc>
              <a:spcBef>
                <a:spcPts val="0"/>
              </a:spcBef>
              <a:spcAft>
                <a:spcPts val="0"/>
              </a:spcAft>
              <a:buClrTx/>
              <a:buSzTx/>
              <a:buFont typeface="Wingdings" panose="05000000000000000000" pitchFamily="2" charset="2"/>
              <a:buChar char="§"/>
              <a:tabLst/>
              <a:defRPr/>
            </a:pPr>
            <a:endParaRPr lang="fr-CH" sz="2400" baseline="0" dirty="0">
              <a:latin typeface="Helvetica"/>
              <a:cs typeface="Helvetica"/>
            </a:endParaRPr>
          </a:p>
          <a:p>
            <a:pPr marL="285750" marR="0" lvl="0" indent="-285750" algn="l" defTabSz="914400" rtl="0" eaLnBrk="1" fontAlgn="auto" latinLnBrk="0" hangingPunct="0">
              <a:lnSpc>
                <a:spcPct val="100000"/>
              </a:lnSpc>
              <a:spcBef>
                <a:spcPts val="0"/>
              </a:spcBef>
              <a:spcAft>
                <a:spcPts val="0"/>
              </a:spcAft>
              <a:buClrTx/>
              <a:buSzTx/>
              <a:buFont typeface="Wingdings" panose="05000000000000000000" pitchFamily="2" charset="2"/>
              <a:buChar char="§"/>
              <a:tabLst/>
              <a:defRPr/>
            </a:pPr>
            <a:r>
              <a:rPr kumimoji="0" lang="fr-CH" sz="2400" b="1" i="0" u="none" strike="noStrike" kern="0" cap="none" spc="0" normalizeH="0" noProof="0" dirty="0">
                <a:ln>
                  <a:noFill/>
                </a:ln>
                <a:solidFill>
                  <a:srgbClr val="000000"/>
                </a:solidFill>
                <a:effectLst/>
                <a:uLnTx/>
                <a:uFillTx/>
                <a:latin typeface="Helvetica"/>
                <a:cs typeface="Helvetica"/>
                <a:sym typeface="Helvetica"/>
              </a:rPr>
              <a:t>Précarité et pauvreté des familles </a:t>
            </a:r>
            <a:r>
              <a:rPr kumimoji="0" lang="fr-CH" sz="2400" b="0" i="0" u="none" strike="noStrike" kern="0" cap="none" spc="0" normalizeH="0" noProof="0" dirty="0">
                <a:ln>
                  <a:noFill/>
                </a:ln>
                <a:solidFill>
                  <a:srgbClr val="000000"/>
                </a:solidFill>
                <a:effectLst/>
                <a:uLnTx/>
                <a:uFillTx/>
                <a:latin typeface="Helvetica"/>
                <a:cs typeface="Helvetica"/>
                <a:sym typeface="Helvetica"/>
              </a:rPr>
              <a:t>: </a:t>
            </a:r>
          </a:p>
          <a:p>
            <a:pPr marL="285750" marR="0" lvl="0" indent="-285750" algn="l" defTabSz="914400" rtl="0" eaLnBrk="1" fontAlgn="auto" latinLnBrk="0" hangingPunct="0">
              <a:lnSpc>
                <a:spcPct val="100000"/>
              </a:lnSpc>
              <a:spcBef>
                <a:spcPts val="0"/>
              </a:spcBef>
              <a:spcAft>
                <a:spcPts val="0"/>
              </a:spcAft>
              <a:buClrTx/>
              <a:buSzTx/>
              <a:buFont typeface="Wingdings" panose="05000000000000000000" pitchFamily="2" charset="2"/>
              <a:buChar char="§"/>
              <a:tabLst/>
              <a:defRPr/>
            </a:pPr>
            <a:endParaRPr kumimoji="0" lang="fr-CH" sz="2400" b="0" i="0" u="none" strike="noStrike" kern="0" cap="none" spc="0" normalizeH="0" noProof="0" dirty="0">
              <a:ln>
                <a:noFill/>
              </a:ln>
              <a:solidFill>
                <a:srgbClr val="000000"/>
              </a:solidFill>
              <a:effectLst/>
              <a:uLnTx/>
              <a:uFillTx/>
              <a:latin typeface="Helvetica"/>
              <a:cs typeface="Helvetica"/>
              <a:sym typeface="Helvetica"/>
            </a:endParaRPr>
          </a:p>
          <a:p>
            <a:pPr marL="342900" lvl="1" indent="285750">
              <a:buFont typeface="Wingdings" panose="05000000000000000000" pitchFamily="2" charset="2"/>
              <a:buChar char="ü"/>
              <a:defRPr/>
            </a:pPr>
            <a:r>
              <a:rPr lang="fr-CH" sz="2400" dirty="0">
                <a:latin typeface="Helvetica"/>
                <a:cs typeface="Helvetica"/>
              </a:rPr>
              <a:t>	</a:t>
            </a:r>
            <a:r>
              <a:rPr kumimoji="0" lang="fr-CH" sz="2400" b="0" i="0" u="none" strike="noStrike" kern="0" cap="none" spc="0" normalizeH="0" noProof="0" dirty="0">
                <a:ln>
                  <a:noFill/>
                </a:ln>
                <a:solidFill>
                  <a:srgbClr val="000000"/>
                </a:solidFill>
                <a:effectLst/>
                <a:uLnTx/>
                <a:uFillTx/>
                <a:latin typeface="Helvetica"/>
                <a:cs typeface="Helvetica"/>
                <a:sym typeface="Helvetica"/>
              </a:rPr>
              <a:t>des réalités multiples (évolution des modèles de familles)</a:t>
            </a:r>
          </a:p>
          <a:p>
            <a:pPr marL="342900" lvl="1" indent="285750">
              <a:buFont typeface="Wingdings" panose="05000000000000000000" pitchFamily="2" charset="2"/>
              <a:buChar char="ü"/>
              <a:defRPr/>
            </a:pPr>
            <a:r>
              <a:rPr lang="fr-CH" sz="2400" dirty="0">
                <a:latin typeface="Helvetica"/>
                <a:cs typeface="Helvetica"/>
              </a:rPr>
              <a:t>	les études/statistiques ne rendent pas forcément compte de ces 	diversités et de leurs enjeux</a:t>
            </a:r>
          </a:p>
          <a:p>
            <a:pPr marL="342900" lvl="1" indent="285750">
              <a:buFont typeface="Wingdings" panose="05000000000000000000" pitchFamily="2" charset="2"/>
              <a:buChar char="ü"/>
              <a:defRPr/>
            </a:pPr>
            <a:r>
              <a:rPr lang="fr-CH" sz="2400" baseline="0" dirty="0">
                <a:latin typeface="Helvetica"/>
                <a:cs typeface="Helvetica"/>
              </a:rPr>
              <a:t>	décalage temporel entre le résultat des études statistiques et les</a:t>
            </a:r>
            <a:r>
              <a:rPr lang="fr-CH" sz="2400" dirty="0">
                <a:latin typeface="Helvetica"/>
                <a:cs typeface="Helvetica"/>
              </a:rPr>
              <a:t> 	mesures prises</a:t>
            </a:r>
            <a:endParaRPr lang="fr-CH" sz="2400" baseline="0" dirty="0">
              <a:latin typeface="Helvetica"/>
              <a:cs typeface="Helvetica"/>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fr-CH" sz="2400" b="0" i="0" u="none" strike="noStrike" kern="0" cap="none" spc="0" normalizeH="0" baseline="0" noProof="0" dirty="0">
              <a:ln>
                <a:noFill/>
              </a:ln>
              <a:solidFill>
                <a:srgbClr val="000000"/>
              </a:solidFill>
              <a:effectLst/>
              <a:uLnTx/>
              <a:uFillTx/>
              <a:latin typeface="Helvetica"/>
              <a:cs typeface="Helvetica"/>
              <a:sym typeface="Helvetica"/>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fr-CH" sz="1800" b="0" i="0" u="none" strike="noStrike" kern="0" cap="none" spc="0" normalizeH="0" baseline="0" noProof="0" dirty="0">
              <a:ln>
                <a:noFill/>
              </a:ln>
              <a:solidFill>
                <a:srgbClr val="000000"/>
              </a:solidFill>
              <a:effectLst/>
              <a:uLnTx/>
              <a:uFillTx/>
              <a:latin typeface="Helvetica"/>
              <a:ea typeface="+mn-ea"/>
              <a:cs typeface="Helvetica"/>
              <a:sym typeface="Helvetica"/>
            </a:endParaRPr>
          </a:p>
        </p:txBody>
      </p:sp>
    </p:spTree>
    <p:extLst>
      <p:ext uri="{BB962C8B-B14F-4D97-AF65-F5344CB8AC3E}">
        <p14:creationId xmlns:p14="http://schemas.microsoft.com/office/powerpoint/2010/main" val="382477312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465" y="248795"/>
            <a:ext cx="11560180" cy="328941"/>
          </a:xfrm>
        </p:spPr>
        <p:txBody>
          <a:bodyPr>
            <a:noAutofit/>
          </a:bodyPr>
          <a:lstStyle/>
          <a:p>
            <a:pPr marL="534988" indent="-534988"/>
            <a:br>
              <a:rPr lang="fr-CH" sz="3600" dirty="0"/>
            </a:br>
            <a:r>
              <a:rPr lang="fr-CH" sz="3200" b="1" dirty="0">
                <a:solidFill>
                  <a:srgbClr val="75BDA7">
                    <a:lumMod val="75000"/>
                  </a:srgbClr>
                </a:solidFill>
              </a:rPr>
              <a:t>1. Introduction</a:t>
            </a:r>
          </a:p>
        </p:txBody>
      </p:sp>
      <p:sp>
        <p:nvSpPr>
          <p:cNvPr id="4" name="Espace réservé du numéro de diapositive 3"/>
          <p:cNvSpPr>
            <a:spLocks noGrp="1"/>
          </p:cNvSpPr>
          <p:nvPr>
            <p:ph type="sldNum" sz="quarter" idx="2"/>
          </p:nvPr>
        </p:nvSpPr>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fr-CH"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4</a:t>
            </a:fld>
            <a:endParaRPr kumimoji="0" lang="fr-CH" sz="1200" b="0" i="0" u="none" strike="noStrike" kern="0" cap="none" spc="0" normalizeH="0" baseline="0" noProof="0">
              <a:ln>
                <a:noFill/>
              </a:ln>
              <a:solidFill>
                <a:srgbClr val="888888"/>
              </a:solidFill>
              <a:effectLst/>
              <a:uLnTx/>
              <a:uFillTx/>
              <a:latin typeface="Arial"/>
              <a:cs typeface="Arial"/>
              <a:sym typeface="Arial"/>
            </a:endParaRPr>
          </a:p>
        </p:txBody>
      </p:sp>
      <p:sp>
        <p:nvSpPr>
          <p:cNvPr id="3" name="Rectangle 1"/>
          <p:cNvSpPr>
            <a:spLocks noChangeArrowheads="1"/>
          </p:cNvSpPr>
          <p:nvPr/>
        </p:nvSpPr>
        <p:spPr bwMode="auto">
          <a:xfrm>
            <a:off x="0" y="43934"/>
            <a:ext cx="2487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1800" b="0" i="0" u="none" strike="noStrike" kern="0" cap="none" spc="0" normalizeH="0" baseline="0" noProof="0" dirty="0">
                <a:ln>
                  <a:noFill/>
                </a:ln>
                <a:solidFill>
                  <a:srgbClr val="000000"/>
                </a:solidFill>
                <a:effectLst/>
                <a:uLnTx/>
                <a:uFillTx/>
                <a:latin typeface="Arial" panose="020B0604020202020204" pitchFamily="34" charset="0"/>
                <a:cs typeface="Helvetica"/>
                <a:sym typeface="Helvetica"/>
              </a:rPr>
              <a:t> </a:t>
            </a:r>
          </a:p>
        </p:txBody>
      </p:sp>
      <p:sp>
        <p:nvSpPr>
          <p:cNvPr id="14" name="ZoneTexte 13"/>
          <p:cNvSpPr txBox="1"/>
          <p:nvPr/>
        </p:nvSpPr>
        <p:spPr>
          <a:xfrm>
            <a:off x="788276" y="1040524"/>
            <a:ext cx="10405241" cy="61863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R="0" lvl="0" algn="l" defTabSz="914400" rtl="0" eaLnBrk="1" fontAlgn="auto" latinLnBrk="0" hangingPunct="0">
              <a:lnSpc>
                <a:spcPct val="100000"/>
              </a:lnSpc>
              <a:spcBef>
                <a:spcPts val="0"/>
              </a:spcBef>
              <a:spcAft>
                <a:spcPts val="0"/>
              </a:spcAft>
              <a:buClrTx/>
              <a:buSzTx/>
              <a:tabLst/>
              <a:defRPr/>
            </a:pPr>
            <a:endParaRPr lang="fr-CH" sz="2400" baseline="0" dirty="0">
              <a:latin typeface="Helvetica"/>
              <a:cs typeface="Helvetica"/>
            </a:endParaRPr>
          </a:p>
          <a:p>
            <a:pPr marL="285750" marR="0" lvl="0" indent="-285750" algn="l" defTabSz="914400" rtl="0" eaLnBrk="1" fontAlgn="auto" latinLnBrk="0" hangingPunct="0">
              <a:lnSpc>
                <a:spcPct val="100000"/>
              </a:lnSpc>
              <a:spcBef>
                <a:spcPts val="0"/>
              </a:spcBef>
              <a:spcAft>
                <a:spcPts val="0"/>
              </a:spcAft>
              <a:buClrTx/>
              <a:buSzTx/>
              <a:buFont typeface="Wingdings" panose="05000000000000000000" pitchFamily="2" charset="2"/>
              <a:buChar char="§"/>
              <a:tabLst/>
              <a:defRPr/>
            </a:pPr>
            <a:r>
              <a:rPr lang="fr-CH" sz="2400" b="1" dirty="0">
                <a:latin typeface="Helvetica"/>
                <a:cs typeface="Helvetica"/>
              </a:rPr>
              <a:t>Récentes actualités dans le canton de Neuchâtel (2024) :</a:t>
            </a:r>
          </a:p>
          <a:p>
            <a:pPr marR="0" lvl="0" algn="l" defTabSz="914400" rtl="0" eaLnBrk="1" fontAlgn="auto" latinLnBrk="0" hangingPunct="0">
              <a:lnSpc>
                <a:spcPct val="100000"/>
              </a:lnSpc>
              <a:spcBef>
                <a:spcPts val="0"/>
              </a:spcBef>
              <a:spcAft>
                <a:spcPts val="0"/>
              </a:spcAft>
              <a:buClrTx/>
              <a:buSzTx/>
              <a:tabLst/>
              <a:defRPr/>
            </a:pPr>
            <a:endParaRPr lang="fr-CH" dirty="0">
              <a:latin typeface="Helvetica"/>
              <a:cs typeface="Helvetica"/>
            </a:endParaRPr>
          </a:p>
          <a:p>
            <a:pPr marL="263525" marR="0" lvl="0" algn="l" defTabSz="914400" rtl="0" eaLnBrk="1" fontAlgn="auto" latinLnBrk="0" hangingPunct="0">
              <a:lnSpc>
                <a:spcPct val="100000"/>
              </a:lnSpc>
              <a:spcBef>
                <a:spcPts val="0"/>
              </a:spcBef>
              <a:spcAft>
                <a:spcPts val="0"/>
              </a:spcAft>
              <a:buClrTx/>
              <a:buSzTx/>
              <a:tabLst/>
              <a:defRPr/>
            </a:pPr>
            <a:r>
              <a:rPr lang="fr-CH" sz="2400" dirty="0">
                <a:latin typeface="Helvetica"/>
                <a:cs typeface="Helvetica"/>
              </a:rPr>
              <a:t>Diffusion du </a:t>
            </a:r>
            <a:r>
              <a:rPr lang="fr-CH" sz="2400" dirty="0">
                <a:latin typeface="Helvetica"/>
                <a:cs typeface="Helvetica"/>
                <a:hlinkClick r:id="rId3"/>
              </a:rPr>
              <a:t>rapport social 2023</a:t>
            </a:r>
            <a:r>
              <a:rPr lang="fr-CH" sz="2400" dirty="0">
                <a:latin typeface="Helvetica"/>
                <a:cs typeface="Helvetica"/>
              </a:rPr>
              <a:t> (publication biennale du panorama de l’évolution des prestations sociales sous condition de ressources délivrées dans le canton, incluant pour l’édition 2023, un rapport sur l’ampleur et l’évolution de la pauvreté)</a:t>
            </a:r>
          </a:p>
          <a:p>
            <a:pPr marR="0" lvl="0" algn="l" defTabSz="914400" rtl="0" eaLnBrk="1" fontAlgn="auto" latinLnBrk="0" hangingPunct="0">
              <a:lnSpc>
                <a:spcPct val="100000"/>
              </a:lnSpc>
              <a:spcBef>
                <a:spcPts val="0"/>
              </a:spcBef>
              <a:spcAft>
                <a:spcPts val="0"/>
              </a:spcAft>
              <a:buClrTx/>
              <a:buSzTx/>
              <a:tabLst/>
              <a:defRPr/>
            </a:pPr>
            <a:endParaRPr lang="fr-CH" sz="2400" dirty="0">
              <a:latin typeface="Helvetica"/>
              <a:cs typeface="Helvetica"/>
            </a:endParaRPr>
          </a:p>
          <a:p>
            <a:pPr marL="263525" marR="0" lvl="0" algn="l" defTabSz="914400" rtl="0" eaLnBrk="1" fontAlgn="auto" latinLnBrk="0" hangingPunct="0">
              <a:lnSpc>
                <a:spcPct val="100000"/>
              </a:lnSpc>
              <a:spcBef>
                <a:spcPts val="0"/>
              </a:spcBef>
              <a:spcAft>
                <a:spcPts val="0"/>
              </a:spcAft>
              <a:buClrTx/>
              <a:buSzTx/>
              <a:tabLst/>
              <a:defRPr/>
            </a:pPr>
            <a:r>
              <a:rPr lang="fr-CH" sz="2400" dirty="0">
                <a:latin typeface="Helvetica"/>
                <a:cs typeface="Helvetica"/>
              </a:rPr>
              <a:t>Rapport du Conseil d’État au Grand conseil (</a:t>
            </a:r>
            <a:r>
              <a:rPr lang="fr-CH" sz="2400" dirty="0">
                <a:latin typeface="Helvetica"/>
                <a:cs typeface="Helvetica"/>
                <a:hlinkClick r:id="rId4"/>
              </a:rPr>
              <a:t>Redéfinition des prestations sociales 3</a:t>
            </a:r>
            <a:r>
              <a:rPr lang="fr-CH" sz="2400" dirty="0">
                <a:latin typeface="Helvetica"/>
                <a:cs typeface="Helvetica"/>
              </a:rPr>
              <a:t>) :</a:t>
            </a:r>
          </a:p>
          <a:p>
            <a:pPr marL="263525" marR="0" lvl="0" algn="l" defTabSz="914400" rtl="0" eaLnBrk="1" fontAlgn="auto" latinLnBrk="0" hangingPunct="0">
              <a:lnSpc>
                <a:spcPct val="100000"/>
              </a:lnSpc>
              <a:spcBef>
                <a:spcPts val="0"/>
              </a:spcBef>
              <a:spcAft>
                <a:spcPts val="0"/>
              </a:spcAft>
              <a:buClrTx/>
              <a:buSzTx/>
              <a:tabLst/>
              <a:defRPr/>
            </a:pPr>
            <a:endParaRPr lang="fr-CH" sz="2400" dirty="0">
              <a:latin typeface="Helvetica"/>
              <a:cs typeface="Helvetica"/>
            </a:endParaRPr>
          </a:p>
          <a:p>
            <a:pPr marL="549275" marR="0" lvl="0" indent="-285750" algn="l" defTabSz="914400" rtl="0" eaLnBrk="1" fontAlgn="auto" latinLnBrk="0" hangingPunct="0">
              <a:lnSpc>
                <a:spcPct val="100000"/>
              </a:lnSpc>
              <a:spcBef>
                <a:spcPts val="0"/>
              </a:spcBef>
              <a:spcAft>
                <a:spcPts val="0"/>
              </a:spcAft>
              <a:buClrTx/>
              <a:buSzTx/>
              <a:buFont typeface="Wingdings" panose="05000000000000000000" pitchFamily="2" charset="2"/>
              <a:buChar char="Ø"/>
              <a:tabLst/>
              <a:defRPr/>
            </a:pPr>
            <a:r>
              <a:rPr kumimoji="0" lang="fr-CH" sz="2400" b="0" i="0" u="none" strike="noStrike" kern="0" cap="none" spc="0" normalizeH="0" baseline="0" noProof="0" dirty="0">
                <a:ln>
                  <a:noFill/>
                </a:ln>
                <a:solidFill>
                  <a:srgbClr val="000000"/>
                </a:solidFill>
                <a:effectLst/>
                <a:uLnTx/>
                <a:uFillTx/>
                <a:latin typeface="Helvetica"/>
                <a:cs typeface="Helvetica"/>
                <a:sym typeface="Helvetica"/>
              </a:rPr>
              <a:t>Bilan</a:t>
            </a:r>
            <a:r>
              <a:rPr kumimoji="0" lang="fr-CH" sz="2400" b="0" i="0" u="none" strike="noStrike" kern="0" cap="none" spc="0" normalizeH="0" noProof="0" dirty="0">
                <a:ln>
                  <a:noFill/>
                </a:ln>
                <a:solidFill>
                  <a:srgbClr val="000000"/>
                </a:solidFill>
                <a:effectLst/>
                <a:uLnTx/>
                <a:uFillTx/>
                <a:latin typeface="Helvetica"/>
                <a:cs typeface="Helvetica"/>
                <a:sym typeface="Helvetica"/>
              </a:rPr>
              <a:t> et clôture d’un cycle de réformes des prestations sociales sous condition de ressources</a:t>
            </a:r>
          </a:p>
          <a:p>
            <a:pPr marL="549275" marR="0" lvl="0" indent="-285750" algn="l" defTabSz="914400" rtl="0" eaLnBrk="1" fontAlgn="auto" latinLnBrk="0" hangingPunct="0">
              <a:lnSpc>
                <a:spcPct val="100000"/>
              </a:lnSpc>
              <a:spcBef>
                <a:spcPts val="0"/>
              </a:spcBef>
              <a:spcAft>
                <a:spcPts val="0"/>
              </a:spcAft>
              <a:buClrTx/>
              <a:buSzTx/>
              <a:buFont typeface="Wingdings" panose="05000000000000000000" pitchFamily="2" charset="2"/>
              <a:buChar char="Ø"/>
              <a:tabLst/>
              <a:defRPr/>
            </a:pPr>
            <a:r>
              <a:rPr lang="fr-CH" sz="2400" b="1" baseline="0" dirty="0">
                <a:solidFill>
                  <a:schemeClr val="accent3">
                    <a:lumMod val="75000"/>
                  </a:schemeClr>
                </a:solidFill>
                <a:latin typeface="Helvetica"/>
                <a:cs typeface="Helvetica"/>
              </a:rPr>
              <a:t>Renoncement</a:t>
            </a:r>
            <a:r>
              <a:rPr lang="fr-CH" sz="2400" b="1" dirty="0">
                <a:solidFill>
                  <a:schemeClr val="accent3">
                    <a:lumMod val="75000"/>
                  </a:schemeClr>
                </a:solidFill>
                <a:latin typeface="Helvetica"/>
                <a:cs typeface="Helvetica"/>
              </a:rPr>
              <a:t> au développement d’une PC Familles</a:t>
            </a:r>
          </a:p>
          <a:p>
            <a:pPr marL="549275" marR="0" lvl="0" indent="-285750" algn="l" defTabSz="914400" rtl="0" eaLnBrk="1" fontAlgn="auto" latinLnBrk="0" hangingPunct="0">
              <a:lnSpc>
                <a:spcPct val="100000"/>
              </a:lnSpc>
              <a:spcBef>
                <a:spcPts val="0"/>
              </a:spcBef>
              <a:spcAft>
                <a:spcPts val="0"/>
              </a:spcAft>
              <a:buClrTx/>
              <a:buSzTx/>
              <a:buFont typeface="Wingdings" panose="05000000000000000000" pitchFamily="2" charset="2"/>
              <a:buChar char="Ø"/>
              <a:tabLst/>
              <a:defRPr/>
            </a:pPr>
            <a:r>
              <a:rPr kumimoji="0" lang="fr-CH" sz="2400" b="1" i="0" u="none" strike="noStrike" kern="0" cap="none" spc="0" normalizeH="0" baseline="0" noProof="0" dirty="0">
                <a:ln>
                  <a:noFill/>
                </a:ln>
                <a:solidFill>
                  <a:schemeClr val="accent3">
                    <a:lumMod val="75000"/>
                  </a:schemeClr>
                </a:solidFill>
                <a:effectLst/>
                <a:uLnTx/>
                <a:uFillTx/>
                <a:latin typeface="Helvetica"/>
                <a:cs typeface="Helvetica"/>
                <a:sym typeface="Helvetica"/>
              </a:rPr>
              <a:t>Mobilisation</a:t>
            </a:r>
            <a:r>
              <a:rPr kumimoji="0" lang="fr-CH" sz="2400" b="1" i="0" u="none" strike="noStrike" kern="0" cap="none" spc="0" normalizeH="0" noProof="0" dirty="0">
                <a:ln>
                  <a:noFill/>
                </a:ln>
                <a:solidFill>
                  <a:schemeClr val="accent3">
                    <a:lumMod val="75000"/>
                  </a:schemeClr>
                </a:solidFill>
                <a:effectLst/>
                <a:uLnTx/>
                <a:uFillTx/>
                <a:latin typeface="Helvetica"/>
                <a:cs typeface="Helvetica"/>
                <a:sym typeface="Helvetica"/>
              </a:rPr>
              <a:t> et renforcement des outils existants</a:t>
            </a:r>
            <a:endParaRPr kumimoji="0" lang="fr-CH" sz="2400" b="1" i="0" u="none" strike="noStrike" kern="0" cap="none" spc="0" normalizeH="0" baseline="0" noProof="0" dirty="0">
              <a:ln>
                <a:noFill/>
              </a:ln>
              <a:solidFill>
                <a:schemeClr val="accent3">
                  <a:lumMod val="75000"/>
                </a:schemeClr>
              </a:solidFill>
              <a:effectLst/>
              <a:uLnTx/>
              <a:uFillTx/>
              <a:latin typeface="Helvetica"/>
              <a:cs typeface="Helvetica"/>
              <a:sym typeface="Helvetica"/>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fr-CH" sz="2400" b="0" i="0" u="none" strike="noStrike" kern="0" cap="none" spc="0" normalizeH="0" baseline="0" noProof="0" dirty="0">
              <a:ln>
                <a:noFill/>
              </a:ln>
              <a:solidFill>
                <a:srgbClr val="000000"/>
              </a:solidFill>
              <a:effectLst/>
              <a:uLnTx/>
              <a:uFillTx/>
              <a:latin typeface="Helvetica"/>
              <a:cs typeface="Helvetica"/>
              <a:sym typeface="Helvetica"/>
            </a:endParaRPr>
          </a:p>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fr-CH" sz="1800" b="0" i="0" u="none" strike="noStrike" kern="0" cap="none" spc="0" normalizeH="0" baseline="0" noProof="0" dirty="0">
              <a:ln>
                <a:noFill/>
              </a:ln>
              <a:solidFill>
                <a:srgbClr val="000000"/>
              </a:solidFill>
              <a:effectLst/>
              <a:uLnTx/>
              <a:uFillTx/>
              <a:latin typeface="Helvetica"/>
              <a:ea typeface="+mn-ea"/>
              <a:cs typeface="Helvetica"/>
              <a:sym typeface="Helvetica"/>
            </a:endParaRPr>
          </a:p>
        </p:txBody>
      </p:sp>
    </p:spTree>
    <p:extLst>
      <p:ext uri="{BB962C8B-B14F-4D97-AF65-F5344CB8AC3E}">
        <p14:creationId xmlns:p14="http://schemas.microsoft.com/office/powerpoint/2010/main" val="1121354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826366"/>
          </a:xfrm>
        </p:spPr>
        <p:txBody>
          <a:bodyPr>
            <a:normAutofit/>
          </a:bodyPr>
          <a:lstStyle/>
          <a:p>
            <a:r>
              <a:rPr lang="fr-CH" sz="3200" b="1" dirty="0">
                <a:solidFill>
                  <a:schemeClr val="accent3">
                    <a:lumMod val="75000"/>
                  </a:schemeClr>
                </a:solidFill>
              </a:rPr>
              <a:t>2. Quelques constats </a:t>
            </a:r>
          </a:p>
        </p:txBody>
      </p:sp>
      <p:sp>
        <p:nvSpPr>
          <p:cNvPr id="3" name="Espace réservé du texte 2"/>
          <p:cNvSpPr>
            <a:spLocks noGrp="1"/>
          </p:cNvSpPr>
          <p:nvPr>
            <p:ph type="body" idx="1"/>
          </p:nvPr>
        </p:nvSpPr>
        <p:spPr>
          <a:xfrm>
            <a:off x="838200" y="1339273"/>
            <a:ext cx="10515600" cy="5135418"/>
          </a:xfrm>
        </p:spPr>
        <p:txBody>
          <a:bodyPr>
            <a:normAutofit/>
          </a:bodyPr>
          <a:lstStyle/>
          <a:p>
            <a:pPr marL="0" indent="0">
              <a:spcAft>
                <a:spcPts val="1200"/>
              </a:spcAft>
              <a:buNone/>
            </a:pPr>
            <a:r>
              <a:rPr lang="fr-CH" sz="2600" b="1" u="sng" dirty="0">
                <a:solidFill>
                  <a:schemeClr val="tx1"/>
                </a:solidFill>
              </a:rPr>
              <a:t>Risque de pauvreté relative</a:t>
            </a:r>
            <a:r>
              <a:rPr lang="fr-CH" sz="2600" b="1" dirty="0">
                <a:solidFill>
                  <a:schemeClr val="tx1"/>
                </a:solidFill>
              </a:rPr>
              <a:t>: </a:t>
            </a:r>
          </a:p>
          <a:p>
            <a:pPr marL="0" indent="0">
              <a:spcAft>
                <a:spcPts val="1200"/>
              </a:spcAft>
              <a:buNone/>
            </a:pPr>
            <a:r>
              <a:rPr lang="fr-CH" sz="2400" b="1" dirty="0">
                <a:solidFill>
                  <a:schemeClr val="tx1"/>
                </a:solidFill>
              </a:rPr>
              <a:t>En 2021 </a:t>
            </a:r>
            <a:r>
              <a:rPr lang="fr-CH" sz="2400" dirty="0">
                <a:solidFill>
                  <a:schemeClr val="tx1"/>
                </a:solidFill>
              </a:rPr>
              <a:t>: 25’319 personnes vivent </a:t>
            </a:r>
            <a:r>
              <a:rPr lang="fr-CH" sz="2400" b="1" dirty="0">
                <a:solidFill>
                  <a:schemeClr val="accent3">
                    <a:lumMod val="75000"/>
                  </a:schemeClr>
                </a:solidFill>
              </a:rPr>
              <a:t>sous le seuil de pauvreté relative</a:t>
            </a:r>
            <a:r>
              <a:rPr lang="fr-CH" sz="2400" dirty="0">
                <a:solidFill>
                  <a:schemeClr val="tx1"/>
                </a:solidFill>
              </a:rPr>
              <a:t>, soit </a:t>
            </a:r>
            <a:r>
              <a:rPr lang="fr-CH" sz="2400" dirty="0">
                <a:solidFill>
                  <a:srgbClr val="FF0000"/>
                </a:solidFill>
              </a:rPr>
              <a:t>14.9%</a:t>
            </a:r>
            <a:r>
              <a:rPr lang="fr-CH" sz="2400" dirty="0">
                <a:solidFill>
                  <a:schemeClr val="tx1"/>
                </a:solidFill>
              </a:rPr>
              <a:t> de la population (14.2% en 2017 et 11.5% en 2010).</a:t>
            </a:r>
          </a:p>
          <a:p>
            <a:pPr marL="0" indent="0">
              <a:buNone/>
              <a:tabLst>
                <a:tab pos="5919788" algn="l"/>
              </a:tabLst>
            </a:pPr>
            <a:r>
              <a:rPr lang="fr-CH" dirty="0">
                <a:solidFill>
                  <a:schemeClr val="tx1"/>
                </a:solidFill>
              </a:rPr>
              <a:t> 	</a:t>
            </a:r>
            <a:r>
              <a:rPr lang="fr-CH" sz="2400" dirty="0">
                <a:solidFill>
                  <a:schemeClr val="tx1"/>
                </a:solidFill>
              </a:rPr>
              <a:t>						Ce taux est de </a:t>
            </a:r>
            <a:br>
              <a:rPr lang="fr-CH" sz="2400" dirty="0">
                <a:solidFill>
                  <a:schemeClr val="tx1"/>
                </a:solidFill>
              </a:rPr>
            </a:br>
            <a:r>
              <a:rPr lang="fr-CH" sz="2400" dirty="0">
                <a:solidFill>
                  <a:schemeClr val="tx1"/>
                </a:solidFill>
              </a:rPr>
              <a:t>	- </a:t>
            </a:r>
            <a:r>
              <a:rPr lang="fr-CH" sz="2400" dirty="0">
                <a:solidFill>
                  <a:srgbClr val="FF0000"/>
                </a:solidFill>
              </a:rPr>
              <a:t>30.8%</a:t>
            </a:r>
            <a:r>
              <a:rPr lang="fr-CH" sz="2400" dirty="0"/>
              <a:t> pour les familles</a:t>
            </a:r>
            <a:br>
              <a:rPr lang="fr-CH" sz="2400" dirty="0"/>
            </a:br>
            <a:r>
              <a:rPr lang="fr-CH" sz="2400" dirty="0"/>
              <a:t>	monoparentales;</a:t>
            </a:r>
            <a:br>
              <a:rPr lang="fr-CH" sz="2400" dirty="0"/>
            </a:br>
            <a:r>
              <a:rPr lang="fr-CH" sz="2400" dirty="0"/>
              <a:t>	- </a:t>
            </a:r>
            <a:r>
              <a:rPr lang="fr-CH" sz="2400" dirty="0">
                <a:solidFill>
                  <a:srgbClr val="FF0000"/>
                </a:solidFill>
              </a:rPr>
              <a:t>27.4%</a:t>
            </a:r>
            <a:r>
              <a:rPr lang="fr-CH" sz="2400" dirty="0"/>
              <a:t> pour les familles</a:t>
            </a:r>
            <a:br>
              <a:rPr lang="fr-CH" sz="2400" dirty="0"/>
            </a:br>
            <a:r>
              <a:rPr lang="fr-CH" sz="2400" dirty="0"/>
              <a:t>	comprenant 2 parents et 3	enfants ou plus.</a:t>
            </a:r>
          </a:p>
          <a:p>
            <a:endParaRPr lang="fr-CH" sz="2400" dirty="0"/>
          </a:p>
          <a:p>
            <a:pPr marL="0" indent="0">
              <a:spcAft>
                <a:spcPts val="1200"/>
              </a:spcAft>
              <a:buNone/>
            </a:pPr>
            <a:endParaRPr lang="fr-CH" sz="2600" dirty="0">
              <a:solidFill>
                <a:schemeClr val="tx1"/>
              </a:solidFill>
            </a:endParaRPr>
          </a:p>
        </p:txBody>
      </p:sp>
      <p:sp>
        <p:nvSpPr>
          <p:cNvPr id="4" name="Espace réservé du numéro de diapositive 3"/>
          <p:cNvSpPr>
            <a:spLocks noGrp="1"/>
          </p:cNvSpPr>
          <p:nvPr>
            <p:ph type="sldNum" sz="quarter" idx="2"/>
          </p:nvPr>
        </p:nvSpPr>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fr-CH"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5</a:t>
            </a:fld>
            <a:endParaRPr kumimoji="0" lang="fr-CH" sz="1200" b="0" i="0" u="none" strike="noStrike" kern="0" cap="none" spc="0" normalizeH="0" baseline="0" noProof="0">
              <a:ln>
                <a:noFill/>
              </a:ln>
              <a:solidFill>
                <a:srgbClr val="888888"/>
              </a:solidFill>
              <a:effectLst/>
              <a:uLnTx/>
              <a:uFillTx/>
              <a:latin typeface="Arial"/>
              <a:cs typeface="Arial"/>
              <a:sym typeface="Arial"/>
            </a:endParaRPr>
          </a:p>
        </p:txBody>
      </p:sp>
      <p:pic>
        <p:nvPicPr>
          <p:cNvPr id="5" name="Image 4"/>
          <p:cNvPicPr/>
          <p:nvPr/>
        </p:nvPicPr>
        <p:blipFill>
          <a:blip r:embed="rId3"/>
          <a:stretch>
            <a:fillRect/>
          </a:stretch>
        </p:blipFill>
        <p:spPr>
          <a:xfrm>
            <a:off x="1066800" y="2851129"/>
            <a:ext cx="5544185" cy="3721735"/>
          </a:xfrm>
          <a:prstGeom prst="rect">
            <a:avLst/>
          </a:prstGeom>
        </p:spPr>
      </p:pic>
    </p:spTree>
    <p:extLst>
      <p:ext uri="{BB962C8B-B14F-4D97-AF65-F5344CB8AC3E}">
        <p14:creationId xmlns:p14="http://schemas.microsoft.com/office/powerpoint/2010/main" val="241739187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826366"/>
          </a:xfrm>
        </p:spPr>
        <p:txBody>
          <a:bodyPr>
            <a:normAutofit/>
          </a:bodyPr>
          <a:lstStyle/>
          <a:p>
            <a:r>
              <a:rPr lang="fr-CH" sz="3200" b="1" dirty="0">
                <a:solidFill>
                  <a:srgbClr val="75BDA7">
                    <a:lumMod val="75000"/>
                  </a:srgbClr>
                </a:solidFill>
              </a:rPr>
              <a:t>2. Quelques constats</a:t>
            </a:r>
            <a:endParaRPr lang="fr-CH" sz="3200" dirty="0"/>
          </a:p>
        </p:txBody>
      </p:sp>
      <p:sp>
        <p:nvSpPr>
          <p:cNvPr id="3" name="Espace réservé du texte 2"/>
          <p:cNvSpPr>
            <a:spLocks noGrp="1"/>
          </p:cNvSpPr>
          <p:nvPr>
            <p:ph type="body" idx="1"/>
          </p:nvPr>
        </p:nvSpPr>
        <p:spPr>
          <a:xfrm>
            <a:off x="838200" y="1339273"/>
            <a:ext cx="10515600" cy="5135418"/>
          </a:xfrm>
        </p:spPr>
        <p:txBody>
          <a:bodyPr>
            <a:normAutofit/>
          </a:bodyPr>
          <a:lstStyle/>
          <a:p>
            <a:pPr marL="0" indent="0">
              <a:spcAft>
                <a:spcPts val="1200"/>
              </a:spcAft>
              <a:buNone/>
            </a:pPr>
            <a:r>
              <a:rPr lang="fr-CH" sz="2600" b="1" u="sng" dirty="0">
                <a:solidFill>
                  <a:schemeClr val="tx1"/>
                </a:solidFill>
              </a:rPr>
              <a:t>Précarité, inflation et poids des dépenses courantes</a:t>
            </a:r>
            <a:r>
              <a:rPr lang="fr-CH" sz="2600" b="1" dirty="0">
                <a:solidFill>
                  <a:schemeClr val="tx1"/>
                </a:solidFill>
              </a:rPr>
              <a:t>: </a:t>
            </a:r>
          </a:p>
          <a:p>
            <a:pPr marL="0" indent="0">
              <a:spcAft>
                <a:spcPts val="1200"/>
              </a:spcAft>
              <a:buNone/>
            </a:pPr>
            <a:r>
              <a:rPr lang="fr-CH" dirty="0">
                <a:solidFill>
                  <a:schemeClr val="tx1"/>
                </a:solidFill>
              </a:rPr>
              <a:t>Une étude de mai 2024 de la HES Berne (6 cantons)					</a:t>
            </a:r>
            <a:endParaRPr lang="fr-CH" sz="2600" dirty="0">
              <a:solidFill>
                <a:schemeClr val="tx1"/>
              </a:solidFill>
            </a:endParaRPr>
          </a:p>
        </p:txBody>
      </p:sp>
      <p:sp>
        <p:nvSpPr>
          <p:cNvPr id="4" name="Espace réservé du numéro de diapositive 3"/>
          <p:cNvSpPr>
            <a:spLocks noGrp="1"/>
          </p:cNvSpPr>
          <p:nvPr>
            <p:ph type="sldNum" sz="quarter" idx="2"/>
          </p:nvPr>
        </p:nvSpPr>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fr-CH"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6</a:t>
            </a:fld>
            <a:endParaRPr kumimoji="0" lang="fr-CH" sz="1200" b="0" i="0" u="none" strike="noStrike" kern="0" cap="none" spc="0" normalizeH="0" baseline="0" noProof="0">
              <a:ln>
                <a:noFill/>
              </a:ln>
              <a:solidFill>
                <a:srgbClr val="888888"/>
              </a:solidFill>
              <a:effectLst/>
              <a:uLnTx/>
              <a:uFillTx/>
              <a:latin typeface="Arial"/>
              <a:cs typeface="Arial"/>
              <a:sym typeface="Arial"/>
            </a:endParaRPr>
          </a:p>
        </p:txBody>
      </p:sp>
      <p:pic>
        <p:nvPicPr>
          <p:cNvPr id="7" name="Image 6"/>
          <p:cNvPicPr/>
          <p:nvPr/>
        </p:nvPicPr>
        <p:blipFill>
          <a:blip r:embed="rId3"/>
          <a:stretch>
            <a:fillRect/>
          </a:stretch>
        </p:blipFill>
        <p:spPr>
          <a:xfrm>
            <a:off x="838199" y="2452255"/>
            <a:ext cx="9137073" cy="4294909"/>
          </a:xfrm>
          <a:prstGeom prst="rect">
            <a:avLst/>
          </a:prstGeom>
        </p:spPr>
      </p:pic>
    </p:spTree>
    <p:extLst>
      <p:ext uri="{BB962C8B-B14F-4D97-AF65-F5344CB8AC3E}">
        <p14:creationId xmlns:p14="http://schemas.microsoft.com/office/powerpoint/2010/main" val="190934010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05877"/>
            <a:ext cx="10515600" cy="973333"/>
          </a:xfrm>
        </p:spPr>
        <p:txBody>
          <a:bodyPr>
            <a:normAutofit/>
          </a:bodyPr>
          <a:lstStyle/>
          <a:p>
            <a:r>
              <a:rPr lang="fr-CH" sz="3200" b="1" dirty="0">
                <a:solidFill>
                  <a:srgbClr val="75BDA7">
                    <a:lumMod val="75000"/>
                  </a:srgbClr>
                </a:solidFill>
              </a:rPr>
              <a:t>3. Actions multifactorielles pour les familles</a:t>
            </a:r>
          </a:p>
        </p:txBody>
      </p:sp>
      <p:sp>
        <p:nvSpPr>
          <p:cNvPr id="4" name="Espace réservé du numéro de diapositive 3"/>
          <p:cNvSpPr>
            <a:spLocks noGrp="1"/>
          </p:cNvSpPr>
          <p:nvPr>
            <p:ph type="sldNum" sz="quarter" idx="2"/>
          </p:nvPr>
        </p:nvSpPr>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fr-CH"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7</a:t>
            </a:fld>
            <a:endParaRPr kumimoji="0" lang="fr-CH" sz="1200" b="0" i="0" u="none" strike="noStrike" kern="0" cap="none" spc="0" normalizeH="0" baseline="0" noProof="0">
              <a:ln>
                <a:noFill/>
              </a:ln>
              <a:solidFill>
                <a:srgbClr val="888888"/>
              </a:solidFill>
              <a:effectLst/>
              <a:uLnTx/>
              <a:uFillTx/>
              <a:latin typeface="Arial"/>
              <a:cs typeface="Arial"/>
              <a:sym typeface="Arial"/>
            </a:endParaRPr>
          </a:p>
        </p:txBody>
      </p:sp>
      <p:graphicFrame>
        <p:nvGraphicFramePr>
          <p:cNvPr id="9" name="Diagramme 8"/>
          <p:cNvGraphicFramePr/>
          <p:nvPr>
            <p:extLst>
              <p:ext uri="{D42A27DB-BD31-4B8C-83A1-F6EECF244321}">
                <p14:modId xmlns:p14="http://schemas.microsoft.com/office/powerpoint/2010/main" val="1354720582"/>
              </p:ext>
            </p:extLst>
          </p:nvPr>
        </p:nvGraphicFramePr>
        <p:xfrm>
          <a:off x="2212848" y="1499616"/>
          <a:ext cx="7786410" cy="4803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ZoneTexte 14"/>
          <p:cNvSpPr txBox="1"/>
          <p:nvPr/>
        </p:nvSpPr>
        <p:spPr>
          <a:xfrm>
            <a:off x="832104" y="731519"/>
            <a:ext cx="10241280"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lang="fr-CH" sz="2400" dirty="0">
                <a:latin typeface="Helvetica"/>
                <a:cs typeface="Helvetica"/>
              </a:rPr>
              <a:t>Outils </a:t>
            </a:r>
            <a:r>
              <a:rPr kumimoji="0" lang="fr-CH" sz="2400" b="0" i="0" u="none" strike="noStrike" kern="0" cap="none" spc="0" normalizeH="0" baseline="0" noProof="0" dirty="0">
                <a:ln>
                  <a:noFill/>
                </a:ln>
                <a:solidFill>
                  <a:srgbClr val="000000"/>
                </a:solidFill>
                <a:effectLst/>
                <a:uLnTx/>
                <a:uFillTx/>
                <a:latin typeface="Helvetica"/>
                <a:cs typeface="Helvetica"/>
                <a:sym typeface="Helvetica"/>
              </a:rPr>
              <a:t> à disposition pour agir en matière de politique à l’égard des familles</a:t>
            </a:r>
          </a:p>
        </p:txBody>
      </p:sp>
    </p:spTree>
    <p:extLst>
      <p:ext uri="{BB962C8B-B14F-4D97-AF65-F5344CB8AC3E}">
        <p14:creationId xmlns:p14="http://schemas.microsoft.com/office/powerpoint/2010/main" val="146573170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81050" y="82535"/>
            <a:ext cx="10515600" cy="973333"/>
          </a:xfrm>
        </p:spPr>
        <p:txBody>
          <a:bodyPr>
            <a:normAutofit/>
          </a:bodyPr>
          <a:lstStyle/>
          <a:p>
            <a:r>
              <a:rPr lang="fr-CH" sz="3200" b="1" dirty="0">
                <a:solidFill>
                  <a:srgbClr val="75BDA7">
                    <a:lumMod val="75000"/>
                  </a:srgbClr>
                </a:solidFill>
              </a:rPr>
              <a:t>3. Actions multifactorielles pour les familles</a:t>
            </a:r>
          </a:p>
        </p:txBody>
      </p:sp>
      <p:sp>
        <p:nvSpPr>
          <p:cNvPr id="4" name="Espace réservé du numéro de diapositive 3"/>
          <p:cNvSpPr>
            <a:spLocks noGrp="1"/>
          </p:cNvSpPr>
          <p:nvPr>
            <p:ph type="sldNum" sz="quarter" idx="2"/>
          </p:nvPr>
        </p:nvSpPr>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fr-CH"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8</a:t>
            </a:fld>
            <a:endParaRPr kumimoji="0" lang="fr-CH" sz="1200" b="0" i="0" u="none" strike="noStrike" kern="0" cap="none" spc="0" normalizeH="0" baseline="0" noProof="0">
              <a:ln>
                <a:noFill/>
              </a:ln>
              <a:solidFill>
                <a:srgbClr val="888888"/>
              </a:solidFill>
              <a:effectLst/>
              <a:uLnTx/>
              <a:uFillTx/>
              <a:latin typeface="Arial"/>
              <a:cs typeface="Arial"/>
              <a:sym typeface="Arial"/>
            </a:endParaRPr>
          </a:p>
        </p:txBody>
      </p:sp>
      <p:pic>
        <p:nvPicPr>
          <p:cNvPr id="5" name="Image 4"/>
          <p:cNvPicPr>
            <a:picLocks noChangeAspect="1"/>
          </p:cNvPicPr>
          <p:nvPr/>
        </p:nvPicPr>
        <p:blipFill>
          <a:blip r:embed="rId3"/>
          <a:stretch>
            <a:fillRect/>
          </a:stretch>
        </p:blipFill>
        <p:spPr>
          <a:xfrm>
            <a:off x="547305" y="1192173"/>
            <a:ext cx="3477276" cy="537583"/>
          </a:xfrm>
          <a:prstGeom prst="rect">
            <a:avLst/>
          </a:prstGeom>
        </p:spPr>
      </p:pic>
      <p:sp>
        <p:nvSpPr>
          <p:cNvPr id="6" name="ZoneTexte 5"/>
          <p:cNvSpPr txBox="1"/>
          <p:nvPr/>
        </p:nvSpPr>
        <p:spPr>
          <a:xfrm>
            <a:off x="4183380" y="1192173"/>
            <a:ext cx="7326630" cy="53553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just" defTabSz="914400" rtl="0" fontAlgn="auto" latinLnBrk="0" hangingPunct="0">
              <a:lnSpc>
                <a:spcPct val="100000"/>
              </a:lnSpc>
              <a:spcBef>
                <a:spcPts val="0"/>
              </a:spcBef>
              <a:spcAft>
                <a:spcPts val="0"/>
              </a:spcAft>
              <a:buClrTx/>
              <a:buSzTx/>
              <a:buFontTx/>
              <a:buNone/>
              <a:tabLst/>
            </a:pPr>
            <a:r>
              <a:rPr kumimoji="0" lang="fr-CH" sz="1800" b="1" i="0" u="none" strike="noStrike" cap="none" spc="0" normalizeH="0" baseline="0" dirty="0">
                <a:ln>
                  <a:noFill/>
                </a:ln>
                <a:solidFill>
                  <a:srgbClr val="000000"/>
                </a:solidFill>
                <a:effectLst/>
                <a:uFillTx/>
                <a:latin typeface="+mn-lt"/>
                <a:ea typeface="+mn-ea"/>
                <a:cs typeface="+mn-cs"/>
                <a:sym typeface="Helvetica"/>
              </a:rPr>
              <a:t>Plusieurs réformes fiscales menées depuis 2012 visant les familles :</a:t>
            </a:r>
          </a:p>
          <a:p>
            <a:pPr marL="0" marR="0" indent="0" algn="just" defTabSz="914400" rtl="0" fontAlgn="auto" latinLnBrk="0" hangingPunct="0">
              <a:lnSpc>
                <a:spcPct val="100000"/>
              </a:lnSpc>
              <a:spcBef>
                <a:spcPts val="0"/>
              </a:spcBef>
              <a:spcAft>
                <a:spcPts val="0"/>
              </a:spcAft>
              <a:buClrTx/>
              <a:buSzTx/>
              <a:buFontTx/>
              <a:buNone/>
              <a:tabLst/>
            </a:pPr>
            <a:endParaRPr kumimoji="0" lang="fr-CH" sz="1800" b="0" i="0" u="none" strike="noStrike" cap="none" spc="0" normalizeH="0" baseline="0" dirty="0">
              <a:ln>
                <a:noFill/>
              </a:ln>
              <a:solidFill>
                <a:srgbClr val="000000"/>
              </a:solidFill>
              <a:effectLst/>
              <a:uFillTx/>
              <a:latin typeface="+mn-lt"/>
              <a:ea typeface="+mn-ea"/>
              <a:cs typeface="+mn-cs"/>
              <a:sym typeface="Helvetica"/>
            </a:endParaRPr>
          </a:p>
          <a:p>
            <a:pPr marL="285750" marR="0" indent="-285750" algn="just" defTabSz="914400" rtl="0" fontAlgn="auto" latinLnBrk="0" hangingPunct="0">
              <a:lnSpc>
                <a:spcPct val="100000"/>
              </a:lnSpc>
              <a:spcBef>
                <a:spcPts val="0"/>
              </a:spcBef>
              <a:spcAft>
                <a:spcPts val="0"/>
              </a:spcAft>
              <a:buClrTx/>
              <a:buSzTx/>
              <a:buFontTx/>
              <a:buChar char="-"/>
              <a:tabLst/>
            </a:pPr>
            <a:r>
              <a:rPr lang="fr-CH" dirty="0"/>
              <a:t>Déduction intégrale des frais de garde (2013)</a:t>
            </a:r>
          </a:p>
          <a:p>
            <a:pPr marL="285750" marR="0" indent="-285750" algn="just" defTabSz="914400" rtl="0" fontAlgn="auto" latinLnBrk="0" hangingPunct="0">
              <a:lnSpc>
                <a:spcPct val="100000"/>
              </a:lnSpc>
              <a:spcBef>
                <a:spcPts val="0"/>
              </a:spcBef>
              <a:spcAft>
                <a:spcPts val="0"/>
              </a:spcAft>
              <a:buClrTx/>
              <a:buSzTx/>
              <a:buFontTx/>
              <a:buChar char="-"/>
              <a:tabLst/>
            </a:pPr>
            <a:r>
              <a:rPr kumimoji="0" lang="fr-CH" sz="1800" b="0" i="0" u="none" strike="noStrike" cap="none" spc="0" normalizeH="0" baseline="0" dirty="0">
                <a:ln>
                  <a:noFill/>
                </a:ln>
                <a:solidFill>
                  <a:srgbClr val="000000"/>
                </a:solidFill>
                <a:effectLst/>
                <a:uFillTx/>
                <a:latin typeface="+mn-lt"/>
                <a:ea typeface="+mn-ea"/>
                <a:cs typeface="+mn-cs"/>
                <a:sym typeface="Helvetica"/>
              </a:rPr>
              <a:t>Augmentations substantielles des déductions pour enfants (progressif</a:t>
            </a:r>
            <a:r>
              <a:rPr kumimoji="0" lang="fr-CH" sz="1800" b="0" i="0" u="none" strike="noStrike" cap="none" spc="0" normalizeH="0" dirty="0">
                <a:ln>
                  <a:noFill/>
                </a:ln>
                <a:solidFill>
                  <a:srgbClr val="000000"/>
                </a:solidFill>
                <a:effectLst/>
                <a:uFillTx/>
                <a:latin typeface="+mn-lt"/>
                <a:ea typeface="+mn-ea"/>
                <a:cs typeface="+mn-cs"/>
                <a:sym typeface="Helvetica"/>
              </a:rPr>
              <a:t> de 2013 à 2016)</a:t>
            </a:r>
            <a:endParaRPr kumimoji="0" lang="fr-CH" sz="1800" b="0" i="0" u="none" strike="noStrike" cap="none" spc="0" normalizeH="0" baseline="0" dirty="0">
              <a:ln>
                <a:noFill/>
              </a:ln>
              <a:solidFill>
                <a:srgbClr val="000000"/>
              </a:solidFill>
              <a:effectLst/>
              <a:uFillTx/>
              <a:latin typeface="+mn-lt"/>
              <a:ea typeface="+mn-ea"/>
              <a:cs typeface="+mn-cs"/>
              <a:sym typeface="Helvetica"/>
            </a:endParaRPr>
          </a:p>
          <a:p>
            <a:pPr marL="285750" marR="0" indent="-285750" algn="just" defTabSz="914400" rtl="0" fontAlgn="auto" latinLnBrk="0" hangingPunct="0">
              <a:lnSpc>
                <a:spcPct val="100000"/>
              </a:lnSpc>
              <a:spcBef>
                <a:spcPts val="0"/>
              </a:spcBef>
              <a:spcAft>
                <a:spcPts val="0"/>
              </a:spcAft>
              <a:buClrTx/>
              <a:buSzTx/>
              <a:buFontTx/>
              <a:buChar char="-"/>
              <a:tabLst/>
            </a:pPr>
            <a:r>
              <a:rPr lang="fr-CH" dirty="0" err="1"/>
              <a:t>Réhaussement</a:t>
            </a:r>
            <a:r>
              <a:rPr lang="fr-CH" dirty="0"/>
              <a:t> du seuil de revenu soumis à imposition de 5000 à 7500 CHF (2020)</a:t>
            </a:r>
          </a:p>
          <a:p>
            <a:pPr marL="285750" marR="0" indent="-285750" algn="just" defTabSz="914400" rtl="0" fontAlgn="auto" latinLnBrk="0" hangingPunct="0">
              <a:lnSpc>
                <a:spcPct val="100000"/>
              </a:lnSpc>
              <a:spcBef>
                <a:spcPts val="0"/>
              </a:spcBef>
              <a:spcAft>
                <a:spcPts val="0"/>
              </a:spcAft>
              <a:buClrTx/>
              <a:buSzTx/>
              <a:buFontTx/>
              <a:buChar char="-"/>
              <a:tabLst/>
            </a:pPr>
            <a:r>
              <a:rPr lang="fr-CH" dirty="0"/>
              <a:t>Réduction du taux de </a:t>
            </a:r>
            <a:r>
              <a:rPr lang="fr-CH" dirty="0" err="1"/>
              <a:t>splitting</a:t>
            </a:r>
            <a:r>
              <a:rPr lang="fr-CH" dirty="0"/>
              <a:t> couples et familles monoparentales de 55 à 52 % (2021)</a:t>
            </a:r>
          </a:p>
          <a:p>
            <a:pPr marL="285750" marR="0" indent="-285750" algn="just" defTabSz="914400" rtl="0" fontAlgn="auto" latinLnBrk="0" hangingPunct="0">
              <a:lnSpc>
                <a:spcPct val="100000"/>
              </a:lnSpc>
              <a:spcBef>
                <a:spcPts val="0"/>
              </a:spcBef>
              <a:spcAft>
                <a:spcPts val="0"/>
              </a:spcAft>
              <a:buClrTx/>
              <a:buSzTx/>
              <a:buFontTx/>
              <a:buChar char="-"/>
              <a:tabLst/>
            </a:pPr>
            <a:r>
              <a:rPr lang="fr-CH" dirty="0"/>
              <a:t>Des évolutions encore à venir en matière de fiscalité (initiatives fiscales)</a:t>
            </a:r>
          </a:p>
          <a:p>
            <a:pPr marL="285750" marR="0" indent="-285750" algn="just" defTabSz="914400" rtl="0" fontAlgn="auto" latinLnBrk="0" hangingPunct="0">
              <a:lnSpc>
                <a:spcPct val="100000"/>
              </a:lnSpc>
              <a:spcBef>
                <a:spcPts val="0"/>
              </a:spcBef>
              <a:spcAft>
                <a:spcPts val="0"/>
              </a:spcAft>
              <a:buClrTx/>
              <a:buSzTx/>
              <a:buFontTx/>
              <a:buChar char="-"/>
              <a:tabLst/>
            </a:pPr>
            <a:endParaRPr kumimoji="0" lang="fr-CH" sz="1800" b="0" i="0" u="none" strike="noStrike" cap="none" spc="0" normalizeH="0" baseline="0" dirty="0">
              <a:ln>
                <a:noFill/>
              </a:ln>
              <a:solidFill>
                <a:srgbClr val="000000"/>
              </a:solidFill>
              <a:effectLst/>
              <a:uFillTx/>
              <a:latin typeface="+mn-lt"/>
              <a:ea typeface="+mn-ea"/>
              <a:cs typeface="+mn-cs"/>
              <a:sym typeface="Helvetica"/>
            </a:endParaRPr>
          </a:p>
          <a:p>
            <a:pPr marL="285750" marR="0" indent="-285750" algn="just" defTabSz="914400" rtl="0" fontAlgn="auto" latinLnBrk="0" hangingPunct="0">
              <a:lnSpc>
                <a:spcPct val="100000"/>
              </a:lnSpc>
              <a:spcBef>
                <a:spcPts val="0"/>
              </a:spcBef>
              <a:spcAft>
                <a:spcPts val="0"/>
              </a:spcAft>
              <a:buClrTx/>
              <a:buSzTx/>
              <a:buFontTx/>
              <a:buChar char="-"/>
              <a:tabLst/>
            </a:pPr>
            <a:endParaRPr lang="fr-CH" dirty="0"/>
          </a:p>
          <a:p>
            <a:pPr marR="0" algn="just" defTabSz="914400" rtl="0" fontAlgn="auto" latinLnBrk="0" hangingPunct="0">
              <a:lnSpc>
                <a:spcPct val="100000"/>
              </a:lnSpc>
              <a:spcBef>
                <a:spcPts val="0"/>
              </a:spcBef>
              <a:spcAft>
                <a:spcPts val="0"/>
              </a:spcAft>
              <a:buClrTx/>
              <a:buSzTx/>
              <a:tabLst/>
            </a:pPr>
            <a:r>
              <a:rPr kumimoji="0" lang="fr-CH" sz="1800" b="1" i="0" u="none" strike="noStrike" cap="none" spc="0" normalizeH="0" baseline="0" dirty="0">
                <a:ln>
                  <a:noFill/>
                </a:ln>
                <a:solidFill>
                  <a:srgbClr val="000000"/>
                </a:solidFill>
                <a:effectLst/>
                <a:uFillTx/>
                <a:latin typeface="+mn-lt"/>
                <a:ea typeface="+mn-ea"/>
                <a:cs typeface="+mn-cs"/>
                <a:sym typeface="Helvetica"/>
              </a:rPr>
              <a:t>Accueil extrafamilial</a:t>
            </a:r>
            <a:r>
              <a:rPr kumimoji="0" lang="fr-CH" sz="1800" b="1" i="0" u="none" strike="noStrike" cap="none" spc="0" normalizeH="0" dirty="0">
                <a:ln>
                  <a:noFill/>
                </a:ln>
                <a:solidFill>
                  <a:srgbClr val="000000"/>
                </a:solidFill>
                <a:effectLst/>
                <a:uFillTx/>
                <a:latin typeface="+mn-lt"/>
                <a:ea typeface="+mn-ea"/>
                <a:cs typeface="+mn-cs"/>
                <a:sym typeface="Helvetica"/>
              </a:rPr>
              <a:t> :</a:t>
            </a:r>
          </a:p>
          <a:p>
            <a:pPr marR="0" algn="just" defTabSz="914400" rtl="0" fontAlgn="auto" latinLnBrk="0" hangingPunct="0">
              <a:lnSpc>
                <a:spcPct val="100000"/>
              </a:lnSpc>
              <a:spcBef>
                <a:spcPts val="0"/>
              </a:spcBef>
              <a:spcAft>
                <a:spcPts val="0"/>
              </a:spcAft>
              <a:buClrTx/>
              <a:buSzTx/>
              <a:tabLst/>
            </a:pPr>
            <a:endParaRPr lang="fr-CH" baseline="0" dirty="0"/>
          </a:p>
          <a:p>
            <a:pPr marL="285750" marR="0" indent="-285750" algn="just" defTabSz="914400" rtl="0" fontAlgn="auto" latinLnBrk="0" hangingPunct="0">
              <a:lnSpc>
                <a:spcPct val="100000"/>
              </a:lnSpc>
              <a:spcBef>
                <a:spcPts val="0"/>
              </a:spcBef>
              <a:spcAft>
                <a:spcPts val="0"/>
              </a:spcAft>
              <a:buClrTx/>
              <a:buSzTx/>
              <a:buFontTx/>
              <a:buChar char="-"/>
              <a:tabLst/>
            </a:pPr>
            <a:r>
              <a:rPr kumimoji="0" lang="fr-CH" sz="1800" b="0" i="0" u="none" strike="noStrike" cap="none" spc="0" normalizeH="0" dirty="0">
                <a:ln>
                  <a:noFill/>
                </a:ln>
                <a:solidFill>
                  <a:srgbClr val="000000"/>
                </a:solidFill>
                <a:effectLst/>
                <a:uFillTx/>
                <a:latin typeface="+mn-lt"/>
                <a:ea typeface="+mn-ea"/>
                <a:cs typeface="+mn-cs"/>
                <a:sym typeface="Helvetica"/>
              </a:rPr>
              <a:t>Participation des parents déterminée selon leur capacité contributive</a:t>
            </a:r>
          </a:p>
          <a:p>
            <a:pPr marL="285750" marR="0" indent="-285750" algn="just" defTabSz="914400" rtl="0" fontAlgn="auto" latinLnBrk="0" hangingPunct="0">
              <a:lnSpc>
                <a:spcPct val="100000"/>
              </a:lnSpc>
              <a:spcBef>
                <a:spcPts val="0"/>
              </a:spcBef>
              <a:spcAft>
                <a:spcPts val="0"/>
              </a:spcAft>
              <a:buClrTx/>
              <a:buSzTx/>
              <a:buFontTx/>
              <a:buChar char="-"/>
              <a:tabLst/>
            </a:pPr>
            <a:r>
              <a:rPr lang="fr-CH" baseline="0" dirty="0"/>
              <a:t>Et déduction intégrale des frais de garde au niveau fiscal</a:t>
            </a:r>
            <a:endParaRPr kumimoji="0" lang="fr-CH" sz="1800" b="0" i="0" u="none" strike="noStrike" cap="none" spc="0" normalizeH="0" baseline="0" dirty="0">
              <a:ln>
                <a:noFill/>
              </a:ln>
              <a:solidFill>
                <a:srgbClr val="000000"/>
              </a:solidFill>
              <a:effectLst/>
              <a:uFillTx/>
              <a:latin typeface="+mn-lt"/>
              <a:ea typeface="+mn-ea"/>
              <a:cs typeface="+mn-cs"/>
              <a:sym typeface="Helvetica"/>
            </a:endParaRPr>
          </a:p>
          <a:p>
            <a:pPr marL="285750" marR="0" indent="-285750" algn="l" defTabSz="914400" rtl="0" fontAlgn="auto" latinLnBrk="0" hangingPunct="0">
              <a:lnSpc>
                <a:spcPct val="100000"/>
              </a:lnSpc>
              <a:spcBef>
                <a:spcPts val="0"/>
              </a:spcBef>
              <a:spcAft>
                <a:spcPts val="0"/>
              </a:spcAft>
              <a:buClrTx/>
              <a:buSzTx/>
              <a:buFontTx/>
              <a:buChar char="-"/>
              <a:tabLst/>
            </a:pPr>
            <a:endParaRPr kumimoji="0" lang="fr-CH" sz="1800" b="0" i="0" u="none" strike="noStrike" cap="none" spc="0" normalizeH="0" baseline="0" dirty="0">
              <a:ln>
                <a:noFill/>
              </a:ln>
              <a:solidFill>
                <a:srgbClr val="000000"/>
              </a:solidFill>
              <a:effectLst/>
              <a:uFillTx/>
              <a:latin typeface="+mn-lt"/>
              <a:ea typeface="+mn-ea"/>
              <a:cs typeface="+mn-cs"/>
              <a:sym typeface="Helvetica"/>
            </a:endParaRPr>
          </a:p>
        </p:txBody>
      </p:sp>
      <p:pic>
        <p:nvPicPr>
          <p:cNvPr id="7" name="Image 6"/>
          <p:cNvPicPr>
            <a:picLocks noChangeAspect="1"/>
          </p:cNvPicPr>
          <p:nvPr/>
        </p:nvPicPr>
        <p:blipFill>
          <a:blip r:embed="rId4"/>
          <a:stretch>
            <a:fillRect/>
          </a:stretch>
        </p:blipFill>
        <p:spPr>
          <a:xfrm>
            <a:off x="973432" y="4758133"/>
            <a:ext cx="2869490" cy="591107"/>
          </a:xfrm>
          <a:prstGeom prst="rect">
            <a:avLst/>
          </a:prstGeom>
        </p:spPr>
      </p:pic>
    </p:spTree>
    <p:extLst>
      <p:ext uri="{BB962C8B-B14F-4D97-AF65-F5344CB8AC3E}">
        <p14:creationId xmlns:p14="http://schemas.microsoft.com/office/powerpoint/2010/main" val="169463157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72490" y="168443"/>
            <a:ext cx="10515600" cy="973333"/>
          </a:xfrm>
        </p:spPr>
        <p:txBody>
          <a:bodyPr>
            <a:normAutofit/>
          </a:bodyPr>
          <a:lstStyle/>
          <a:p>
            <a:r>
              <a:rPr lang="fr-CH" sz="3200" b="1" dirty="0">
                <a:solidFill>
                  <a:srgbClr val="75BDA7">
                    <a:lumMod val="75000"/>
                  </a:srgbClr>
                </a:solidFill>
              </a:rPr>
              <a:t>3. Actions multifactorielles pour les familles</a:t>
            </a:r>
          </a:p>
        </p:txBody>
      </p:sp>
      <p:sp>
        <p:nvSpPr>
          <p:cNvPr id="4" name="Espace réservé du numéro de diapositive 3"/>
          <p:cNvSpPr>
            <a:spLocks noGrp="1"/>
          </p:cNvSpPr>
          <p:nvPr>
            <p:ph type="sldNum" sz="quarter" idx="2"/>
          </p:nvPr>
        </p:nvSpPr>
        <p:spPr/>
        <p:txBody>
          <a:bodyPr/>
          <a:lstStyle/>
          <a:p>
            <a:pPr marL="0" marR="0" lvl="0" indent="0" algn="r" defTabSz="914400" rtl="0" eaLnBrk="1" fontAlgn="auto" latinLnBrk="0" hangingPunct="0">
              <a:lnSpc>
                <a:spcPct val="100000"/>
              </a:lnSpc>
              <a:spcBef>
                <a:spcPts val="0"/>
              </a:spcBef>
              <a:spcAft>
                <a:spcPts val="0"/>
              </a:spcAft>
              <a:buClrTx/>
              <a:buSzTx/>
              <a:buFontTx/>
              <a:buNone/>
              <a:tabLst/>
              <a:defRPr/>
            </a:pPr>
            <a:fld id="{86CB4B4D-7CA3-9044-876B-883B54F8677D}" type="slidenum">
              <a:rPr kumimoji="0" lang="fr-CH"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0">
                <a:lnSpc>
                  <a:spcPct val="100000"/>
                </a:lnSpc>
                <a:spcBef>
                  <a:spcPts val="0"/>
                </a:spcBef>
                <a:spcAft>
                  <a:spcPts val="0"/>
                </a:spcAft>
                <a:buClrTx/>
                <a:buSzTx/>
                <a:buFontTx/>
                <a:buNone/>
                <a:tabLst/>
                <a:defRPr/>
              </a:pPr>
              <a:t>9</a:t>
            </a:fld>
            <a:endParaRPr kumimoji="0" lang="fr-CH" sz="1200" b="0" i="0" u="none" strike="noStrike" kern="0" cap="none" spc="0" normalizeH="0" baseline="0" noProof="0">
              <a:ln>
                <a:noFill/>
              </a:ln>
              <a:solidFill>
                <a:srgbClr val="888888"/>
              </a:solidFill>
              <a:effectLst/>
              <a:uLnTx/>
              <a:uFillTx/>
              <a:latin typeface="Arial"/>
              <a:cs typeface="Arial"/>
              <a:sym typeface="Arial"/>
            </a:endParaRPr>
          </a:p>
        </p:txBody>
      </p:sp>
      <p:pic>
        <p:nvPicPr>
          <p:cNvPr id="8" name="Image 7"/>
          <p:cNvPicPr>
            <a:picLocks noChangeAspect="1"/>
          </p:cNvPicPr>
          <p:nvPr/>
        </p:nvPicPr>
        <p:blipFill>
          <a:blip r:embed="rId3"/>
          <a:stretch>
            <a:fillRect/>
          </a:stretch>
        </p:blipFill>
        <p:spPr>
          <a:xfrm>
            <a:off x="1777408" y="1255734"/>
            <a:ext cx="7791363" cy="963251"/>
          </a:xfrm>
          <a:prstGeom prst="rect">
            <a:avLst/>
          </a:prstGeom>
        </p:spPr>
      </p:pic>
      <p:graphicFrame>
        <p:nvGraphicFramePr>
          <p:cNvPr id="12" name="Tableau 11"/>
          <p:cNvGraphicFramePr>
            <a:graphicFrameLocks noGrp="1"/>
          </p:cNvGraphicFramePr>
          <p:nvPr>
            <p:extLst>
              <p:ext uri="{D42A27DB-BD31-4B8C-83A1-F6EECF244321}">
                <p14:modId xmlns:p14="http://schemas.microsoft.com/office/powerpoint/2010/main" val="160582750"/>
              </p:ext>
            </p:extLst>
          </p:nvPr>
        </p:nvGraphicFramePr>
        <p:xfrm>
          <a:off x="872490" y="2593975"/>
          <a:ext cx="9042691" cy="2521765"/>
        </p:xfrm>
        <a:graphic>
          <a:graphicData uri="http://schemas.openxmlformats.org/drawingml/2006/table">
            <a:tbl>
              <a:tblPr firstRow="1" bandRow="1">
                <a:tableStyleId>{5940675A-B579-460E-94D1-54222C63F5DA}</a:tableStyleId>
              </a:tblPr>
              <a:tblGrid>
                <a:gridCol w="6068495">
                  <a:extLst>
                    <a:ext uri="{9D8B030D-6E8A-4147-A177-3AD203B41FA5}">
                      <a16:colId xmlns:a16="http://schemas.microsoft.com/office/drawing/2014/main" val="253992048"/>
                    </a:ext>
                  </a:extLst>
                </a:gridCol>
                <a:gridCol w="1373359">
                  <a:extLst>
                    <a:ext uri="{9D8B030D-6E8A-4147-A177-3AD203B41FA5}">
                      <a16:colId xmlns:a16="http://schemas.microsoft.com/office/drawing/2014/main" val="54367991"/>
                    </a:ext>
                  </a:extLst>
                </a:gridCol>
                <a:gridCol w="1600837">
                  <a:extLst>
                    <a:ext uri="{9D8B030D-6E8A-4147-A177-3AD203B41FA5}">
                      <a16:colId xmlns:a16="http://schemas.microsoft.com/office/drawing/2014/main" val="921011589"/>
                    </a:ext>
                  </a:extLst>
                </a:gridCol>
              </a:tblGrid>
              <a:tr h="504353">
                <a:tc>
                  <a:txBody>
                    <a:bodyPr/>
                    <a:lstStyle/>
                    <a:p>
                      <a:endParaRPr lang="fr-CH" sz="1400" b="1" dirty="0"/>
                    </a:p>
                  </a:txBody>
                  <a:tcPr/>
                </a:tc>
                <a:tc>
                  <a:txBody>
                    <a:bodyPr/>
                    <a:lstStyle/>
                    <a:p>
                      <a:r>
                        <a:rPr lang="fr-CH" sz="1400" b="1" dirty="0"/>
                        <a:t>2015 - 2024</a:t>
                      </a:r>
                    </a:p>
                  </a:txBody>
                  <a:tcPr/>
                </a:tc>
                <a:tc>
                  <a:txBody>
                    <a:bodyPr/>
                    <a:lstStyle/>
                    <a:p>
                      <a:r>
                        <a:rPr lang="fr-CH" sz="1400" b="1" dirty="0">
                          <a:solidFill>
                            <a:schemeClr val="accent3">
                              <a:lumMod val="75000"/>
                            </a:schemeClr>
                          </a:solidFill>
                        </a:rPr>
                        <a:t>2025</a:t>
                      </a:r>
                    </a:p>
                  </a:txBody>
                  <a:tcPr/>
                </a:tc>
                <a:extLst>
                  <a:ext uri="{0D108BD9-81ED-4DB2-BD59-A6C34878D82A}">
                    <a16:rowId xmlns:a16="http://schemas.microsoft.com/office/drawing/2014/main" val="2631211828"/>
                  </a:ext>
                </a:extLst>
              </a:tr>
              <a:tr h="504353">
                <a:tc>
                  <a:txBody>
                    <a:bodyPr/>
                    <a:lstStyle/>
                    <a:p>
                      <a:r>
                        <a:rPr lang="fr-CH" sz="1400" b="1" dirty="0"/>
                        <a:t>Allocations</a:t>
                      </a:r>
                      <a:r>
                        <a:rPr lang="fr-CH" sz="1400" b="1" baseline="0" dirty="0"/>
                        <a:t> pour enfants (-16 ans) </a:t>
                      </a:r>
                      <a:r>
                        <a:rPr lang="fr-CH" sz="1400" b="1" dirty="0"/>
                        <a:t> pour les 2 premiers enfants, </a:t>
                      </a:r>
                    </a:p>
                  </a:txBody>
                  <a:tcPr/>
                </a:tc>
                <a:tc>
                  <a:txBody>
                    <a:bodyPr/>
                    <a:lstStyle/>
                    <a:p>
                      <a:r>
                        <a:rPr lang="fr-CH" sz="1400" b="1" dirty="0"/>
                        <a:t>220</a:t>
                      </a:r>
                    </a:p>
                  </a:txBody>
                  <a:tcPr/>
                </a:tc>
                <a:tc>
                  <a:txBody>
                    <a:bodyPr/>
                    <a:lstStyle/>
                    <a:p>
                      <a:r>
                        <a:rPr lang="fr-CH" sz="1400" b="1" dirty="0">
                          <a:solidFill>
                            <a:schemeClr val="accent3">
                              <a:lumMod val="75000"/>
                            </a:schemeClr>
                          </a:solidFill>
                        </a:rPr>
                        <a:t>240</a:t>
                      </a:r>
                    </a:p>
                  </a:txBody>
                  <a:tcPr/>
                </a:tc>
                <a:extLst>
                  <a:ext uri="{0D108BD9-81ED-4DB2-BD59-A6C34878D82A}">
                    <a16:rowId xmlns:a16="http://schemas.microsoft.com/office/drawing/2014/main" val="3424274594"/>
                  </a:ext>
                </a:extLst>
              </a:tr>
              <a:tr h="504353">
                <a:tc>
                  <a:txBody>
                    <a:bodyPr/>
                    <a:lstStyle/>
                    <a:p>
                      <a:r>
                        <a:rPr lang="fr-CH" sz="1400" b="1" dirty="0"/>
                        <a:t>Allocations pour enfants (-16 ans) dès le 3</a:t>
                      </a:r>
                      <a:r>
                        <a:rPr lang="fr-CH" sz="1400" b="1" baseline="30000" dirty="0"/>
                        <a:t>ème</a:t>
                      </a:r>
                      <a:r>
                        <a:rPr lang="fr-CH" sz="1400" b="1" dirty="0"/>
                        <a:t> enfant</a:t>
                      </a:r>
                    </a:p>
                  </a:txBody>
                  <a:tcPr/>
                </a:tc>
                <a:tc>
                  <a:txBody>
                    <a:bodyPr/>
                    <a:lstStyle/>
                    <a:p>
                      <a:r>
                        <a:rPr lang="fr-CH" sz="1400" b="1" dirty="0"/>
                        <a:t>250</a:t>
                      </a:r>
                    </a:p>
                  </a:txBody>
                  <a:tcPr/>
                </a:tc>
                <a:tc>
                  <a:txBody>
                    <a:bodyPr/>
                    <a:lstStyle/>
                    <a:p>
                      <a:r>
                        <a:rPr lang="fr-CH" sz="1400" b="1" dirty="0">
                          <a:solidFill>
                            <a:schemeClr val="accent3">
                              <a:lumMod val="75000"/>
                            </a:schemeClr>
                          </a:solidFill>
                        </a:rPr>
                        <a:t>270</a:t>
                      </a:r>
                    </a:p>
                  </a:txBody>
                  <a:tcPr/>
                </a:tc>
                <a:extLst>
                  <a:ext uri="{0D108BD9-81ED-4DB2-BD59-A6C34878D82A}">
                    <a16:rowId xmlns:a16="http://schemas.microsoft.com/office/drawing/2014/main" val="715434461"/>
                  </a:ext>
                </a:extLst>
              </a:tr>
              <a:tr h="504353">
                <a:tc>
                  <a:txBody>
                    <a:bodyPr/>
                    <a:lstStyle/>
                    <a:p>
                      <a:r>
                        <a:rPr lang="fr-CH" sz="1400" b="1" dirty="0"/>
                        <a:t>Allocations de formation (16-25 ans) pour les 2 premiers enfants</a:t>
                      </a:r>
                    </a:p>
                  </a:txBody>
                  <a:tcPr/>
                </a:tc>
                <a:tc>
                  <a:txBody>
                    <a:bodyPr/>
                    <a:lstStyle/>
                    <a:p>
                      <a:r>
                        <a:rPr lang="fr-CH" sz="1400" b="1" dirty="0"/>
                        <a:t>300</a:t>
                      </a:r>
                    </a:p>
                  </a:txBody>
                  <a:tcPr/>
                </a:tc>
                <a:tc>
                  <a:txBody>
                    <a:bodyPr/>
                    <a:lstStyle/>
                    <a:p>
                      <a:r>
                        <a:rPr lang="fr-CH" sz="1400" b="1" dirty="0">
                          <a:solidFill>
                            <a:schemeClr val="accent3">
                              <a:lumMod val="75000"/>
                            </a:schemeClr>
                          </a:solidFill>
                        </a:rPr>
                        <a:t>320</a:t>
                      </a:r>
                    </a:p>
                  </a:txBody>
                  <a:tcPr/>
                </a:tc>
                <a:extLst>
                  <a:ext uri="{0D108BD9-81ED-4DB2-BD59-A6C34878D82A}">
                    <a16:rowId xmlns:a16="http://schemas.microsoft.com/office/drawing/2014/main" val="3487816589"/>
                  </a:ext>
                </a:extLst>
              </a:tr>
              <a:tr h="504353">
                <a:tc>
                  <a:txBody>
                    <a:bodyPr/>
                    <a:lstStyle/>
                    <a:p>
                      <a:r>
                        <a:rPr lang="fr-CH" sz="1400" b="1" dirty="0"/>
                        <a:t>Allocations de formation (16-25</a:t>
                      </a:r>
                      <a:r>
                        <a:rPr lang="fr-CH" sz="1400" b="1" baseline="0" dirty="0"/>
                        <a:t> ans) dès le 3</a:t>
                      </a:r>
                      <a:r>
                        <a:rPr lang="fr-CH" sz="1400" b="1" baseline="30000" dirty="0"/>
                        <a:t>ème</a:t>
                      </a:r>
                      <a:r>
                        <a:rPr lang="fr-CH" sz="1400" b="1" baseline="0" dirty="0"/>
                        <a:t> enfant </a:t>
                      </a:r>
                      <a:endParaRPr lang="fr-CH" sz="1400" b="1" dirty="0"/>
                    </a:p>
                  </a:txBody>
                  <a:tcPr/>
                </a:tc>
                <a:tc>
                  <a:txBody>
                    <a:bodyPr/>
                    <a:lstStyle/>
                    <a:p>
                      <a:r>
                        <a:rPr lang="fr-CH" sz="1400" b="1" dirty="0"/>
                        <a:t>330</a:t>
                      </a:r>
                    </a:p>
                  </a:txBody>
                  <a:tcPr/>
                </a:tc>
                <a:tc>
                  <a:txBody>
                    <a:bodyPr/>
                    <a:lstStyle/>
                    <a:p>
                      <a:r>
                        <a:rPr lang="fr-CH" sz="1400" b="1" dirty="0">
                          <a:solidFill>
                            <a:schemeClr val="accent3">
                              <a:lumMod val="75000"/>
                            </a:schemeClr>
                          </a:solidFill>
                        </a:rPr>
                        <a:t>350</a:t>
                      </a:r>
                    </a:p>
                  </a:txBody>
                  <a:tcPr/>
                </a:tc>
                <a:extLst>
                  <a:ext uri="{0D108BD9-81ED-4DB2-BD59-A6C34878D82A}">
                    <a16:rowId xmlns:a16="http://schemas.microsoft.com/office/drawing/2014/main" val="3950148440"/>
                  </a:ext>
                </a:extLst>
              </a:tr>
            </a:tbl>
          </a:graphicData>
        </a:graphic>
      </p:graphicFrame>
      <p:sp>
        <p:nvSpPr>
          <p:cNvPr id="13" name="ZoneTexte 12"/>
          <p:cNvSpPr txBox="1"/>
          <p:nvPr/>
        </p:nvSpPr>
        <p:spPr>
          <a:xfrm>
            <a:off x="872490" y="5344886"/>
            <a:ext cx="9042691" cy="923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just" defTabSz="914400" rtl="0" fontAlgn="auto" latinLnBrk="0" hangingPunct="0">
              <a:lnSpc>
                <a:spcPct val="100000"/>
              </a:lnSpc>
              <a:spcBef>
                <a:spcPts val="0"/>
              </a:spcBef>
              <a:spcAft>
                <a:spcPts val="0"/>
              </a:spcAft>
              <a:buClrTx/>
              <a:buSzTx/>
              <a:buFontTx/>
              <a:buNone/>
              <a:tabLst/>
            </a:pPr>
            <a:r>
              <a:rPr lang="fr-CH" dirty="0"/>
              <a:t>Travaux et discussions en cours dans la perspective d’envisager une augmentation supplémentaire des ALFA à l’horizon 2028-2029 en lien avec la mise en œuvre de la surcompensation des charges ALFA dans le canton de Neuchâtel</a:t>
            </a:r>
            <a:endParaRPr kumimoji="0" lang="fr-CH" sz="1800" b="0" i="0" u="none" strike="noStrike" cap="none" spc="0" normalizeH="0" baseline="0" dirty="0">
              <a:ln>
                <a:noFill/>
              </a:ln>
              <a:solidFill>
                <a:srgbClr val="000000"/>
              </a:solidFill>
              <a:effectLst/>
              <a:uFillTx/>
              <a:latin typeface="+mn-lt"/>
              <a:ea typeface="+mn-ea"/>
              <a:cs typeface="+mn-cs"/>
              <a:sym typeface="Helvetica"/>
            </a:endParaRPr>
          </a:p>
        </p:txBody>
      </p:sp>
    </p:spTree>
    <p:extLst>
      <p:ext uri="{BB962C8B-B14F-4D97-AF65-F5344CB8AC3E}">
        <p14:creationId xmlns:p14="http://schemas.microsoft.com/office/powerpoint/2010/main" val="2292605375"/>
      </p:ext>
    </p:extLst>
  </p:cSld>
  <p:clrMapOvr>
    <a:masterClrMapping/>
  </p:clrMapOvr>
  <p:transition spd="med"/>
</p:sld>
</file>

<file path=ppt/theme/theme1.xml><?xml version="1.0" encoding="utf-8"?>
<a:theme xmlns:a="http://schemas.openxmlformats.org/drawingml/2006/main" name="Thème Office">
  <a:themeElements>
    <a:clrScheme name="Thème Office">
      <a:dk1>
        <a:srgbClr val="000000"/>
      </a:dk1>
      <a:lt1>
        <a:srgbClr val="FFFFFF"/>
      </a:lt1>
      <a:dk2>
        <a:srgbClr val="A7A7A7"/>
      </a:dk2>
      <a:lt2>
        <a:srgbClr val="535353"/>
      </a:lt2>
      <a:accent1>
        <a:srgbClr val="3494BA"/>
      </a:accent1>
      <a:accent2>
        <a:srgbClr val="58B6C0"/>
      </a:accent2>
      <a:accent3>
        <a:srgbClr val="75BDA7"/>
      </a:accent3>
      <a:accent4>
        <a:srgbClr val="7A8C8E"/>
      </a:accent4>
      <a:accent5>
        <a:srgbClr val="84ACB6"/>
      </a:accent5>
      <a:accent6>
        <a:srgbClr val="2683C6"/>
      </a:accent6>
      <a:hlink>
        <a:srgbClr val="0000FF"/>
      </a:hlink>
      <a:folHlink>
        <a:srgbClr val="FF00FF"/>
      </a:folHlink>
    </a:clrScheme>
    <a:fontScheme name="Thème Office">
      <a:majorFont>
        <a:latin typeface="Arial"/>
        <a:ea typeface="Arial"/>
        <a:cs typeface="Arial"/>
      </a:majorFont>
      <a:minorFont>
        <a:latin typeface="Helvetica"/>
        <a:ea typeface="Helvetica"/>
        <a:cs typeface="Helvetica"/>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Thème Office">
  <a:themeElements>
    <a:clrScheme name="Thème Office">
      <a:dk1>
        <a:srgbClr val="000000"/>
      </a:dk1>
      <a:lt1>
        <a:srgbClr val="FFFFFF"/>
      </a:lt1>
      <a:dk2>
        <a:srgbClr val="A7A7A7"/>
      </a:dk2>
      <a:lt2>
        <a:srgbClr val="535353"/>
      </a:lt2>
      <a:accent1>
        <a:srgbClr val="3494BA"/>
      </a:accent1>
      <a:accent2>
        <a:srgbClr val="58B6C0"/>
      </a:accent2>
      <a:accent3>
        <a:srgbClr val="75BDA7"/>
      </a:accent3>
      <a:accent4>
        <a:srgbClr val="7A8C8E"/>
      </a:accent4>
      <a:accent5>
        <a:srgbClr val="84ACB6"/>
      </a:accent5>
      <a:accent6>
        <a:srgbClr val="2683C6"/>
      </a:accent6>
      <a:hlink>
        <a:srgbClr val="0000FF"/>
      </a:hlink>
      <a:folHlink>
        <a:srgbClr val="FF00FF"/>
      </a:folHlink>
    </a:clrScheme>
    <a:fontScheme name="Thème Office">
      <a:majorFont>
        <a:latin typeface="Arial"/>
        <a:ea typeface="Arial"/>
        <a:cs typeface="Arial"/>
      </a:majorFont>
      <a:minorFont>
        <a:latin typeface="Helvetica"/>
        <a:ea typeface="Helvetica"/>
        <a:cs typeface="Helvetica"/>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Thème Office">
  <a:themeElements>
    <a:clrScheme name="Thème Office">
      <a:dk1>
        <a:srgbClr val="000000"/>
      </a:dk1>
      <a:lt1>
        <a:srgbClr val="FFFFFF"/>
      </a:lt1>
      <a:dk2>
        <a:srgbClr val="A7A7A7"/>
      </a:dk2>
      <a:lt2>
        <a:srgbClr val="535353"/>
      </a:lt2>
      <a:accent1>
        <a:srgbClr val="3494BA"/>
      </a:accent1>
      <a:accent2>
        <a:srgbClr val="58B6C0"/>
      </a:accent2>
      <a:accent3>
        <a:srgbClr val="75BDA7"/>
      </a:accent3>
      <a:accent4>
        <a:srgbClr val="7A8C8E"/>
      </a:accent4>
      <a:accent5>
        <a:srgbClr val="84ACB6"/>
      </a:accent5>
      <a:accent6>
        <a:srgbClr val="2683C6"/>
      </a:accent6>
      <a:hlink>
        <a:srgbClr val="0000FF"/>
      </a:hlink>
      <a:folHlink>
        <a:srgbClr val="FF00FF"/>
      </a:folHlink>
    </a:clrScheme>
    <a:fontScheme name="Thème Office">
      <a:majorFont>
        <a:latin typeface="Arial"/>
        <a:ea typeface="Arial"/>
        <a:cs typeface="Arial"/>
      </a:majorFont>
      <a:minorFont>
        <a:latin typeface="Helvetica"/>
        <a:ea typeface="Helvetica"/>
        <a:cs typeface="Helvetica"/>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035AFD235C7204EA30C3148E2B868EF" ma:contentTypeVersion="6" ma:contentTypeDescription="Crée un document." ma:contentTypeScope="" ma:versionID="cb9a63e42cc994b67db61525339bfd4c">
  <xsd:schema xmlns:xsd="http://www.w3.org/2001/XMLSchema" xmlns:xs="http://www.w3.org/2001/XMLSchema" xmlns:p="http://schemas.microsoft.com/office/2006/metadata/properties" xmlns:ns1="http://schemas.microsoft.com/sharepoint/v3" xmlns:ns2="6beae8ba-3ce8-4dd8-9000-dbc7efd09272" xmlns:ns3="19fb6d02-a46a-49e3-a2eb-815c340912b4" xmlns:ns4="12ccf4b5-551c-4247-9bcf-6e97861357f3" targetNamespace="http://schemas.microsoft.com/office/2006/metadata/properties" ma:root="true" ma:fieldsID="1710d503b15227dd47ef9dfa78ae0e28" ns1:_="" ns2:_="" ns3:_="" ns4:_="">
    <xsd:import namespace="http://schemas.microsoft.com/sharepoint/v3"/>
    <xsd:import namespace="6beae8ba-3ce8-4dd8-9000-dbc7efd09272"/>
    <xsd:import namespace="19fb6d02-a46a-49e3-a2eb-815c340912b4"/>
    <xsd:import namespace="12ccf4b5-551c-4247-9bcf-6e97861357f3"/>
    <xsd:element name="properties">
      <xsd:complexType>
        <xsd:sequence>
          <xsd:element name="documentManagement">
            <xsd:complexType>
              <xsd:all>
                <xsd:element ref="ns1:IntraNeTransmitterTaxHTField" minOccurs="0"/>
                <xsd:element ref="ns2:TaxCatchAll" minOccurs="0"/>
                <xsd:element ref="ns2:TaxCatchAllLabel" minOccurs="0"/>
                <xsd:element ref="ns1:IntraNeInformationsTypeTaxHTField" minOccurs="0"/>
                <xsd:element ref="ns3:IntraNeTargetAudienceTaxHTField" minOccurs="0"/>
                <xsd:element ref="ns1:IntraNeThematicTaxHTField" minOccurs="0"/>
                <xsd:element ref="ns2:TaxKeywordTaxHTField" minOccurs="0"/>
                <xsd:element ref="ns1:PublishingStartDate" minOccurs="0"/>
                <xsd:element ref="ns1:PublishingExpirationDate" minOccurs="0"/>
                <xsd:element ref="ns1:_dlc_ExpireDateSaved" minOccurs="0"/>
                <xsd:element ref="ns1:_dlc_ExpireDate" minOccurs="0"/>
                <xsd:element ref="ns1:_dlc_Exempt" minOccurs="0"/>
                <xsd:element ref="ns1:IntraNeSyncPartner" minOccurs="0"/>
                <xsd:element ref="ns4:SharedWithUsers"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ntraNeTransmitterTaxHTField" ma:index="8" nillable="true" ma:taxonomy="true" ma:internalName="IntraNeTransmitterTaxHTField" ma:taxonomyFieldName="IntraNeTransmitter" ma:displayName="Émetteurs" ma:fieldId="{93674c06-6a43-4b57-b3d6-2bc097157155}" ma:sspId="e0dc1823-f953-4a4c-a748-d8b8a7f8cf52" ma:termSetId="e820e8dc-a595-4f06-a30a-fbbe9b5627fa" ma:anchorId="00000000-0000-0000-0000-000000000000" ma:open="false" ma:isKeyword="false">
      <xsd:complexType>
        <xsd:sequence>
          <xsd:element ref="pc:Terms" minOccurs="0" maxOccurs="1"/>
        </xsd:sequence>
      </xsd:complexType>
    </xsd:element>
    <xsd:element name="IntraNeInformationsTypeTaxHTField" ma:index="12" nillable="true" ma:taxonomy="true" ma:internalName="IntraNeInformationsTypeTaxHTField" ma:taxonomyFieldName="IntraNeInformationsType" ma:displayName="Type d'informations" ma:fieldId="{2fb01684-d27f-4f8d-bedc-aa8fffebeaf4}" ma:taxonomyMulti="true" ma:sspId="e0dc1823-f953-4a4c-a748-d8b8a7f8cf52" ma:termSetId="17ab0a1c-1dbf-4701-b215-649d188d294f" ma:anchorId="00000000-0000-0000-0000-000000000000" ma:open="false" ma:isKeyword="false">
      <xsd:complexType>
        <xsd:sequence>
          <xsd:element ref="pc:Terms" minOccurs="0" maxOccurs="1"/>
        </xsd:sequence>
      </xsd:complexType>
    </xsd:element>
    <xsd:element name="IntraNeThematicTaxHTField" ma:index="16" nillable="true" ma:taxonomy="true" ma:internalName="IntraNeThematicTaxHTField" ma:taxonomyFieldName="IntraNeThematic" ma:displayName="Thématique" ma:fieldId="{0ce3c18a-28ac-4ab9-8153-e0551c39f6bb}" ma:taxonomyMulti="true" ma:sspId="e0dc1823-f953-4a4c-a748-d8b8a7f8cf52" ma:termSetId="31383dd0-91c1-411d-8363-176150bdeeb1" ma:anchorId="00000000-0000-0000-0000-000000000000" ma:open="false" ma:isKeyword="false">
      <xsd:complexType>
        <xsd:sequence>
          <xsd:element ref="pc:Terms" minOccurs="0" maxOccurs="1"/>
        </xsd:sequence>
      </xsd:complexType>
    </xsd:element>
    <xsd:element name="PublishingStartDate" ma:index="20" nillable="true" ma:displayName="Date de début de planification" ma:description="La colonne de site Date de début de planification est créée par la fonctionnalité de publication. Elle permet de spécifier les date et heure auxquelles cette page apparaîtra la première fois aux visiteurs du site." ma:hidden="true" ma:internalName="PublishingStartDate">
      <xsd:simpleType>
        <xsd:restriction base="dms:Unknown"/>
      </xsd:simpleType>
    </xsd:element>
    <xsd:element name="PublishingExpirationDate" ma:index="21" nillable="true" ma:displayName="Date de fin de planification" ma:description="La colonne de site Date de fin de planification est créée par la fonctionnalité de publication. Elle permet de spécifier les date et heure auxquelles cette page n'apparaîtra plus aux visiteurs du site." ma:hidden="true" ma:internalName="PublishingExpirationDate">
      <xsd:simpleType>
        <xsd:restriction base="dms:Unknown"/>
      </xsd:simpleType>
    </xsd:element>
    <xsd:element name="_dlc_ExpireDateSaved" ma:index="22" nillable="true" ma:displayName="Date d’expiration d’origine" ma:description="" ma:hidden="true" ma:internalName="_dlc_ExpireDateSaved" ma:readOnly="true">
      <xsd:simpleType>
        <xsd:restriction base="dms:DateTime"/>
      </xsd:simpleType>
    </xsd:element>
    <xsd:element name="_dlc_ExpireDate" ma:index="23" nillable="true" ma:displayName="Date d’expiration" ma:description="" ma:hidden="true" ma:internalName="_dlc_ExpireDate" ma:readOnly="true">
      <xsd:simpleType>
        <xsd:restriction base="dms:DateTime"/>
      </xsd:simpleType>
    </xsd:element>
    <xsd:element name="_dlc_Exempt" ma:index="24" nillable="true" ma:displayName="Exempt de la stratégie" ma:description="" ma:hidden="true" ma:internalName="_dlc_Exempt" ma:readOnly="true">
      <xsd:simpleType>
        <xsd:restriction base="dms:Unknown"/>
      </xsd:simpleType>
    </xsd:element>
    <xsd:element name="IntraNeSyncPartner" ma:index="25" nillable="true" ma:displayName="Synchronisation avec partenaires" ma:default="0" ma:internalName="IntraNeSyncPartner">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beae8ba-3ce8-4dd8-9000-dbc7efd09272" elementFormDefault="qualified">
    <xsd:import namespace="http://schemas.microsoft.com/office/2006/documentManagement/types"/>
    <xsd:import namespace="http://schemas.microsoft.com/office/infopath/2007/PartnerControls"/>
    <xsd:element name="TaxCatchAll" ma:index="9" nillable="true" ma:displayName="Colonne Attraper tout de Taxonomie" ma:description="" ma:hidden="true" ma:list="{229d3ddd-074d-4a87-bd4f-f07cd833aec4}" ma:internalName="TaxCatchAll" ma:showField="CatchAllData" ma:web="6beae8ba-3ce8-4dd8-9000-dbc7efd09272">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Colonne Attraper tout de Taxonomie1" ma:description="" ma:hidden="true" ma:list="{229d3ddd-074d-4a87-bd4f-f07cd833aec4}" ma:internalName="TaxCatchAllLabel" ma:readOnly="true" ma:showField="CatchAllDataLabel" ma:web="6beae8ba-3ce8-4dd8-9000-dbc7efd09272">
      <xsd:complexType>
        <xsd:complexContent>
          <xsd:extension base="dms:MultiChoiceLookup">
            <xsd:sequence>
              <xsd:element name="Value" type="dms:Lookup" maxOccurs="unbounded" minOccurs="0" nillable="true"/>
            </xsd:sequence>
          </xsd:extension>
        </xsd:complexContent>
      </xsd:complexType>
    </xsd:element>
    <xsd:element name="TaxKeywordTaxHTField" ma:index="18" nillable="true" ma:taxonomy="true" ma:internalName="TaxKeywordTaxHTField" ma:taxonomyFieldName="TaxKeyword" ma:displayName="Mots clés d’entreprise" ma:fieldId="{23f27201-bee3-471e-b2e7-b64fd8b7ca38}" ma:taxonomyMulti="true" ma:sspId="e0dc1823-f953-4a4c-a748-d8b8a7f8cf52" ma:termSetId="00000000-0000-0000-0000-000000000000" ma:anchorId="00000000-0000-0000-0000-000000000000" ma:open="true" ma:isKeyword="true">
      <xsd:complexType>
        <xsd:sequence>
          <xsd:element ref="pc:Terms" minOccurs="0" maxOccurs="1"/>
        </xsd:sequence>
      </xsd:complexType>
    </xsd:element>
    <xsd:element name="_dlc_DocId" ma:index="27" nillable="true" ma:displayName="Valeur d’ID de document" ma:description="Valeur de l’ID de document affecté à cet élément." ma:internalName="_dlc_DocId" ma:readOnly="true">
      <xsd:simpleType>
        <xsd:restriction base="dms:Text"/>
      </xsd:simpleType>
    </xsd:element>
    <xsd:element name="_dlc_DocIdUrl" ma:index="28"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9fb6d02-a46a-49e3-a2eb-815c340912b4" elementFormDefault="qualified">
    <xsd:import namespace="http://schemas.microsoft.com/office/2006/documentManagement/types"/>
    <xsd:import namespace="http://schemas.microsoft.com/office/infopath/2007/PartnerControls"/>
    <xsd:element name="IntraNeTargetAudienceTaxHTField" ma:index="14" nillable="true" ma:taxonomy="true" ma:internalName="IntraNeTargetAudienceTaxHTField" ma:taxonomyFieldName="IntraNeTargetAudience" ma:displayName="Public cible" ma:default="-1;#Administration cantonale|9e3ca1ef-67b7-4457-a1ff-e655024e850a" ma:fieldId="{5634df79-6ae6-4795-bf66-536436fa9800}" ma:taxonomyMulti="true" ma:sspId="e0dc1823-f953-4a4c-a748-d8b8a7f8cf52" ma:termSetId="ee240775-05fc-4926-a526-8bf8109b707f"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2ccf4b5-551c-4247-9bcf-6e97861357f3" elementFormDefault="qualified">
    <xsd:import namespace="http://schemas.microsoft.com/office/2006/documentManagement/types"/>
    <xsd:import namespace="http://schemas.microsoft.com/office/infopath/2007/PartnerControls"/>
    <xsd:element name="SharedWithUsers" ma:index="26" nillable="true" ma:displayName="Partagé avec"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ntraNeTargetAudienceTaxHTField xmlns="19fb6d02-a46a-49e3-a2eb-815c340912b4">
      <Terms xmlns="http://schemas.microsoft.com/office/infopath/2007/PartnerControls">
        <TermInfo xmlns="http://schemas.microsoft.com/office/infopath/2007/PartnerControls">
          <TermName xmlns="http://schemas.microsoft.com/office/infopath/2007/PartnerControls">Administration cantonale</TermName>
          <TermId xmlns="http://schemas.microsoft.com/office/infopath/2007/PartnerControls">9e3ca1ef-67b7-4457-a1ff-e655024e850a</TermId>
        </TermInfo>
      </Terms>
    </IntraNeTargetAudienceTaxHTField>
    <TaxKeywordTaxHTField xmlns="6beae8ba-3ce8-4dd8-9000-dbc7efd09272">
      <Terms xmlns="http://schemas.microsoft.com/office/infopath/2007/PartnerControls">
        <TermInfo xmlns="http://schemas.microsoft.com/office/infopath/2007/PartnerControls">
          <TermName xmlns="http://schemas.microsoft.com/office/infopath/2007/PartnerControls">Modèle PPT</TermName>
          <TermId xmlns="http://schemas.microsoft.com/office/infopath/2007/PartnerControls">844ec5db-8f8d-40a7-bc0b-3009100fc8ea</TermId>
        </TermInfo>
      </Terms>
    </TaxKeywordTaxHTField>
    <IntraNeSyncPartner xmlns="http://schemas.microsoft.com/sharepoint/v3">false</IntraNeSyncPartner>
    <IntraNeTransmitterTaxHTField xmlns="http://schemas.microsoft.com/sharepoint/v3">
      <Terms xmlns="http://schemas.microsoft.com/office/infopath/2007/PartnerControls">
        <TermInfo xmlns="http://schemas.microsoft.com/office/infopath/2007/PartnerControls">
          <TermName xmlns="http://schemas.microsoft.com/office/infopath/2007/PartnerControls">CHAN</TermName>
          <TermId xmlns="http://schemas.microsoft.com/office/infopath/2007/PartnerControls">ba9d7f64-c9fb-4547-84bc-ea85752d9e4e</TermId>
        </TermInfo>
      </Terms>
    </IntraNeTransmitterTaxHTField>
    <IntraNeThematicTaxHTField xmlns="http://schemas.microsoft.com/sharepoint/v3">
      <Terms xmlns="http://schemas.microsoft.com/office/infopath/2007/PartnerControls"/>
    </IntraNeThematicTaxHTField>
    <PublishingExpirationDate xmlns="http://schemas.microsoft.com/sharepoint/v3" xsi:nil="true"/>
    <IntraNeInformationsTypeTaxHTField xmlns="http://schemas.microsoft.com/sharepoint/v3">
      <Terms xmlns="http://schemas.microsoft.com/office/infopath/2007/PartnerControls">
        <TermInfo xmlns="http://schemas.microsoft.com/office/infopath/2007/PartnerControls">
          <TermName xmlns="http://schemas.microsoft.com/office/infopath/2007/PartnerControls">Modèle</TermName>
          <TermId xmlns="http://schemas.microsoft.com/office/infopath/2007/PartnerControls">327cf4ed-fa14-4c82-93c0-be942edcff16</TermId>
        </TermInfo>
      </Terms>
    </IntraNeInformationsTypeTaxHTField>
    <PublishingStartDate xmlns="http://schemas.microsoft.com/sharepoint/v3" xsi:nil="true"/>
    <TaxCatchAll xmlns="6beae8ba-3ce8-4dd8-9000-dbc7efd09272">
      <Value>132</Value>
      <Value>44</Value>
      <Value>15</Value>
      <Value>1</Value>
    </TaxCatchAll>
    <_dlc_DocId xmlns="6beae8ba-3ce8-4dd8-9000-dbc7efd09272">PUBLIC-200446286-795</_dlc_DocId>
    <_dlc_DocIdUrl xmlns="6beae8ba-3ce8-4dd8-9000-dbc7efd09272">
      <Url>https://intranet.ne.ch/CHAN/_layouts/15/DocIdRedir.aspx?ID=PUBLIC-200446286-795</Url>
      <Description>PUBLIC-200446286-795</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00E249F-1BFE-480C-9F10-835C28ABD0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beae8ba-3ce8-4dd8-9000-dbc7efd09272"/>
    <ds:schemaRef ds:uri="19fb6d02-a46a-49e3-a2eb-815c340912b4"/>
    <ds:schemaRef ds:uri="12ccf4b5-551c-4247-9bcf-6e97861357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1E05DD2-2760-494F-8B8F-E1A6B94D01BC}">
  <ds:schemaRefs>
    <ds:schemaRef ds:uri="http://purl.org/dc/elements/1.1/"/>
    <ds:schemaRef ds:uri="http://schemas.microsoft.com/office/2006/metadata/properties"/>
    <ds:schemaRef ds:uri="http://schemas.microsoft.com/sharepoint/v3"/>
    <ds:schemaRef ds:uri="12ccf4b5-551c-4247-9bcf-6e97861357f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19fb6d02-a46a-49e3-a2eb-815c340912b4"/>
    <ds:schemaRef ds:uri="6beae8ba-3ce8-4dd8-9000-dbc7efd09272"/>
    <ds:schemaRef ds:uri="http://www.w3.org/XML/1998/namespace"/>
    <ds:schemaRef ds:uri="http://purl.org/dc/dcmitype/"/>
  </ds:schemaRefs>
</ds:datastoreItem>
</file>

<file path=customXml/itemProps3.xml><?xml version="1.0" encoding="utf-8"?>
<ds:datastoreItem xmlns:ds="http://schemas.openxmlformats.org/officeDocument/2006/customXml" ds:itemID="{00E148E5-7B51-43DF-AEED-FD9E8BD32937}">
  <ds:schemaRefs>
    <ds:schemaRef ds:uri="http://schemas.microsoft.com/sharepoint/v3/contenttype/forms"/>
  </ds:schemaRefs>
</ds:datastoreItem>
</file>

<file path=customXml/itemProps4.xml><?xml version="1.0" encoding="utf-8"?>
<ds:datastoreItem xmlns:ds="http://schemas.openxmlformats.org/officeDocument/2006/customXml" ds:itemID="{26D466A5-28E7-47A3-B717-A8C2F72EF23A}">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757</TotalTime>
  <Words>1160</Words>
  <Application>Microsoft Office PowerPoint</Application>
  <PresentationFormat>Grand écran</PresentationFormat>
  <Paragraphs>134</Paragraphs>
  <Slides>15</Slides>
  <Notes>15</Notes>
  <HiddenSlides>0</HiddenSlides>
  <MMClips>0</MMClips>
  <ScaleCrop>false</ScaleCrop>
  <HeadingPairs>
    <vt:vector size="6" baseType="variant">
      <vt:variant>
        <vt:lpstr>Polices utilisées</vt:lpstr>
      </vt:variant>
      <vt:variant>
        <vt:i4>4</vt:i4>
      </vt:variant>
      <vt:variant>
        <vt:lpstr>Thème</vt:lpstr>
      </vt:variant>
      <vt:variant>
        <vt:i4>2</vt:i4>
      </vt:variant>
      <vt:variant>
        <vt:lpstr>Titres des diapositives</vt:lpstr>
      </vt:variant>
      <vt:variant>
        <vt:i4>15</vt:i4>
      </vt:variant>
    </vt:vector>
  </HeadingPairs>
  <TitlesOfParts>
    <vt:vector size="21" baseType="lpstr">
      <vt:lpstr>Arial</vt:lpstr>
      <vt:lpstr>Calibri</vt:lpstr>
      <vt:lpstr>Helvetica</vt:lpstr>
      <vt:lpstr>Wingdings</vt:lpstr>
      <vt:lpstr>Thème Office</vt:lpstr>
      <vt:lpstr>1_Thème Office</vt:lpstr>
      <vt:lpstr>    précarité des familles mesures du canton de neuchâtel  assemblée plénière cdas 16 mai 2025 charmey </vt:lpstr>
      <vt:lpstr>Plan de la présentation</vt:lpstr>
      <vt:lpstr> 1. Introduction</vt:lpstr>
      <vt:lpstr> 1. Introduction</vt:lpstr>
      <vt:lpstr>2. Quelques constats </vt:lpstr>
      <vt:lpstr>2. Quelques constats</vt:lpstr>
      <vt:lpstr>3. Actions multifactorielles pour les familles</vt:lpstr>
      <vt:lpstr>3. Actions multifactorielles pour les familles</vt:lpstr>
      <vt:lpstr>3. Actions multifactorielles pour les familles</vt:lpstr>
      <vt:lpstr>3. Actions multifactorielles pour les familles</vt:lpstr>
      <vt:lpstr>3. Actions multifactorielles pour les familles</vt:lpstr>
      <vt:lpstr>3. Actions multifactorielles pour les familles</vt:lpstr>
      <vt:lpstr>3. Actions multifactorielles pour les familles</vt:lpstr>
      <vt:lpstr>4. Conclusion et perspectives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creator>Attinger Paola</dc:creator>
  <cp:keywords>Modèle PPT</cp:keywords>
  <cp:lastModifiedBy>Attinger Paola</cp:lastModifiedBy>
  <cp:revision>86</cp:revision>
  <cp:lastPrinted>2025-05-11T12:20:14Z</cp:lastPrinted>
  <dcterms:modified xsi:type="dcterms:W3CDTF">2025-05-12T06:16:14Z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0x0101003035AFD235C7204EA30C3148E2B868EF</vt:lpwstr>
  </property>
  <property fmtid="{D5CDD505-2E9C-101B-9397-08002B2CF9AE}" pid="3" name="_dlc_policyId">
    <vt:lpwstr/>
  </property>
  <property fmtid="{D5CDD505-2E9C-101B-9397-08002B2CF9AE}" pid="4" name="ItemRetentionFormula">
    <vt:lpwstr/>
  </property>
  <property fmtid="{D5CDD505-2E9C-101B-9397-08002B2CF9AE}" pid="5" name="_dlc_DocIdItemGuid">
    <vt:lpwstr>ca442a55-81bc-447e-a4c3-6693f33bf569</vt:lpwstr>
  </property>
  <property fmtid="{D5CDD505-2E9C-101B-9397-08002B2CF9AE}" pid="6" name="IntraNeTargetAudience">
    <vt:lpwstr>1;#Administration cantonale|9e3ca1ef-67b7-4457-a1ff-e655024e850a</vt:lpwstr>
  </property>
  <property fmtid="{D5CDD505-2E9C-101B-9397-08002B2CF9AE}" pid="7" name="TaxKeyword">
    <vt:lpwstr>132;#Modèle PPT|844ec5db-8f8d-40a7-bc0b-3009100fc8ea</vt:lpwstr>
  </property>
  <property fmtid="{D5CDD505-2E9C-101B-9397-08002B2CF9AE}" pid="8" name="IntraNeInformationsType">
    <vt:lpwstr>44;#Modèle|327cf4ed-fa14-4c82-93c0-be942edcff16</vt:lpwstr>
  </property>
  <property fmtid="{D5CDD505-2E9C-101B-9397-08002B2CF9AE}" pid="9" name="IntraNeTransmitter">
    <vt:lpwstr>15;#CHAN|ba9d7f64-c9fb-4547-84bc-ea85752d9e4e</vt:lpwstr>
  </property>
  <property fmtid="{D5CDD505-2E9C-101B-9397-08002B2CF9AE}" pid="10" name="IntraNeThematic">
    <vt:lpwstr/>
  </property>
</Properties>
</file>