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4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drawings/drawing1.xml" ContentType="application/vnd.openxmlformats-officedocument.drawingml.chartshapes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65" r:id="rId4"/>
    <p:sldMasterId id="2147483648" r:id="rId5"/>
  </p:sldMasterIdLst>
  <p:notesMasterIdLst>
    <p:notesMasterId r:id="rId24"/>
  </p:notesMasterIdLst>
  <p:handoutMasterIdLst>
    <p:handoutMasterId r:id="rId25"/>
  </p:handoutMasterIdLst>
  <p:sldIdLst>
    <p:sldId id="526" r:id="rId6"/>
    <p:sldId id="258" r:id="rId7"/>
    <p:sldId id="260" r:id="rId8"/>
    <p:sldId id="331" r:id="rId9"/>
    <p:sldId id="334" r:id="rId10"/>
    <p:sldId id="259" r:id="rId11"/>
    <p:sldId id="264" r:id="rId12"/>
    <p:sldId id="265" r:id="rId13"/>
    <p:sldId id="266" r:id="rId14"/>
    <p:sldId id="527" r:id="rId15"/>
    <p:sldId id="267" r:id="rId16"/>
    <p:sldId id="336" r:id="rId17"/>
    <p:sldId id="268" r:id="rId18"/>
    <p:sldId id="269" r:id="rId19"/>
    <p:sldId id="328" r:id="rId20"/>
    <p:sldId id="282" r:id="rId21"/>
    <p:sldId id="525" r:id="rId22"/>
    <p:sldId id="271" r:id="rId23"/>
  </p:sldIdLst>
  <p:sldSz cx="9144000" cy="5143500" type="screen16x9"/>
  <p:notesSz cx="6724650" cy="9874250"/>
  <p:defaultTextStyle>
    <a:defPPr>
      <a:defRPr lang="de-CH"/>
    </a:defPPr>
    <a:lvl1pPr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1pPr>
    <a:lvl2pPr marL="3429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2pPr>
    <a:lvl3pPr marL="6858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3pPr>
    <a:lvl4pPr marL="10287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4pPr>
    <a:lvl5pPr marL="1371600" algn="l" rtl="0" eaLnBrk="0" fontAlgn="base" hangingPunct="0">
      <a:spcBef>
        <a:spcPct val="0"/>
      </a:spcBef>
      <a:spcAft>
        <a:spcPct val="0"/>
      </a:spcAft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5pPr>
    <a:lvl6pPr marL="17145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6pPr>
    <a:lvl7pPr marL="20574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7pPr>
    <a:lvl8pPr marL="24003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8pPr>
    <a:lvl9pPr marL="2743200" algn="l" defTabSz="685800" rtl="0" eaLnBrk="1" latinLnBrk="0" hangingPunct="1">
      <a:defRPr sz="1800" kern="1200">
        <a:solidFill>
          <a:schemeClr val="tx1"/>
        </a:solidFill>
        <a:latin typeface="Times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701" userDrawn="1">
          <p15:clr>
            <a:srgbClr val="A4A3A4"/>
          </p15:clr>
        </p15:guide>
        <p15:guide id="2" orient="horz" pos="191" userDrawn="1">
          <p15:clr>
            <a:srgbClr val="A4A3A4"/>
          </p15:clr>
        </p15:guide>
        <p15:guide id="3" orient="horz" pos="327" userDrawn="1">
          <p15:clr>
            <a:srgbClr val="A4A3A4"/>
          </p15:clr>
        </p15:guide>
        <p15:guide id="4" orient="horz" pos="282" userDrawn="1">
          <p15:clr>
            <a:srgbClr val="A4A3A4"/>
          </p15:clr>
        </p15:guide>
        <p15:guide id="8" pos="5556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10" userDrawn="1">
          <p15:clr>
            <a:srgbClr val="A4A3A4"/>
          </p15:clr>
        </p15:guide>
        <p15:guide id="2" pos="2118" userDrawn="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ED181E"/>
    <a:srgbClr val="F0F5FD"/>
    <a:srgbClr val="E8F0F8"/>
    <a:srgbClr val="E6E6E6"/>
    <a:srgbClr val="DDDDDD"/>
    <a:srgbClr val="C0C0C0"/>
    <a:srgbClr val="B2B2B2"/>
    <a:srgbClr val="9AD2D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2" autoAdjust="0"/>
    <p:restoredTop sz="83045" autoAdjust="0"/>
  </p:normalViewPr>
  <p:slideViewPr>
    <p:cSldViewPr snapToGrid="0" showGuides="1">
      <p:cViewPr>
        <p:scale>
          <a:sx n="100" d="100"/>
          <a:sy n="100" d="100"/>
        </p:scale>
        <p:origin x="300" y="-384"/>
      </p:cViewPr>
      <p:guideLst>
        <p:guide orient="horz" pos="701"/>
        <p:guide orient="horz" pos="191"/>
        <p:guide orient="horz" pos="327"/>
        <p:guide orient="horz" pos="282"/>
        <p:guide pos="5556"/>
      </p:guideLst>
    </p:cSldViewPr>
  </p:slideViewPr>
  <p:outlineViewPr>
    <p:cViewPr>
      <p:scale>
        <a:sx n="33" d="100"/>
        <a:sy n="33" d="100"/>
      </p:scale>
      <p:origin x="0" y="-7242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howGuides="1">
      <p:cViewPr varScale="1">
        <p:scale>
          <a:sx n="91" d="100"/>
          <a:sy n="91" d="100"/>
        </p:scale>
        <p:origin x="3710" y="72"/>
      </p:cViewPr>
      <p:guideLst>
        <p:guide orient="horz" pos="3110"/>
        <p:guide pos="2118"/>
      </p:guideLst>
    </p:cSldViewPr>
  </p:notesViewPr>
  <p:gridSpacing cx="36004" cy="36004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handoutMaster" Target="handoutMasters/handout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2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oleObject" Target="https://fwpgovch-my.sharepoint.com/personal/annina_eymann_sbfi_admin_ch/Documents/PIAAC/PIAAC_Kompetenzen%20nach%20Bildungsstand%20der%20Eltern.xlsx" TargetMode="External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oleObject" Target="Mappe1" TargetMode="External"/><Relationship Id="rId2" Type="http://schemas.microsoft.com/office/2011/relationships/chartColorStyle" Target="colors2.xml"/><Relationship Id="rId1" Type="http://schemas.microsoft.com/office/2011/relationships/chartStyle" Target="style2.xml"/><Relationship Id="rId4" Type="http://schemas.openxmlformats.org/officeDocument/2006/relationships/chartUserShapes" Target="../drawings/drawing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Auswertung!$C$16</c:f>
              <c:strCache>
                <c:ptCount val="1"/>
                <c:pt idx="0">
                  <c:v>unter Niveau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A-083F-4C20-B6DC-252C3E03C3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4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8-083F-4C20-B6DC-252C3E03C3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21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6-083F-4C20-B6DC-252C3E03C3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Auswertung!$C$17:$C$19</c:f>
              <c:numCache>
                <c:formatCode>0.0</c:formatCode>
                <c:ptCount val="3"/>
                <c:pt idx="0">
                  <c:v>-1.3</c:v>
                </c:pt>
                <c:pt idx="1">
                  <c:v>-4</c:v>
                </c:pt>
                <c:pt idx="2">
                  <c:v>-20.7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083F-4C20-B6DC-252C3E03C3C6}"/>
            </c:ext>
          </c:extLst>
        </c:ser>
        <c:ser>
          <c:idx val="1"/>
          <c:order val="1"/>
          <c:tx>
            <c:strRef>
              <c:f>Auswertung!$D$16</c:f>
              <c:strCache>
                <c:ptCount val="1"/>
                <c:pt idx="0">
                  <c:v>Niveau 1</c:v>
                </c:pt>
              </c:strCache>
            </c:strRef>
          </c:tx>
          <c:spPr>
            <a:solidFill>
              <a:schemeClr val="bg2">
                <a:lumMod val="90000"/>
              </a:schemeClr>
            </a:solidFill>
            <a:ln>
              <a:noFill/>
            </a:ln>
            <a:effectLst/>
          </c:spPr>
          <c:invertIfNegative val="0"/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9-083F-4C20-B6DC-252C3E03C3C6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083F-4C20-B6DC-252C3E03C3C6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26</a:t>
                    </a:r>
                  </a:p>
                </c:rich>
              </c:tx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083F-4C20-B6DC-252C3E03C3C6}"/>
                </c:ext>
              </c:extLst>
            </c:dLbl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Auswertung!$D$17:$D$19</c:f>
              <c:numCache>
                <c:formatCode>0.0</c:formatCode>
                <c:ptCount val="3"/>
                <c:pt idx="0">
                  <c:v>-5.7</c:v>
                </c:pt>
                <c:pt idx="1">
                  <c:v>-12.6</c:v>
                </c:pt>
                <c:pt idx="2">
                  <c:v>-26.2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083F-4C20-B6DC-252C3E03C3C6}"/>
            </c:ext>
          </c:extLst>
        </c:ser>
        <c:ser>
          <c:idx val="2"/>
          <c:order val="2"/>
          <c:tx>
            <c:strRef>
              <c:f>Auswertung!$E$16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2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Auswertung!$E$17:$E$19</c:f>
              <c:numCache>
                <c:formatCode>0.0</c:formatCode>
                <c:ptCount val="3"/>
                <c:pt idx="0">
                  <c:v>23.532626940016002</c:v>
                </c:pt>
                <c:pt idx="1">
                  <c:v>31.1505688521036</c:v>
                </c:pt>
                <c:pt idx="2">
                  <c:v>31.4154721944283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083F-4C20-B6DC-252C3E03C3C6}"/>
            </c:ext>
          </c:extLst>
        </c:ser>
        <c:ser>
          <c:idx val="3"/>
          <c:order val="3"/>
          <c:tx>
            <c:strRef>
              <c:f>Auswertung!$F$16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2">
                <a:lumMod val="40000"/>
                <a:lumOff val="6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Auswertung!$F$17:$F$19</c:f>
              <c:numCache>
                <c:formatCode>0.0</c:formatCode>
                <c:ptCount val="3"/>
                <c:pt idx="0">
                  <c:v>44.1786113270946</c:v>
                </c:pt>
                <c:pt idx="1">
                  <c:v>39.528746584034799</c:v>
                </c:pt>
                <c:pt idx="2">
                  <c:v>18.583560296263599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083F-4C20-B6DC-252C3E03C3C6}"/>
            </c:ext>
          </c:extLst>
        </c:ser>
        <c:ser>
          <c:idx val="4"/>
          <c:order val="4"/>
          <c:tx>
            <c:strRef>
              <c:f>Auswertung!$G$16</c:f>
              <c:strCache>
                <c:ptCount val="1"/>
                <c:pt idx="0">
                  <c:v>Niveau 4/5</c:v>
                </c:pt>
              </c:strCache>
            </c:strRef>
          </c:tx>
          <c:spPr>
            <a:solidFill>
              <a:schemeClr val="accent2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Lbls>
            <c:numFmt formatCode="#,##0" sourceLinked="0"/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de-DE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Auswertung!$B$17:$B$19</c:f>
              <c:strCache>
                <c:ptCount val="3"/>
                <c:pt idx="0">
                  <c:v>hoch</c:v>
                </c:pt>
                <c:pt idx="1">
                  <c:v>mittel</c:v>
                </c:pt>
                <c:pt idx="2">
                  <c:v>tief </c:v>
                </c:pt>
              </c:strCache>
            </c:strRef>
          </c:cat>
          <c:val>
            <c:numRef>
              <c:f>Auswertung!$G$17:$G$19</c:f>
              <c:numCache>
                <c:formatCode>0.0</c:formatCode>
                <c:ptCount val="3"/>
                <c:pt idx="0">
                  <c:v>25.273435496371341</c:v>
                </c:pt>
                <c:pt idx="1">
                  <c:v>12.69893994627791</c:v>
                </c:pt>
                <c:pt idx="2">
                  <c:v>3.0878701880003598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083F-4C20-B6DC-252C3E03C3C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overlap val="100"/>
        <c:axId val="1335087440"/>
        <c:axId val="1335087920"/>
      </c:barChart>
      <c:catAx>
        <c:axId val="1335087440"/>
        <c:scaling>
          <c:orientation val="minMax"/>
        </c:scaling>
        <c:delete val="1"/>
        <c:axPos val="l"/>
        <c:numFmt formatCode="General" sourceLinked="1"/>
        <c:majorTickMark val="none"/>
        <c:minorTickMark val="none"/>
        <c:tickLblPos val="nextTo"/>
        <c:crossAx val="1335087920"/>
        <c:crosses val="autoZero"/>
        <c:auto val="1"/>
        <c:lblAlgn val="ctr"/>
        <c:lblOffset val="100"/>
        <c:noMultiLvlLbl val="0"/>
      </c:catAx>
      <c:valAx>
        <c:axId val="1335087920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35087440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fr-FR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bar"/>
        <c:grouping val="percentStacked"/>
        <c:varyColors val="0"/>
        <c:ser>
          <c:idx val="0"/>
          <c:order val="0"/>
          <c:tx>
            <c:strRef>
              <c:f>Lesen!$D$1</c:f>
              <c:strCache>
                <c:ptCount val="1"/>
                <c:pt idx="0">
                  <c:v>unter Niveau 1 und Niveau 1</c:v>
                </c:pt>
              </c:strCache>
            </c:strRef>
          </c:tx>
          <c:spPr>
            <a:solidFill>
              <a:schemeClr val="bg2">
                <a:lumMod val="75000"/>
              </a:schemeClr>
            </a:solidFill>
            <a:ln>
              <a:noFill/>
            </a:ln>
            <a:effectLst/>
          </c:spPr>
          <c:invertIfNegative val="0"/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Lesen!$D$2:$D$11</c:f>
              <c:numCache>
                <c:formatCode>0.0</c:formatCode>
                <c:ptCount val="10"/>
                <c:pt idx="0">
                  <c:v>40.922685927754998</c:v>
                </c:pt>
                <c:pt idx="1">
                  <c:v>35.430973892640303</c:v>
                </c:pt>
                <c:pt idx="2">
                  <c:v>30.865357769626002</c:v>
                </c:pt>
                <c:pt idx="3">
                  <c:v>18.730083082630198</c:v>
                </c:pt>
                <c:pt idx="4">
                  <c:v>15.721843919614701</c:v>
                </c:pt>
                <c:pt idx="5">
                  <c:v>9.4806928776893908</c:v>
                </c:pt>
                <c:pt idx="6">
                  <c:v>8.8727593224344705</c:v>
                </c:pt>
                <c:pt idx="7">
                  <c:v>5.5557441486933801</c:v>
                </c:pt>
                <c:pt idx="8">
                  <c:v>5.30747241206456</c:v>
                </c:pt>
                <c:pt idx="9">
                  <c:v>3.89768611845337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995E-42D5-B2BD-16D817497EFF}"/>
            </c:ext>
          </c:extLst>
        </c:ser>
        <c:ser>
          <c:idx val="1"/>
          <c:order val="1"/>
          <c:tx>
            <c:strRef>
              <c:f>Lesen!$E$1</c:f>
              <c:strCache>
                <c:ptCount val="1"/>
                <c:pt idx="0">
                  <c:v>Niveau 2</c:v>
                </c:pt>
              </c:strCache>
            </c:strRef>
          </c:tx>
          <c:spPr>
            <a:solidFill>
              <a:schemeClr val="accent1">
                <a:lumMod val="20000"/>
                <a:lumOff val="8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0-995E-42D5-B2BD-16D817497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D-995E-42D5-B2BD-16D817497E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A-995E-42D5-B2BD-16D817497E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995E-42D5-B2BD-16D817497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20000"/>
                  <a:lumOff val="8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4-995E-42D5-B2BD-16D817497EFF}"/>
              </c:ext>
            </c:extLst>
          </c:dPt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Lesen!$E$2:$E$11</c:f>
              <c:numCache>
                <c:formatCode>0.0</c:formatCode>
                <c:ptCount val="10"/>
                <c:pt idx="0">
                  <c:v>24.933845889637201</c:v>
                </c:pt>
                <c:pt idx="1">
                  <c:v>33.900235347982502</c:v>
                </c:pt>
                <c:pt idx="2">
                  <c:v>28.298200324598302</c:v>
                </c:pt>
                <c:pt idx="3">
                  <c:v>35.782997388106502</c:v>
                </c:pt>
                <c:pt idx="4">
                  <c:v>34.8342166881582</c:v>
                </c:pt>
                <c:pt idx="5">
                  <c:v>28.074485111214099</c:v>
                </c:pt>
                <c:pt idx="6">
                  <c:v>27.577785162152999</c:v>
                </c:pt>
                <c:pt idx="7">
                  <c:v>22.185208415164599</c:v>
                </c:pt>
                <c:pt idx="8">
                  <c:v>17.3571045427997</c:v>
                </c:pt>
                <c:pt idx="9">
                  <c:v>23.707086574338899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995E-42D5-B2BD-16D817497EFF}"/>
            </c:ext>
          </c:extLst>
        </c:ser>
        <c:ser>
          <c:idx val="2"/>
          <c:order val="2"/>
          <c:tx>
            <c:strRef>
              <c:f>Lesen!$F$1</c:f>
              <c:strCache>
                <c:ptCount val="1"/>
                <c:pt idx="0">
                  <c:v>Niveau 3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5-995E-42D5-B2BD-16D817497EF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1-995E-42D5-B2BD-16D817497EF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6-995E-42D5-B2BD-16D817497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E-995E-42D5-B2BD-16D817497EFF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7-995E-42D5-B2BD-16D817497E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B-995E-42D5-B2BD-16D817497EFF}"/>
              </c:ext>
            </c:extLst>
          </c:dPt>
          <c:dPt>
            <c:idx val="6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8-995E-42D5-B2BD-16D817497E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8-995E-42D5-B2BD-16D817497EFF}"/>
              </c:ext>
            </c:extLst>
          </c:dPt>
          <c:dPt>
            <c:idx val="8"/>
            <c:invertIfNegative val="0"/>
            <c:bubble3D val="0"/>
            <c:spPr>
              <a:solidFill>
                <a:schemeClr val="accent1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9-995E-42D5-B2BD-16D817497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40000"/>
                  <a:lumOff val="6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995E-42D5-B2BD-16D817497EFF}"/>
              </c:ext>
            </c:extLst>
          </c:dPt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Lesen!$F$2:$F$11</c:f>
              <c:numCache>
                <c:formatCode>0.0</c:formatCode>
                <c:ptCount val="10"/>
                <c:pt idx="0">
                  <c:v>24.1681625918803</c:v>
                </c:pt>
                <c:pt idx="1">
                  <c:v>25.219378156564101</c:v>
                </c:pt>
                <c:pt idx="2">
                  <c:v>29.242966036720901</c:v>
                </c:pt>
                <c:pt idx="3">
                  <c:v>36.171487987228197</c:v>
                </c:pt>
                <c:pt idx="4">
                  <c:v>36.689950572261502</c:v>
                </c:pt>
                <c:pt idx="5">
                  <c:v>46.442038934495002</c:v>
                </c:pt>
                <c:pt idx="6">
                  <c:v>42.006968909858301</c:v>
                </c:pt>
                <c:pt idx="7">
                  <c:v>49.1618446090066</c:v>
                </c:pt>
                <c:pt idx="8">
                  <c:v>49.249619798506899</c:v>
                </c:pt>
                <c:pt idx="9">
                  <c:v>46.174901248493804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995E-42D5-B2BD-16D817497EFF}"/>
            </c:ext>
          </c:extLst>
        </c:ser>
        <c:ser>
          <c:idx val="3"/>
          <c:order val="3"/>
          <c:tx>
            <c:strRef>
              <c:f>Lesen!$G$1</c:f>
              <c:strCache>
                <c:ptCount val="1"/>
                <c:pt idx="0">
                  <c:v>Niveau 4/5 (oder Niveau 4)</c:v>
                </c:pt>
              </c:strCache>
            </c:strRef>
          </c:tx>
          <c:spPr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  <a:effectLst/>
          </c:spPr>
          <c:invertIfNegative val="0"/>
          <c:dPt>
            <c:idx val="1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12-995E-42D5-B2BD-16D817497EF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F-995E-42D5-B2BD-16D817497EFF}"/>
              </c:ext>
            </c:extLst>
          </c:dPt>
          <c:dPt>
            <c:idx val="5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C-995E-42D5-B2BD-16D817497EFF}"/>
              </c:ext>
            </c:extLst>
          </c:dPt>
          <c:dPt>
            <c:idx val="7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995E-42D5-B2BD-16D817497EFF}"/>
              </c:ext>
            </c:extLst>
          </c:dPt>
          <c:dPt>
            <c:idx val="9"/>
            <c:invertIfNegative val="0"/>
            <c:bubble3D val="0"/>
            <c:spPr>
              <a:solidFill>
                <a:schemeClr val="accent5">
                  <a:lumMod val="60000"/>
                  <a:lumOff val="40000"/>
                </a:schemeClr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6-995E-42D5-B2BD-16D817497EFF}"/>
              </c:ext>
            </c:extLst>
          </c:dPt>
          <c:cat>
            <c:strRef>
              <c:f>Lesen!$C$2:$C$11</c:f>
              <c:strCache>
                <c:ptCount val="10"/>
                <c:pt idx="1">
                  <c:v>1. Quintil</c:v>
                </c:pt>
                <c:pt idx="3">
                  <c:v>2. Quintil</c:v>
                </c:pt>
                <c:pt idx="5">
                  <c:v>3. Quintil</c:v>
                </c:pt>
                <c:pt idx="7">
                  <c:v>4. Quintil</c:v>
                </c:pt>
                <c:pt idx="9">
                  <c:v>5. Quintil</c:v>
                </c:pt>
              </c:strCache>
            </c:strRef>
          </c:cat>
          <c:val>
            <c:numRef>
              <c:f>Lesen!$G$2:$G$11</c:f>
              <c:numCache>
                <c:formatCode>0.0</c:formatCode>
                <c:ptCount val="10"/>
                <c:pt idx="0">
                  <c:v>9.9753055907274497</c:v>
                </c:pt>
                <c:pt idx="1">
                  <c:v>5.4494126028131502</c:v>
                </c:pt>
                <c:pt idx="2">
                  <c:v>11.593475869054901</c:v>
                </c:pt>
                <c:pt idx="3">
                  <c:v>9.3154315420350802</c:v>
                </c:pt>
                <c:pt idx="4">
                  <c:v>12.7539888199657</c:v>
                </c:pt>
                <c:pt idx="5">
                  <c:v>16.002783076601499</c:v>
                </c:pt>
                <c:pt idx="6">
                  <c:v>21.542486605554199</c:v>
                </c:pt>
                <c:pt idx="7">
                  <c:v>23.097202827135401</c:v>
                </c:pt>
                <c:pt idx="8">
                  <c:v>28.085803246628899</c:v>
                </c:pt>
                <c:pt idx="9">
                  <c:v>26.220326058714001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995E-42D5-B2BD-16D817497E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63648991"/>
        <c:axId val="1363648031"/>
      </c:barChart>
      <c:catAx>
        <c:axId val="136364899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63648031"/>
        <c:crosses val="autoZero"/>
        <c:auto val="1"/>
        <c:lblAlgn val="ctr"/>
        <c:lblOffset val="100"/>
        <c:noMultiLvlLbl val="0"/>
      </c:catAx>
      <c:valAx>
        <c:axId val="1363648031"/>
        <c:scaling>
          <c:orientation val="minMax"/>
        </c:scaling>
        <c:delete val="0"/>
        <c:axPos val="b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0%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9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de-DE"/>
          </a:p>
        </c:txPr>
        <c:crossAx val="136364899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de-DE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de-DE"/>
    </a:p>
  </c:txPr>
  <c:externalData r:id="rId3">
    <c:autoUpdate val="0"/>
  </c:externalData>
  <c:userShapes r:id="rId4"/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97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0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CFAF231-E5B5-4CF5-B3FA-1B1224735F45}" type="doc">
      <dgm:prSet loTypeId="urn:microsoft.com/office/officeart/2005/8/layout/matrix1" loCatId="matrix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de-CH"/>
        </a:p>
      </dgm:t>
    </dgm:pt>
    <dgm:pt modelId="{608028E7-D8DB-49BA-9DD2-53AEFFEBC1E3}">
      <dgm:prSet phldrT="[Text]" custT="1"/>
      <dgm:spPr>
        <a:solidFill>
          <a:schemeClr val="accent2">
            <a:lumMod val="40000"/>
            <a:lumOff val="60000"/>
          </a:schemeClr>
        </a:solidFill>
      </dgm:spPr>
      <dgm:t>
        <a:bodyPr/>
        <a:lstStyle/>
        <a:p>
          <a:r>
            <a:rPr lang="de-CH" sz="1400" b="1" dirty="0">
              <a:latin typeface="Arial" panose="020B0604020202020204" pitchFamily="34" charset="0"/>
              <a:cs typeface="Arial" panose="020B0604020202020204" pitchFamily="34" charset="0"/>
            </a:rPr>
            <a:t>Grundkompetenz-förderung</a:t>
          </a:r>
        </a:p>
      </dgm:t>
    </dgm:pt>
    <dgm:pt modelId="{78A1F3FD-AC73-4AE2-B049-DED073A53BD1}" type="parTrans" cxnId="{AB0E5FB2-D589-4DDE-998B-164B3D3C313F}">
      <dgm:prSet/>
      <dgm:spPr/>
      <dgm:t>
        <a:bodyPr/>
        <a:lstStyle/>
        <a:p>
          <a:endParaRPr lang="de-CH" sz="1400"/>
        </a:p>
      </dgm:t>
    </dgm:pt>
    <dgm:pt modelId="{646AB972-AA5C-4C4A-9374-467C54BEDBDB}" type="sibTrans" cxnId="{AB0E5FB2-D589-4DDE-998B-164B3D3C313F}">
      <dgm:prSet/>
      <dgm:spPr/>
      <dgm:t>
        <a:bodyPr/>
        <a:lstStyle/>
        <a:p>
          <a:endParaRPr lang="de-CH" sz="1400"/>
        </a:p>
      </dgm:t>
    </dgm:pt>
    <dgm:pt modelId="{42296D09-2389-4412-AA94-61BA2E85C129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Arbeit und Arbeitsmarkt</a:t>
          </a:r>
        </a:p>
      </dgm:t>
    </dgm:pt>
    <dgm:pt modelId="{1A574170-D11E-4452-B2CA-D555CACF1F10}" type="parTrans" cxnId="{54AD730E-06BC-4DD0-8057-DBD08D6321EB}">
      <dgm:prSet/>
      <dgm:spPr/>
      <dgm:t>
        <a:bodyPr/>
        <a:lstStyle/>
        <a:p>
          <a:endParaRPr lang="de-CH" sz="1400"/>
        </a:p>
      </dgm:t>
    </dgm:pt>
    <dgm:pt modelId="{F08EF262-55D4-4DF6-A4CD-7D11518A451A}" type="sibTrans" cxnId="{54AD730E-06BC-4DD0-8057-DBD08D6321EB}">
      <dgm:prSet/>
      <dgm:spPr/>
      <dgm:t>
        <a:bodyPr/>
        <a:lstStyle/>
        <a:p>
          <a:endParaRPr lang="de-CH" sz="1400"/>
        </a:p>
      </dgm:t>
    </dgm:pt>
    <dgm:pt modelId="{33789CDE-2228-4845-87FA-8A75C484C8E5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Migration / Integration</a:t>
          </a:r>
        </a:p>
      </dgm:t>
    </dgm:pt>
    <dgm:pt modelId="{82E15B8C-A22B-4C75-B125-B8B20CD7E763}" type="parTrans" cxnId="{D87F5E04-A69A-4715-8B86-CF25A9F6F5BB}">
      <dgm:prSet/>
      <dgm:spPr/>
      <dgm:t>
        <a:bodyPr/>
        <a:lstStyle/>
        <a:p>
          <a:endParaRPr lang="de-CH" sz="1400"/>
        </a:p>
      </dgm:t>
    </dgm:pt>
    <dgm:pt modelId="{3D05DFBF-41C4-4F76-8BDD-7A26E6A84BBD}" type="sibTrans" cxnId="{D87F5E04-A69A-4715-8B86-CF25A9F6F5BB}">
      <dgm:prSet/>
      <dgm:spPr/>
      <dgm:t>
        <a:bodyPr/>
        <a:lstStyle/>
        <a:p>
          <a:endParaRPr lang="de-CH" sz="1400"/>
        </a:p>
      </dgm:t>
    </dgm:pt>
    <dgm:pt modelId="{872A2292-AB9D-4720-ABB9-0003E459DD37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Gesundheit / Soziales</a:t>
          </a:r>
        </a:p>
      </dgm:t>
    </dgm:pt>
    <dgm:pt modelId="{3B41D254-B973-46B9-91D5-FBBB55DB60DE}" type="parTrans" cxnId="{09A9E7E5-24D9-4738-9C66-99013FF6F785}">
      <dgm:prSet/>
      <dgm:spPr/>
      <dgm:t>
        <a:bodyPr/>
        <a:lstStyle/>
        <a:p>
          <a:endParaRPr lang="de-CH" sz="1400"/>
        </a:p>
      </dgm:t>
    </dgm:pt>
    <dgm:pt modelId="{A32BB77A-F471-4247-9B80-A7FE40F256B7}" type="sibTrans" cxnId="{09A9E7E5-24D9-4738-9C66-99013FF6F785}">
      <dgm:prSet/>
      <dgm:spPr/>
      <dgm:t>
        <a:bodyPr/>
        <a:lstStyle/>
        <a:p>
          <a:endParaRPr lang="de-CH" sz="1400"/>
        </a:p>
      </dgm:t>
    </dgm:pt>
    <dgm:pt modelId="{81083F96-899E-4C88-978A-C32389D8D5E0}">
      <dgm:prSet phldrT="[Text]" custT="1"/>
      <dgm:spPr>
        <a:solidFill>
          <a:schemeClr val="accent2">
            <a:lumMod val="60000"/>
            <a:lumOff val="40000"/>
          </a:schemeClr>
        </a:solidFill>
      </dgm:spPr>
      <dgm:t>
        <a:bodyPr/>
        <a:lstStyle/>
        <a:p>
          <a:r>
            <a:rPr lang="de-CH" sz="1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Bildung</a:t>
          </a:r>
        </a:p>
      </dgm:t>
    </dgm:pt>
    <dgm:pt modelId="{EA7CC88E-D0ED-4AB8-A561-06FE63E8268F}" type="sibTrans" cxnId="{B79B5162-223C-451C-85ED-498BFD5E3EC3}">
      <dgm:prSet/>
      <dgm:spPr/>
      <dgm:t>
        <a:bodyPr/>
        <a:lstStyle/>
        <a:p>
          <a:endParaRPr lang="de-CH" sz="1400"/>
        </a:p>
      </dgm:t>
    </dgm:pt>
    <dgm:pt modelId="{45724F41-7AD5-4828-96C0-0755A831F651}" type="parTrans" cxnId="{B79B5162-223C-451C-85ED-498BFD5E3EC3}">
      <dgm:prSet/>
      <dgm:spPr/>
      <dgm:t>
        <a:bodyPr/>
        <a:lstStyle/>
        <a:p>
          <a:endParaRPr lang="de-CH" sz="1400"/>
        </a:p>
      </dgm:t>
    </dgm:pt>
    <dgm:pt modelId="{A3CCFD3D-34E0-4467-B9E8-47E60EC3DF67}" type="pres">
      <dgm:prSet presAssocID="{7CFAF231-E5B5-4CF5-B3FA-1B1224735F45}" presName="diagram" presStyleCnt="0">
        <dgm:presLayoutVars>
          <dgm:chMax val="1"/>
          <dgm:dir/>
          <dgm:animLvl val="ctr"/>
          <dgm:resizeHandles val="exact"/>
        </dgm:presLayoutVars>
      </dgm:prSet>
      <dgm:spPr/>
    </dgm:pt>
    <dgm:pt modelId="{E9DC617D-795F-4C2E-9B1B-C4710C847E81}" type="pres">
      <dgm:prSet presAssocID="{7CFAF231-E5B5-4CF5-B3FA-1B1224735F45}" presName="matrix" presStyleCnt="0"/>
      <dgm:spPr/>
    </dgm:pt>
    <dgm:pt modelId="{F355E485-81F3-4E37-93D9-652BE98B794C}" type="pres">
      <dgm:prSet presAssocID="{7CFAF231-E5B5-4CF5-B3FA-1B1224735F45}" presName="tile1" presStyleLbl="node1" presStyleIdx="0" presStyleCnt="4"/>
      <dgm:spPr/>
    </dgm:pt>
    <dgm:pt modelId="{A4E848F2-3554-4229-B12A-AF90EC3F2F62}" type="pres">
      <dgm:prSet presAssocID="{7CFAF231-E5B5-4CF5-B3FA-1B1224735F45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</dgm:pt>
    <dgm:pt modelId="{D1E6D88B-4E55-4FB1-950B-3CE693C48E81}" type="pres">
      <dgm:prSet presAssocID="{7CFAF231-E5B5-4CF5-B3FA-1B1224735F45}" presName="tile2" presStyleLbl="node1" presStyleIdx="1" presStyleCnt="4" custLinFactNeighborY="-528"/>
      <dgm:spPr/>
    </dgm:pt>
    <dgm:pt modelId="{68F7388B-5141-4450-9198-06D20CB579E0}" type="pres">
      <dgm:prSet presAssocID="{7CFAF231-E5B5-4CF5-B3FA-1B1224735F45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</dgm:pt>
    <dgm:pt modelId="{F25D46C7-8CD3-4388-AE41-6A410EE0DFCD}" type="pres">
      <dgm:prSet presAssocID="{7CFAF231-E5B5-4CF5-B3FA-1B1224735F45}" presName="tile3" presStyleLbl="node1" presStyleIdx="2" presStyleCnt="4"/>
      <dgm:spPr/>
    </dgm:pt>
    <dgm:pt modelId="{947F16E3-105C-4E96-AB5D-F215C7D6B1CB}" type="pres">
      <dgm:prSet presAssocID="{7CFAF231-E5B5-4CF5-B3FA-1B1224735F45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</dgm:pt>
    <dgm:pt modelId="{72863E60-EFC2-48B1-87DE-1BE8286B9B2D}" type="pres">
      <dgm:prSet presAssocID="{7CFAF231-E5B5-4CF5-B3FA-1B1224735F45}" presName="tile4" presStyleLbl="node1" presStyleIdx="3" presStyleCnt="4"/>
      <dgm:spPr/>
    </dgm:pt>
    <dgm:pt modelId="{BAAB4FC0-E895-4955-AFF0-88EA7D4F8558}" type="pres">
      <dgm:prSet presAssocID="{7CFAF231-E5B5-4CF5-B3FA-1B1224735F45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</dgm:pt>
    <dgm:pt modelId="{0C9D34D5-4833-42DF-B040-36662CD46CFD}" type="pres">
      <dgm:prSet presAssocID="{7CFAF231-E5B5-4CF5-B3FA-1B1224735F45}" presName="centerTile" presStyleLbl="fgShp" presStyleIdx="0" presStyleCnt="1">
        <dgm:presLayoutVars>
          <dgm:chMax val="0"/>
          <dgm:chPref val="0"/>
        </dgm:presLayoutVars>
      </dgm:prSet>
      <dgm:spPr/>
    </dgm:pt>
  </dgm:ptLst>
  <dgm:cxnLst>
    <dgm:cxn modelId="{D87F5E04-A69A-4715-8B86-CF25A9F6F5BB}" srcId="{608028E7-D8DB-49BA-9DD2-53AEFFEBC1E3}" destId="{33789CDE-2228-4845-87FA-8A75C484C8E5}" srcOrd="2" destOrd="0" parTransId="{82E15B8C-A22B-4C75-B125-B8B20CD7E763}" sibTransId="{3D05DFBF-41C4-4F76-8BDD-7A26E6A84BBD}"/>
    <dgm:cxn modelId="{54AD730E-06BC-4DD0-8057-DBD08D6321EB}" srcId="{608028E7-D8DB-49BA-9DD2-53AEFFEBC1E3}" destId="{42296D09-2389-4412-AA94-61BA2E85C129}" srcOrd="0" destOrd="0" parTransId="{1A574170-D11E-4452-B2CA-D555CACF1F10}" sibTransId="{F08EF262-55D4-4DF6-A4CD-7D11518A451A}"/>
    <dgm:cxn modelId="{C2530E32-B3F2-4749-BDA7-61206E734DAA}" type="presOf" srcId="{33789CDE-2228-4845-87FA-8A75C484C8E5}" destId="{947F16E3-105C-4E96-AB5D-F215C7D6B1CB}" srcOrd="1" destOrd="0" presId="urn:microsoft.com/office/officeart/2005/8/layout/matrix1"/>
    <dgm:cxn modelId="{ACA3653D-B899-4070-8BC6-663A2D61D9C7}" type="presOf" srcId="{42296D09-2389-4412-AA94-61BA2E85C129}" destId="{A4E848F2-3554-4229-B12A-AF90EC3F2F62}" srcOrd="1" destOrd="0" presId="urn:microsoft.com/office/officeart/2005/8/layout/matrix1"/>
    <dgm:cxn modelId="{8569423F-7F5E-404D-B7AC-E35609904B26}" type="presOf" srcId="{81083F96-899E-4C88-978A-C32389D8D5E0}" destId="{68F7388B-5141-4450-9198-06D20CB579E0}" srcOrd="1" destOrd="0" presId="urn:microsoft.com/office/officeart/2005/8/layout/matrix1"/>
    <dgm:cxn modelId="{5051D05B-43D4-43BD-8D14-CE7B859E3AE8}" type="presOf" srcId="{81083F96-899E-4C88-978A-C32389D8D5E0}" destId="{D1E6D88B-4E55-4FB1-950B-3CE693C48E81}" srcOrd="0" destOrd="0" presId="urn:microsoft.com/office/officeart/2005/8/layout/matrix1"/>
    <dgm:cxn modelId="{B79B5162-223C-451C-85ED-498BFD5E3EC3}" srcId="{608028E7-D8DB-49BA-9DD2-53AEFFEBC1E3}" destId="{81083F96-899E-4C88-978A-C32389D8D5E0}" srcOrd="1" destOrd="0" parTransId="{45724F41-7AD5-4828-96C0-0755A831F651}" sibTransId="{EA7CC88E-D0ED-4AB8-A561-06FE63E8268F}"/>
    <dgm:cxn modelId="{66015A69-F20F-40A9-9BE3-90C03E557FA5}" type="presOf" srcId="{7CFAF231-E5B5-4CF5-B3FA-1B1224735F45}" destId="{A3CCFD3D-34E0-4467-B9E8-47E60EC3DF67}" srcOrd="0" destOrd="0" presId="urn:microsoft.com/office/officeart/2005/8/layout/matrix1"/>
    <dgm:cxn modelId="{C1164779-8D64-4CD6-8627-B24B39F41244}" type="presOf" srcId="{608028E7-D8DB-49BA-9DD2-53AEFFEBC1E3}" destId="{0C9D34D5-4833-42DF-B040-36662CD46CFD}" srcOrd="0" destOrd="0" presId="urn:microsoft.com/office/officeart/2005/8/layout/matrix1"/>
    <dgm:cxn modelId="{A7B1268E-2708-401C-AD96-3F30AE7D7000}" type="presOf" srcId="{872A2292-AB9D-4720-ABB9-0003E459DD37}" destId="{72863E60-EFC2-48B1-87DE-1BE8286B9B2D}" srcOrd="0" destOrd="0" presId="urn:microsoft.com/office/officeart/2005/8/layout/matrix1"/>
    <dgm:cxn modelId="{AB0E5FB2-D589-4DDE-998B-164B3D3C313F}" srcId="{7CFAF231-E5B5-4CF5-B3FA-1B1224735F45}" destId="{608028E7-D8DB-49BA-9DD2-53AEFFEBC1E3}" srcOrd="0" destOrd="0" parTransId="{78A1F3FD-AC73-4AE2-B049-DED073A53BD1}" sibTransId="{646AB972-AA5C-4C4A-9374-467C54BEDBDB}"/>
    <dgm:cxn modelId="{36C3EABA-9C50-4FB8-ACA1-60AD46156D48}" type="presOf" srcId="{42296D09-2389-4412-AA94-61BA2E85C129}" destId="{F355E485-81F3-4E37-93D9-652BE98B794C}" srcOrd="0" destOrd="0" presId="urn:microsoft.com/office/officeart/2005/8/layout/matrix1"/>
    <dgm:cxn modelId="{55237FDB-53DC-4998-BB06-44CAB96E9E49}" type="presOf" srcId="{872A2292-AB9D-4720-ABB9-0003E459DD37}" destId="{BAAB4FC0-E895-4955-AFF0-88EA7D4F8558}" srcOrd="1" destOrd="0" presId="urn:microsoft.com/office/officeart/2005/8/layout/matrix1"/>
    <dgm:cxn modelId="{F6907DE5-C1D2-4923-B7CA-4FFB0EB2BC99}" type="presOf" srcId="{33789CDE-2228-4845-87FA-8A75C484C8E5}" destId="{F25D46C7-8CD3-4388-AE41-6A410EE0DFCD}" srcOrd="0" destOrd="0" presId="urn:microsoft.com/office/officeart/2005/8/layout/matrix1"/>
    <dgm:cxn modelId="{09A9E7E5-24D9-4738-9C66-99013FF6F785}" srcId="{608028E7-D8DB-49BA-9DD2-53AEFFEBC1E3}" destId="{872A2292-AB9D-4720-ABB9-0003E459DD37}" srcOrd="3" destOrd="0" parTransId="{3B41D254-B973-46B9-91D5-FBBB55DB60DE}" sibTransId="{A32BB77A-F471-4247-9B80-A7FE40F256B7}"/>
    <dgm:cxn modelId="{7C77AF23-51CA-4ADA-88ED-40933C4B7E17}" type="presParOf" srcId="{A3CCFD3D-34E0-4467-B9E8-47E60EC3DF67}" destId="{E9DC617D-795F-4C2E-9B1B-C4710C847E81}" srcOrd="0" destOrd="0" presId="urn:microsoft.com/office/officeart/2005/8/layout/matrix1"/>
    <dgm:cxn modelId="{F09B1756-B4DB-4DAA-B2C1-B1435EC76AC2}" type="presParOf" srcId="{E9DC617D-795F-4C2E-9B1B-C4710C847E81}" destId="{F355E485-81F3-4E37-93D9-652BE98B794C}" srcOrd="0" destOrd="0" presId="urn:microsoft.com/office/officeart/2005/8/layout/matrix1"/>
    <dgm:cxn modelId="{7DF2EBE8-5C60-414A-B38C-68658089F475}" type="presParOf" srcId="{E9DC617D-795F-4C2E-9B1B-C4710C847E81}" destId="{A4E848F2-3554-4229-B12A-AF90EC3F2F62}" srcOrd="1" destOrd="0" presId="urn:microsoft.com/office/officeart/2005/8/layout/matrix1"/>
    <dgm:cxn modelId="{EB843261-D343-469F-B9A9-081CD8A6294F}" type="presParOf" srcId="{E9DC617D-795F-4C2E-9B1B-C4710C847E81}" destId="{D1E6D88B-4E55-4FB1-950B-3CE693C48E81}" srcOrd="2" destOrd="0" presId="urn:microsoft.com/office/officeart/2005/8/layout/matrix1"/>
    <dgm:cxn modelId="{E59C5B2F-AAED-4BEA-A474-9F49FC91F533}" type="presParOf" srcId="{E9DC617D-795F-4C2E-9B1B-C4710C847E81}" destId="{68F7388B-5141-4450-9198-06D20CB579E0}" srcOrd="3" destOrd="0" presId="urn:microsoft.com/office/officeart/2005/8/layout/matrix1"/>
    <dgm:cxn modelId="{394F531B-BDAA-4371-A5D9-C22B0377E67C}" type="presParOf" srcId="{E9DC617D-795F-4C2E-9B1B-C4710C847E81}" destId="{F25D46C7-8CD3-4388-AE41-6A410EE0DFCD}" srcOrd="4" destOrd="0" presId="urn:microsoft.com/office/officeart/2005/8/layout/matrix1"/>
    <dgm:cxn modelId="{4687285B-CED7-4FE3-8164-1B84AF4FE718}" type="presParOf" srcId="{E9DC617D-795F-4C2E-9B1B-C4710C847E81}" destId="{947F16E3-105C-4E96-AB5D-F215C7D6B1CB}" srcOrd="5" destOrd="0" presId="urn:microsoft.com/office/officeart/2005/8/layout/matrix1"/>
    <dgm:cxn modelId="{E1026422-E312-4C9A-A20D-9968F7C4B4A9}" type="presParOf" srcId="{E9DC617D-795F-4C2E-9B1B-C4710C847E81}" destId="{72863E60-EFC2-48B1-87DE-1BE8286B9B2D}" srcOrd="6" destOrd="0" presId="urn:microsoft.com/office/officeart/2005/8/layout/matrix1"/>
    <dgm:cxn modelId="{F7EFBB97-FB66-489A-802D-84D2991A5743}" type="presParOf" srcId="{E9DC617D-795F-4C2E-9B1B-C4710C847E81}" destId="{BAAB4FC0-E895-4955-AFF0-88EA7D4F8558}" srcOrd="7" destOrd="0" presId="urn:microsoft.com/office/officeart/2005/8/layout/matrix1"/>
    <dgm:cxn modelId="{28F93FFE-DB52-4FCB-8FC5-0315707B679B}" type="presParOf" srcId="{A3CCFD3D-34E0-4467-B9E8-47E60EC3DF67}" destId="{0C9D34D5-4833-42DF-B040-36662CD46CFD}" srcOrd="1" destOrd="0" presId="urn:microsoft.com/office/officeart/2005/8/layout/matrix1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55E485-81F3-4E37-93D9-652BE98B794C}">
      <dsp:nvSpPr>
        <dsp:cNvPr id="0" name=""/>
        <dsp:cNvSpPr/>
      </dsp:nvSpPr>
      <dsp:spPr>
        <a:xfrm rot="16200000">
          <a:off x="828284" y="-828284"/>
          <a:ext cx="1395636" cy="3052206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Arbeit und Arbeitsmarkt</a:t>
          </a:r>
        </a:p>
      </dsp:txBody>
      <dsp:txXfrm rot="5400000">
        <a:off x="0" y="0"/>
        <a:ext cx="3052206" cy="1046727"/>
      </dsp:txXfrm>
    </dsp:sp>
    <dsp:sp modelId="{D1E6D88B-4E55-4FB1-950B-3CE693C48E81}">
      <dsp:nvSpPr>
        <dsp:cNvPr id="0" name=""/>
        <dsp:cNvSpPr/>
      </dsp:nvSpPr>
      <dsp:spPr>
        <a:xfrm>
          <a:off x="3052206" y="0"/>
          <a:ext cx="3052206" cy="1395636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Bildung</a:t>
          </a:r>
        </a:p>
      </dsp:txBody>
      <dsp:txXfrm>
        <a:off x="3052206" y="0"/>
        <a:ext cx="3052206" cy="1046727"/>
      </dsp:txXfrm>
    </dsp:sp>
    <dsp:sp modelId="{F25D46C7-8CD3-4388-AE41-6A410EE0DFCD}">
      <dsp:nvSpPr>
        <dsp:cNvPr id="0" name=""/>
        <dsp:cNvSpPr/>
      </dsp:nvSpPr>
      <dsp:spPr>
        <a:xfrm rot="10800000">
          <a:off x="0" y="1395636"/>
          <a:ext cx="3052206" cy="1395636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Migration / Integration</a:t>
          </a:r>
        </a:p>
      </dsp:txBody>
      <dsp:txXfrm rot="10800000">
        <a:off x="0" y="1744545"/>
        <a:ext cx="3052206" cy="1046727"/>
      </dsp:txXfrm>
    </dsp:sp>
    <dsp:sp modelId="{72863E60-EFC2-48B1-87DE-1BE8286B9B2D}">
      <dsp:nvSpPr>
        <dsp:cNvPr id="0" name=""/>
        <dsp:cNvSpPr/>
      </dsp:nvSpPr>
      <dsp:spPr>
        <a:xfrm rot="5400000">
          <a:off x="3880490" y="567351"/>
          <a:ext cx="1395636" cy="3052206"/>
        </a:xfrm>
        <a:prstGeom prst="round1Rect">
          <a:avLst/>
        </a:prstGeom>
        <a:solidFill>
          <a:schemeClr val="accent2">
            <a:lumMod val="60000"/>
            <a:lumOff val="4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rPr>
            <a:t>Gesundheit / Soziales</a:t>
          </a:r>
        </a:p>
      </dsp:txBody>
      <dsp:txXfrm rot="-5400000">
        <a:off x="3052206" y="1744545"/>
        <a:ext cx="3052206" cy="1046727"/>
      </dsp:txXfrm>
    </dsp:sp>
    <dsp:sp modelId="{0C9D34D5-4833-42DF-B040-36662CD46CFD}">
      <dsp:nvSpPr>
        <dsp:cNvPr id="0" name=""/>
        <dsp:cNvSpPr/>
      </dsp:nvSpPr>
      <dsp:spPr>
        <a:xfrm>
          <a:off x="2136544" y="1046727"/>
          <a:ext cx="1831323" cy="697818"/>
        </a:xfrm>
        <a:prstGeom prst="roundRect">
          <a:avLst/>
        </a:prstGeom>
        <a:solidFill>
          <a:schemeClr val="accent2">
            <a:lumMod val="40000"/>
            <a:lumOff val="6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de-CH" sz="1400" b="1" kern="1200" dirty="0">
              <a:latin typeface="Arial" panose="020B0604020202020204" pitchFamily="34" charset="0"/>
              <a:cs typeface="Arial" panose="020B0604020202020204" pitchFamily="34" charset="0"/>
            </a:rPr>
            <a:t>Grundkompetenz-förderung</a:t>
          </a:r>
        </a:p>
      </dsp:txBody>
      <dsp:txXfrm>
        <a:off x="2170609" y="1080792"/>
        <a:ext cx="1763193" cy="62968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rawings/drawing1.xml><?xml version="1.0" encoding="utf-8"?>
<c:userShapes xmlns:c="http://schemas.openxmlformats.org/drawingml/2006/chart">
  <cdr:relSizeAnchor xmlns:cdr="http://schemas.openxmlformats.org/drawingml/2006/chartDrawing">
    <cdr:from>
      <cdr:x>0.51154</cdr:x>
      <cdr:y>0.93951</cdr:y>
    </cdr:from>
    <cdr:to>
      <cdr:x>0.518</cdr:x>
      <cdr:y>0.95427</cdr:y>
    </cdr:to>
    <cdr:sp macro="" textlink="">
      <cdr:nvSpPr>
        <cdr:cNvPr id="2" name="Rechteck 1">
          <a:extLst xmlns:a="http://schemas.openxmlformats.org/drawingml/2006/main">
            <a:ext uri="{FF2B5EF4-FFF2-40B4-BE49-F238E27FC236}">
              <a16:creationId xmlns:a16="http://schemas.microsoft.com/office/drawing/2014/main" id="{1385620E-44FF-672F-B0B2-DF7E20FBE30C}"/>
            </a:ext>
          </a:extLst>
        </cdr:cNvPr>
        <cdr:cNvSpPr/>
      </cdr:nvSpPr>
      <cdr:spPr>
        <a:xfrm xmlns:a="http://schemas.openxmlformats.org/drawingml/2006/main">
          <a:off x="3622675" y="3196237"/>
          <a:ext cx="45719" cy="5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40000"/>
            <a:lumOff val="60000"/>
          </a:schemeClr>
        </a:solidFill>
        <a:ln xmlns:a="http://schemas.openxmlformats.org/drawingml/2006/main" w="9525">
          <a:solidFill>
            <a:schemeClr val="accent5">
              <a:lumMod val="40000"/>
              <a:lumOff val="60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CH"/>
          </a:defPPr>
          <a:lvl1pPr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34290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68580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02870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37160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171450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05740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240030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274320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dirty="0" err="1"/>
        </a:p>
      </cdr:txBody>
    </cdr:sp>
  </cdr:relSizeAnchor>
  <cdr:relSizeAnchor xmlns:cdr="http://schemas.openxmlformats.org/drawingml/2006/chartDrawing">
    <cdr:from>
      <cdr:x>0.61354</cdr:x>
      <cdr:y>0.93951</cdr:y>
    </cdr:from>
    <cdr:to>
      <cdr:x>0.62</cdr:x>
      <cdr:y>0.95427</cdr:y>
    </cdr:to>
    <cdr:sp macro="" textlink="">
      <cdr:nvSpPr>
        <cdr:cNvPr id="3" name="Rechteck 2">
          <a:extLst xmlns:a="http://schemas.openxmlformats.org/drawingml/2006/main">
            <a:ext uri="{FF2B5EF4-FFF2-40B4-BE49-F238E27FC236}">
              <a16:creationId xmlns:a16="http://schemas.microsoft.com/office/drawing/2014/main" id="{B14B521F-9F7B-E80C-D368-03466F7A803B}"/>
            </a:ext>
          </a:extLst>
        </cdr:cNvPr>
        <cdr:cNvSpPr/>
      </cdr:nvSpPr>
      <cdr:spPr>
        <a:xfrm xmlns:a="http://schemas.openxmlformats.org/drawingml/2006/main">
          <a:off x="4344988" y="3196237"/>
          <a:ext cx="45719" cy="50199"/>
        </a:xfrm>
        <a:prstGeom xmlns:a="http://schemas.openxmlformats.org/drawingml/2006/main" prst="rect">
          <a:avLst/>
        </a:prstGeom>
        <a:solidFill xmlns:a="http://schemas.openxmlformats.org/drawingml/2006/main">
          <a:schemeClr val="accent5">
            <a:lumMod val="60000"/>
            <a:lumOff val="40000"/>
          </a:schemeClr>
        </a:solidFill>
        <a:ln xmlns:a="http://schemas.openxmlformats.org/drawingml/2006/main" w="9525">
          <a:solidFill>
            <a:schemeClr val="accent5">
              <a:lumMod val="60000"/>
              <a:lumOff val="40000"/>
            </a:schemeClr>
          </a:solidFill>
        </a:ln>
      </cdr:spPr>
      <cdr:style>
        <a:lnRef xmlns:a="http://schemas.openxmlformats.org/drawingml/2006/main" idx="2">
          <a:schemeClr val="dk1"/>
        </a:lnRef>
        <a:fillRef xmlns:a="http://schemas.openxmlformats.org/drawingml/2006/main" idx="1">
          <a:schemeClr val="lt1"/>
        </a:fillRef>
        <a:effectRef xmlns:a="http://schemas.openxmlformats.org/drawingml/2006/main" idx="0">
          <a:schemeClr val="dk1"/>
        </a:effectRef>
        <a:fontRef xmlns:a="http://schemas.openxmlformats.org/drawingml/2006/main" idx="minor">
          <a:schemeClr val="dk1"/>
        </a:fontRef>
      </cdr:style>
      <cdr:txBody>
        <a:bodyPr xmlns:a="http://schemas.openxmlformats.org/drawingml/2006/main" rtlCol="0" anchor="ctr"/>
        <a:lstStyle xmlns:a="http://schemas.openxmlformats.org/drawingml/2006/main">
          <a:defPPr>
            <a:defRPr lang="de-CH"/>
          </a:defPPr>
          <a:lvl1pPr marL="0" indent="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1pPr>
          <a:lvl2pPr marL="342900" indent="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2pPr>
          <a:lvl3pPr marL="685800" indent="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3pPr>
          <a:lvl4pPr marL="1028700" indent="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4pPr>
          <a:lvl5pPr marL="1371600" indent="0" algn="l" rtl="0" eaLnBrk="0" fontAlgn="base" hangingPunct="0">
            <a:spcBef>
              <a:spcPct val="0"/>
            </a:spcBef>
            <a:spcAft>
              <a:spcPct val="0"/>
            </a:spcAft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5pPr>
          <a:lvl6pPr marL="1714500" indent="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6pPr>
          <a:lvl7pPr marL="2057400" indent="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7pPr>
          <a:lvl8pPr marL="2400300" indent="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8pPr>
          <a:lvl9pPr marL="2743200" indent="0" algn="l" defTabSz="685800" rtl="0" eaLnBrk="1" latinLnBrk="0" hangingPunct="1">
            <a:defRPr sz="1800" kern="1200">
              <a:solidFill>
                <a:schemeClr val="dk1"/>
              </a:solidFill>
              <a:latin typeface="+mn-lt"/>
              <a:ea typeface="+mn-ea"/>
              <a:cs typeface="+mn-cs"/>
            </a:defRPr>
          </a:lvl9pPr>
        </a:lstStyle>
        <a:p xmlns:a="http://schemas.openxmlformats.org/drawingml/2006/main">
          <a:pPr algn="ctr"/>
          <a:endParaRPr lang="de-CH" dirty="0" err="1"/>
        </a:p>
      </cdr:txBody>
    </cdr:sp>
  </cdr:relSizeAnchor>
</c:userShape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8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F6F22B0-5AB4-4534-A196-09D5FD40838C}" type="slidenum">
              <a:rPr lang="en-GB">
                <a:latin typeface="Arial" panose="020B0604020202020204" pitchFamily="34" charset="0"/>
                <a:cs typeface="Arial" panose="020B0604020202020204" pitchFamily="34" charset="0"/>
              </a:rPr>
              <a:pPr/>
              <a:t>‹N°›</a:t>
            </a:fld>
            <a:endParaRPr lang="en-GB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037417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 dirty="0"/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10112" y="0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3025" y="741363"/>
            <a:ext cx="6578600" cy="370205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819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38900" y="4690269"/>
            <a:ext cx="5570290" cy="4443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/>
              <a:t>Mastertextformat bearbeiten</a:t>
            </a:r>
          </a:p>
          <a:p>
            <a:pPr lvl="1"/>
            <a:r>
              <a:rPr lang="de-CH"/>
              <a:t>Zweite Ebene</a:t>
            </a:r>
          </a:p>
          <a:p>
            <a:pPr lvl="2"/>
            <a:r>
              <a:rPr lang="de-CH"/>
              <a:t>Dritte Ebene</a:t>
            </a:r>
          </a:p>
          <a:p>
            <a:pPr lvl="3"/>
            <a:r>
              <a:rPr lang="de-CH"/>
              <a:t>Vierte Ebene</a:t>
            </a:r>
          </a:p>
          <a:p>
            <a:pPr lvl="4"/>
            <a:r>
              <a:rPr lang="de-CH"/>
              <a:t>Fünfte Ebene</a:t>
            </a:r>
          </a:p>
        </p:txBody>
      </p:sp>
      <p:sp>
        <p:nvSpPr>
          <p:cNvPr id="819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380537"/>
            <a:ext cx="2914539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endParaRPr lang="de-CH"/>
          </a:p>
        </p:txBody>
      </p:sp>
      <p:sp>
        <p:nvSpPr>
          <p:cNvPr id="819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10112" y="9380537"/>
            <a:ext cx="2914538" cy="493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0882" tIns="45441" rIns="90882" bIns="45441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anose="020B0604020202020204" pitchFamily="34" charset="0"/>
                <a:cs typeface="Arial" panose="020B0604020202020204" pitchFamily="34" charset="0"/>
              </a:defRPr>
            </a:lvl1pPr>
          </a:lstStyle>
          <a:p>
            <a:fld id="{FF9673C1-B10B-4A71-96FC-7B6CB81AABD2}" type="slidenum">
              <a:rPr lang="de-CH" smtClean="0"/>
              <a:pPr/>
              <a:t>‹N°›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84819110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3429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6858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0287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371600" algn="l" rtl="0" fontAlgn="base">
      <a:spcBef>
        <a:spcPct val="30000"/>
      </a:spcBef>
      <a:spcAft>
        <a:spcPct val="0"/>
      </a:spcAft>
      <a:defRPr sz="105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17145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6pPr>
    <a:lvl7pPr marL="20574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7pPr>
    <a:lvl8pPr marL="24003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8pPr>
    <a:lvl9pPr marL="2743200" algn="l" defTabSz="685800" rtl="0" eaLnBrk="1" latinLnBrk="0" hangingPunct="1">
      <a:defRPr sz="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6253196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Anteil an Native-born </a:t>
            </a:r>
            <a:r>
              <a:rPr lang="de-CH" dirty="0" err="1"/>
              <a:t>with</a:t>
            </a:r>
            <a:r>
              <a:rPr lang="de-CH" dirty="0"/>
              <a:t> native-born </a:t>
            </a:r>
            <a:r>
              <a:rPr lang="de-CH" dirty="0" err="1"/>
              <a:t>parents</a:t>
            </a:r>
            <a:r>
              <a:rPr lang="de-CH" dirty="0"/>
              <a:t>:</a:t>
            </a:r>
          </a:p>
          <a:p>
            <a:pPr marL="171450" indent="-171450">
              <a:buFontTx/>
              <a:buChar char="-"/>
            </a:pPr>
            <a:r>
              <a:rPr lang="de-CH" dirty="0"/>
              <a:t>Schweiz: 46%</a:t>
            </a:r>
          </a:p>
          <a:p>
            <a:pPr marL="171450" indent="-171450">
              <a:buFontTx/>
              <a:buChar char="-"/>
            </a:pPr>
            <a:r>
              <a:rPr lang="de-CH" dirty="0"/>
              <a:t>Finnland: 86%</a:t>
            </a:r>
          </a:p>
          <a:p>
            <a:pPr marL="171450" indent="-171450">
              <a:buFontTx/>
              <a:buChar char="-"/>
            </a:pPr>
            <a:r>
              <a:rPr lang="de-CH" dirty="0"/>
              <a:t>Japan: 97%</a:t>
            </a:r>
          </a:p>
          <a:p>
            <a:pPr marL="171450" indent="-171450">
              <a:buFontTx/>
              <a:buChar char="-"/>
            </a:pPr>
            <a:r>
              <a:rPr lang="de-CH" dirty="0"/>
              <a:t>Niederlande: 71%</a:t>
            </a:r>
          </a:p>
          <a:p>
            <a:pPr marL="171450" indent="-171450">
              <a:buFontTx/>
              <a:buChar char="-"/>
            </a:pPr>
            <a:r>
              <a:rPr lang="de-CH" dirty="0"/>
              <a:t>Norwegen: 69%</a:t>
            </a:r>
          </a:p>
          <a:p>
            <a:pPr marL="171450" indent="-171450">
              <a:buFontTx/>
              <a:buChar char="-"/>
            </a:pPr>
            <a:r>
              <a:rPr lang="de-CH" dirty="0"/>
              <a:t>Schweden: 62%</a:t>
            </a:r>
          </a:p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93185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Bildungsstand der Eltern:</a:t>
            </a:r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tief: Kein Elternteil hat die Sekundarstufe II abgeschlossen</a:t>
            </a:r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mittel: Mindestens ein Elternteil hat einen Abschluss auf Sekundarstufe II, aber keinen tertiären Abschluss</a:t>
            </a:r>
            <a:r>
              <a:rPr lang="de-CH" dirty="0"/>
              <a:t> </a:t>
            </a:r>
          </a:p>
          <a:p>
            <a:pPr marL="285750" indent="-285750">
              <a:buFontTx/>
              <a:buChar char="-"/>
            </a:pPr>
            <a:r>
              <a:rPr lang="de-CH" sz="1800" b="0" i="0" u="none" strike="noStrike" dirty="0">
                <a:solidFill>
                  <a:srgbClr val="000000"/>
                </a:solidFill>
                <a:effectLst/>
                <a:latin typeface="Arial" panose="020B0604020202020204" pitchFamily="34" charset="0"/>
              </a:rPr>
              <a:t>hoch: Mindestens ein Elternteil hat einen tertiären Abschluss</a:t>
            </a:r>
            <a:r>
              <a:rPr lang="de-CH" dirty="0"/>
              <a:t>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64803501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Je höher die Einkommensgruppe (Verteilung nach </a:t>
            </a:r>
            <a:r>
              <a:rPr lang="de-CH" dirty="0" err="1"/>
              <a:t>Quintilen</a:t>
            </a:r>
            <a:r>
              <a:rPr lang="de-CH" dirty="0"/>
              <a:t>), desto höher sind die Kompetenzen (oder vice </a:t>
            </a:r>
            <a:r>
              <a:rPr lang="de-CH" dirty="0" err="1"/>
              <a:t>versa</a:t>
            </a:r>
            <a:r>
              <a:rPr lang="de-CH" dirty="0"/>
              <a:t>). Es besteht eine Korrelation zwischen den beiden Merkmalen. </a:t>
            </a:r>
          </a:p>
          <a:p>
            <a:endParaRPr lang="de-CH" dirty="0"/>
          </a:p>
          <a:p>
            <a:r>
              <a:rPr lang="de-CH" dirty="0"/>
              <a:t>Der Anteil von Männern mit geringen Kompetenzen ist in den tiefen Einkommensgruppen vergleichsweise grösser.</a:t>
            </a:r>
          </a:p>
          <a:p>
            <a:endParaRPr lang="de-CH" dirty="0"/>
          </a:p>
          <a:p>
            <a:r>
              <a:rPr lang="de-CH" dirty="0"/>
              <a:t>Im Gegensatz dazu ist der Anteil von Top Performer Frauen in der höchsten Einkommensgruppe kleiner als bei den Männern. </a:t>
            </a:r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0182189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e-CH" dirty="0"/>
              <a:t>Auffallend: </a:t>
            </a:r>
          </a:p>
          <a:p>
            <a:pPr marL="171450" indent="-171450">
              <a:buFontTx/>
              <a:buChar char="-"/>
            </a:pPr>
            <a:r>
              <a:rPr lang="de-CH" dirty="0"/>
              <a:t>Nachbarländer -&gt; gleiche Sprachen wie die Testsprachen DE, FR, IT</a:t>
            </a:r>
          </a:p>
          <a:p>
            <a:pPr marL="171450" indent="-171450">
              <a:buFontTx/>
              <a:buChar char="-"/>
            </a:pPr>
            <a:r>
              <a:rPr lang="de-CH" dirty="0"/>
              <a:t>Generell: wer eine Hauptsprache hat, die der Testsprache entspricht, hat die höchsten Kompetenzen (unabhängig von Migrationsstatus (eingewandert vs. Nationalität CH))</a:t>
            </a:r>
          </a:p>
          <a:p>
            <a:pPr marL="171450" indent="-171450">
              <a:buFontTx/>
              <a:buChar char="-"/>
            </a:pPr>
            <a:r>
              <a:rPr lang="de-CH" dirty="0"/>
              <a:t>Einwanderungszeitpunkt ebenfalls relevant: länger als 5 Jahre in der Schweiz -&gt; tiefsten Kompetenzen, höchster Anteil an Personen mit geringen Kompetenzen</a:t>
            </a:r>
          </a:p>
          <a:p>
            <a:pPr marL="171450" indent="-171450">
              <a:buFontTx/>
              <a:buChar char="-"/>
            </a:pPr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13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1848870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C0AAC72-607F-5D90-8BF7-F4D62F41497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>
            <a:extLst>
              <a:ext uri="{FF2B5EF4-FFF2-40B4-BE49-F238E27FC236}">
                <a16:creationId xmlns:a16="http://schemas.microsoft.com/office/drawing/2014/main" id="{D9466BAC-65EB-50AE-EA8C-F3DB85D7E173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>
            <a:extLst>
              <a:ext uri="{FF2B5EF4-FFF2-40B4-BE49-F238E27FC236}">
                <a16:creationId xmlns:a16="http://schemas.microsoft.com/office/drawing/2014/main" id="{C3907E0B-4345-3442-3D6C-8648F99238D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342900" lvl="0" indent="-342900">
              <a:lnSpc>
                <a:spcPts val="1300"/>
              </a:lnSpc>
              <a:buFont typeface="Arial" panose="020B0604020202020204" pitchFamily="34" charset="0"/>
              <a:buChar char="-"/>
            </a:pPr>
            <a:r>
              <a:rPr lang="de-CH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Welche Massnahmen sind bereits ergriffen worden, um Menschen mit geringen Kompetenzen zu unterstützen?</a:t>
            </a:r>
          </a:p>
          <a:p>
            <a:pPr marL="342900" lvl="0" indent="-342900">
              <a:lnSpc>
                <a:spcPts val="1300"/>
              </a:lnSpc>
              <a:buFont typeface="Arial" panose="020B0604020202020204" pitchFamily="34" charset="0"/>
              <a:buChar char="-"/>
            </a:pPr>
            <a:r>
              <a:rPr lang="de-CH" sz="11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Die Förderung der Grundkompetenzen durch Bund und Kantone ist breit abgestützt. 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Weiterbildungsgesetz (SBFI): Der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Bund fördert gemeinsam mit den Kantonen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den Erwerb und den Erhalt von Grundkompetenzen über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Programmvereinbarungen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23 Kantone nehmen teil. Für die BFI-Periode 2025-2028 sind rund 58 Millionen CHF geplant. </a:t>
            </a:r>
            <a:b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Weiter schliesst das SBFI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Leistungsvereinbarungen mit Organisationen der Weiterbildung ab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für Informations- und Koordinationsaufgaben, Qualitätssicherung und Weiterentwicklung der Weiterbildung. Diese Massnahmen zielen auch auf den Grundkompetenzbereich. Für die BFI-Periode 2025-2028 stehen dazu rund 17 Millionen CHF zur Verfügung. 8 OWB wollen für die nächste Leistungsperiode eine Vereinbarung abschliessen. 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Berufsbildungsgesetz (SBFI): Das SBFI fördert mit dem Programm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«Einfach besser!... am Arbeitsplatz»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Grundkompetenzen-Kurse in Betrieben. In diesem Rahmen werden vom Bund arbeitsplatzbezogene Grundkompetenzen unterstützt.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Arbeitslosenversicherungsgesetz (SECO): Ziel der Arbeitslosenversicherung ist es, Personen, die von Arbeitslosigkeit bedroht oder betroffen sind,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rasch und dauerhaft in den Arbeitsmarkt zu integrieren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Dazu bieten die Regionalen Arbeitsvermittlungszentren nebst der Beratung und Stellenvermittlung auch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arbeitsmarktliche Massnahmen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an, in welchen auch Grundkompetenzen (bspw. Sprachförderung) erlangt werden können.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Ausländer- und Integrationsgesetz (SEM): Bund und Kantone setzen die spezifische Integrationsförderung über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kantonale Integrationsprogramme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um. Das Ziel ist die wirtschaftliche und soziale Teilhabe am Leben in der Schweiz. Ein wichtiger Förderbereich der kantonalen Integrationsprogramme stellt die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Sprachförderung 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dar. Darüber hinaus werden Grundkompetenzen auch in anderen Programmen des Bundes gefördert, bspw. die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Integrationsvorlehre (INVOL) zur Vorbereitung in eine berufliche Grundbildung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Invalidenversicherung (BSV): Die Invalidenversicherung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unterstützt Personen bei ihrer beruflichen Eingliederung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. Falls nötig, können Grundkompetenzen durch Umschulungen, Weiterbildungen erworben werden. </a:t>
            </a:r>
          </a:p>
          <a:p>
            <a:pPr marL="742950" lvl="1" indent="-285750">
              <a:lnSpc>
                <a:spcPts val="1300"/>
              </a:lnSpc>
              <a:buFont typeface="Courier New" panose="02070309020205020404" pitchFamily="49" charset="0"/>
              <a:buChar char="o"/>
            </a:pP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Interinstitutionelle Zusammenarbeit (IIZ): </a:t>
            </a:r>
            <a:r>
              <a:rPr lang="de-CH" sz="1800" b="1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Um die Massnahmen im Bereich der Grundkompetenzen aufeinander abzustimmen, koordinieren</a:t>
            </a:r>
            <a: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  <a:t> sich die zuständigen Stellen im Bereich der Berufsbildung, der Sozialhilfe, der Integration von zugewanderten Personen, der Arbeitslosenversicherung der Invalidenversicherung im Rahmen der nationalen interinstitutionellen Zusammenarbeit IIZ. </a:t>
            </a:r>
            <a:br>
              <a:rPr lang="de-CH" sz="1800" kern="100" dirty="0">
                <a:effectLst/>
                <a:latin typeface="Arial" panose="020B0604020202020204" pitchFamily="34" charset="0"/>
                <a:ea typeface="Aptos" panose="020B0004020202020204" pitchFamily="34" charset="0"/>
              </a:rPr>
            </a:br>
            <a:endParaRPr lang="de-CH" sz="1800" kern="100" dirty="0">
              <a:effectLst/>
              <a:latin typeface="Arial" panose="020B0604020202020204" pitchFamily="34" charset="0"/>
              <a:ea typeface="Aptos" panose="020B0004020202020204" pitchFamily="34" charset="0"/>
            </a:endParaRPr>
          </a:p>
          <a:p>
            <a:endParaRPr lang="de-CH" dirty="0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D631D811-26C8-937E-EBF4-D2CC5480368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15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1515952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b="1" dirty="0"/>
              <a:t>Was haben wir bereits mit den Daten gemacht?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Forum Weiterbildung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Erfahrungsaustausch der kantonalen Programmverantwortlichen Grundkompetenzkurse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Vorstellung der Resultate bei der IIZ (EKG, AG Grundkompetenzen, Steuerungsgremium)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050" dirty="0"/>
              <a:t>Diskussion mit der Koordinationsgruppe Grundkompetenzen KGGK </a:t>
            </a:r>
          </a:p>
          <a:p>
            <a:endParaRPr lang="fr-CH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9673C1-B10B-4A71-96FC-7B6CB81AABD2}" type="slidenum">
              <a:rPr lang="de-CH" smtClean="0"/>
              <a:pPr/>
              <a:t>16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35620540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mit schwarzem &quot;Kopf/Logo&quot;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>
                <a:solidFill>
                  <a:schemeClr val="tx1"/>
                </a:solidFill>
                <a:latin typeface="Arial" charset="0"/>
              </a:rPr>
              <a:t>Eidgenössisches Departement für</a:t>
            </a:r>
            <a:br/>
            <a:r>
              <a:rPr lang="de-CH" sz="600" b="0">
                <a:solidFill>
                  <a:schemeClr val="tx1"/>
                </a:solidFill>
                <a:latin typeface="Arial" charset="0"/>
              </a:rPr>
              <a:t>Wirtschaft, Bildung und Forschung WBF</a:t>
            </a:r>
            <a:endParaRPr lang="de-CH" sz="600" b="0" dirty="0">
              <a:solidFill>
                <a:schemeClr val="tx1"/>
              </a:solidFill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>
                <a:solidFill>
                  <a:schemeClr val="tx1"/>
                </a:solidFill>
                <a:latin typeface="Arial" charset="0"/>
              </a:rPr>
              <a:t>Staatssekretariat für Bildung, Forschung und Innovation SBFI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>
                <a:solidFill>
                  <a:schemeClr val="tx1"/>
                </a:solidFill>
                <a:latin typeface="Arial" charset="0"/>
              </a:rPr>
              <a:t>Weiterbildung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solidFill>
                <a:schemeClr val="tx1"/>
              </a:solidFill>
              <a:latin typeface="Arial" charset="0"/>
            </a:endParaRPr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376EC60E-BBD8-4862-91E5-868A71026B12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3" name="Textfeld 2">
            <a:extLst>
              <a:ext uri="{FF2B5EF4-FFF2-40B4-BE49-F238E27FC236}">
                <a16:creationId xmlns:a16="http://schemas.microsoft.com/office/drawing/2014/main" id="{85B07303-E1A3-A04F-306A-AEBCD4C284AE}"/>
              </a:ext>
            </a:extLst>
          </p:cNvPr>
          <p:cNvSpPr txBox="1"/>
          <p:nvPr userDrawn="1"/>
        </p:nvSpPr>
        <p:spPr>
          <a:xfrm>
            <a:off x="1022288" y="-978158"/>
            <a:ext cx="30137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>
              <a:buAutoNum type="arabicPeriod"/>
            </a:pPr>
            <a:r>
              <a:rPr lang="de-CH" sz="1200" b="1" i="1">
                <a:latin typeface="+mn-lt"/>
              </a:rPr>
              <a:t>Rechtsklick</a:t>
            </a:r>
            <a:r>
              <a:rPr lang="de-CH" sz="1200" i="1">
                <a:latin typeface="+mn-lt"/>
              </a:rPr>
              <a:t> auf Bild </a:t>
            </a:r>
            <a:br>
              <a:rPr lang="de-CH" sz="1200" i="1" dirty="0">
                <a:latin typeface="+mn-lt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Hintergrund formatieren </a:t>
            </a:r>
            <a:br>
              <a:rPr lang="de-CH" sz="1200" b="1" i="1" dirty="0">
                <a:latin typeface="+mn-lt"/>
                <a:sym typeface="Wingdings" panose="05000000000000000000" pitchFamily="2" charset="2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rechts auf dem Bildschirm</a:t>
            </a:r>
            <a:br>
              <a:rPr lang="de-CH" sz="1200" i="1" dirty="0">
                <a:latin typeface="+mn-lt"/>
                <a:sym typeface="Wingdings" panose="05000000000000000000" pitchFamily="2" charset="2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«Bildquelle»: Klick auf 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Einfügen</a:t>
            </a:r>
            <a:br>
              <a:rPr lang="de-CH" sz="1200" b="1" i="1" dirty="0">
                <a:latin typeface="+mn-lt"/>
                <a:sym typeface="Wingdings" panose="05000000000000000000" pitchFamily="2" charset="2"/>
              </a:rPr>
            </a:br>
            <a:r>
              <a:rPr lang="de-CH" sz="1200" b="1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 aus Datei</a:t>
            </a:r>
            <a:endParaRPr lang="de-CH" sz="1200" i="1" dirty="0">
              <a:latin typeface="+mn-lt"/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C4B7D6F1-7E6B-FD8C-1CC5-F86CC4043BB9}"/>
              </a:ext>
            </a:extLst>
          </p:cNvPr>
          <p:cNvSpPr txBox="1"/>
          <p:nvPr userDrawn="1"/>
        </p:nvSpPr>
        <p:spPr>
          <a:xfrm>
            <a:off x="4062524" y="-946469"/>
            <a:ext cx="39689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CH" sz="1200" b="1" i="1">
                <a:latin typeface="+mn-lt"/>
              </a:rPr>
              <a:t>Titel</a:t>
            </a:r>
            <a:r>
              <a:rPr lang="de-CH" sz="1200" i="1">
                <a:latin typeface="+mn-lt"/>
              </a:rPr>
              <a:t> der Präsentation schreiben 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falls nötig, Feld des Titels erweitern; 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Feld des Titels nach oben/unten verschieben;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Schriftfarbe je nach Bild anpassen.</a:t>
            </a:r>
          </a:p>
        </p:txBody>
      </p:sp>
    </p:spTree>
    <p:extLst>
      <p:ext uri="{BB962C8B-B14F-4D97-AF65-F5344CB8AC3E}">
        <p14:creationId xmlns:p14="http://schemas.microsoft.com/office/powerpoint/2010/main" val="144382620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  <p15:guide id="3" orient="horz" pos="174">
          <p15:clr>
            <a:srgbClr val="FBAE40"/>
          </p15:clr>
        </p15:guide>
        <p15:guide id="4" orient="horz" pos="1161">
          <p15:clr>
            <a:srgbClr val="FBAE40"/>
          </p15:clr>
        </p15:guide>
        <p15:guide id="5" orient="horz" pos="2488">
          <p15:clr>
            <a:srgbClr val="FBAE40"/>
          </p15:clr>
        </p15:guide>
        <p15:guide id="6" pos="816">
          <p15:clr>
            <a:srgbClr val="FBAE40"/>
          </p15:clr>
        </p15:guide>
      </p15:sldGuideLst>
    </p:ext>
  </p:extLs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olgeseite_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1" descr="EVD_BBT_D_RGB_POS_QUER_wappen.jpg"/>
          <p:cNvPicPr>
            <a:picLocks noChangeAspect="1"/>
          </p:cNvPicPr>
          <p:nvPr userDrawn="1"/>
        </p:nvPicPr>
        <p:blipFill>
          <a:blip r:embed="rId2"/>
          <a:srcRect/>
          <a:stretch>
            <a:fillRect/>
          </a:stretch>
        </p:blipFill>
        <p:spPr bwMode="auto">
          <a:xfrm>
            <a:off x="428626" y="482203"/>
            <a:ext cx="292100" cy="26074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itel 1"/>
          <p:cNvSpPr>
            <a:spLocks noGrp="1"/>
          </p:cNvSpPr>
          <p:nvPr>
            <p:ph type="ctrTitle"/>
          </p:nvPr>
        </p:nvSpPr>
        <p:spPr>
          <a:xfrm>
            <a:off x="1214415" y="375033"/>
            <a:ext cx="6286544" cy="535784"/>
          </a:xfrm>
          <a:prstGeom prst="rect">
            <a:avLst/>
          </a:prstGeom>
        </p:spPr>
        <p:txBody>
          <a:bodyPr/>
          <a:lstStyle>
            <a:lvl1pPr algn="l">
              <a:defRPr sz="2400"/>
            </a:lvl1pPr>
          </a:lstStyle>
          <a:p>
            <a:r>
              <a:rPr lang="fr-CH" noProof="0"/>
              <a:t>Titelmasterformat durch Klicken bearbeiten</a:t>
            </a:r>
          </a:p>
        </p:txBody>
      </p:sp>
      <p:sp>
        <p:nvSpPr>
          <p:cNvPr id="11" name="Inhaltsplatzhalter 9"/>
          <p:cNvSpPr>
            <a:spLocks noGrp="1"/>
          </p:cNvSpPr>
          <p:nvPr>
            <p:ph sz="quarter" idx="12"/>
          </p:nvPr>
        </p:nvSpPr>
        <p:spPr>
          <a:xfrm>
            <a:off x="1214415" y="1178710"/>
            <a:ext cx="7215187" cy="1393041"/>
          </a:xfrm>
          <a:prstGeom prst="rect">
            <a:avLst/>
          </a:prstGeom>
        </p:spPr>
        <p:txBody>
          <a:bodyPr/>
          <a:lstStyle>
            <a:lvl1pPr>
              <a:lnSpc>
                <a:spcPts val="1950"/>
              </a:lnSpc>
              <a:buFont typeface="Arial" pitchFamily="34" charset="0"/>
              <a:buNone/>
              <a:defRPr sz="1575"/>
            </a:lvl1pPr>
            <a:lvl2pPr marL="557213" indent="-557213">
              <a:buNone/>
              <a:defRPr sz="1575"/>
            </a:lvl2pPr>
            <a:lvl3pPr marL="557213" indent="-557213">
              <a:buNone/>
              <a:defRPr sz="1575"/>
            </a:lvl3pPr>
            <a:lvl4pPr>
              <a:buNone/>
              <a:defRPr sz="1575"/>
            </a:lvl4pPr>
            <a:lvl5pPr>
              <a:buNone/>
              <a:defRPr sz="1575"/>
            </a:lvl5pPr>
          </a:lstStyle>
          <a:p>
            <a:pPr lvl="0"/>
            <a:r>
              <a:rPr lang="fr-CH" noProof="0"/>
              <a:t>Textmasterformate durch Klicken bearbeiten</a:t>
            </a:r>
          </a:p>
          <a:p>
            <a:pPr lvl="1"/>
            <a:r>
              <a:rPr lang="fr-CH" noProof="0"/>
              <a:t>Zweite Ebene</a:t>
            </a:r>
          </a:p>
          <a:p>
            <a:pPr lvl="2"/>
            <a:r>
              <a:rPr lang="fr-CH" noProof="0"/>
              <a:t>Dritte Ebene</a:t>
            </a:r>
          </a:p>
        </p:txBody>
      </p:sp>
      <p:sp>
        <p:nvSpPr>
          <p:cNvPr id="5" name="Foliennummernplatzhalter 5"/>
          <p:cNvSpPr>
            <a:spLocks noGrp="1"/>
          </p:cNvSpPr>
          <p:nvPr>
            <p:ph type="sldNum" sz="quarter" idx="13"/>
          </p:nvPr>
        </p:nvSpPr>
        <p:spPr>
          <a:xfrm>
            <a:off x="6624639" y="4661298"/>
            <a:ext cx="2233612" cy="273844"/>
          </a:xfrm>
          <a:prstGeom prst="rect">
            <a:avLst/>
          </a:prstGeom>
        </p:spPr>
        <p:txBody>
          <a:bodyPr/>
          <a:lstStyle>
            <a:lvl1pPr algn="r" fontAlgn="auto">
              <a:lnSpc>
                <a:spcPts val="900"/>
              </a:lnSpc>
              <a:spcBef>
                <a:spcPts val="0"/>
              </a:spcBef>
              <a:spcAft>
                <a:spcPts val="0"/>
              </a:spcAft>
              <a:defRPr sz="675">
                <a:latin typeface="Arial" pitchFamily="34" charset="0"/>
                <a:cs typeface="Arial" pitchFamily="34" charset="0"/>
              </a:defRPr>
            </a:lvl1pPr>
          </a:lstStyle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‹N°›</a:t>
            </a:fld>
            <a:endParaRPr lang="fr-CH" noProof="0"/>
          </a:p>
        </p:txBody>
      </p:sp>
    </p:spTree>
    <p:extLst>
      <p:ext uri="{BB962C8B-B14F-4D97-AF65-F5344CB8AC3E}">
        <p14:creationId xmlns:p14="http://schemas.microsoft.com/office/powerpoint/2010/main" val="27587357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mit weissem &quot;Kopf/Logo&quot;"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ectangle 2">
            <a:extLst>
              <a:ext uri="{FF2B5EF4-FFF2-40B4-BE49-F238E27FC236}">
                <a16:creationId xmlns:a16="http://schemas.microsoft.com/office/drawing/2014/main" id="{41848FEF-8160-4762-8831-18D51DB9BBEC}"/>
              </a:ext>
            </a:extLst>
          </p:cNvPr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65665" y="1617259"/>
            <a:ext cx="6830121" cy="1795014"/>
          </a:xfrm>
          <a:prstGeom prst="rect">
            <a:avLst/>
          </a:prstGeom>
        </p:spPr>
        <p:txBody>
          <a:bodyPr lIns="0" tIns="0" rIns="0" bIns="0"/>
          <a:lstStyle>
            <a:lvl1pPr>
              <a:lnSpc>
                <a:spcPts val="6000"/>
              </a:lnSpc>
              <a:defRPr sz="3800" b="1">
                <a:solidFill>
                  <a:schemeClr val="tx1"/>
                </a:solidFill>
              </a:defRPr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>
                <a:solidFill>
                  <a:schemeClr val="bg1"/>
                </a:solidFill>
                <a:latin typeface="Arial" charset="0"/>
              </a:rPr>
              <a:t>Eidgenössisches Departement für</a:t>
            </a:r>
            <a:br/>
            <a:r>
              <a:rPr lang="de-CH" sz="600" b="0">
                <a:solidFill>
                  <a:schemeClr val="bg1"/>
                </a:solidFill>
                <a:latin typeface="Arial" charset="0"/>
              </a:rPr>
              <a:t>Wirtschaft, Bildung und Forschung WBF</a:t>
            </a:r>
            <a:endParaRPr lang="de-CH" sz="600" b="0" dirty="0">
              <a:solidFill>
                <a:schemeClr val="bg1"/>
              </a:solidFill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>
                <a:solidFill>
                  <a:schemeClr val="bg1"/>
                </a:solidFill>
                <a:latin typeface="Arial" charset="0"/>
              </a:rPr>
              <a:t>Staatssekretariat für Bildung, Forschung und Innovation SBFI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>
                <a:solidFill>
                  <a:schemeClr val="bg1"/>
                </a:solidFill>
                <a:latin typeface="Arial" charset="0"/>
              </a:rPr>
              <a:t>Weiterbildung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solidFill>
                <a:schemeClr val="bg1"/>
              </a:solidFill>
              <a:latin typeface="Arial" charset="0"/>
            </a:endParaRP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1D03078F-A3AD-4CFD-A40E-3916C926E91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8095" y="240259"/>
            <a:ext cx="1668101" cy="472866"/>
          </a:xfrm>
          <a:prstGeom prst="rect">
            <a:avLst/>
          </a:prstGeom>
        </p:spPr>
      </p:pic>
      <p:sp>
        <p:nvSpPr>
          <p:cNvPr id="2" name="Textfeld 1">
            <a:extLst>
              <a:ext uri="{FF2B5EF4-FFF2-40B4-BE49-F238E27FC236}">
                <a16:creationId xmlns:a16="http://schemas.microsoft.com/office/drawing/2014/main" id="{FBF12FBA-2CAC-B623-B98F-9962DA9EB0B2}"/>
              </a:ext>
            </a:extLst>
          </p:cNvPr>
          <p:cNvSpPr txBox="1"/>
          <p:nvPr userDrawn="1"/>
        </p:nvSpPr>
        <p:spPr>
          <a:xfrm>
            <a:off x="1022288" y="-978158"/>
            <a:ext cx="30137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>
              <a:buAutoNum type="arabicPeriod"/>
            </a:pPr>
            <a:r>
              <a:rPr lang="de-CH" sz="1200" b="1" i="1">
                <a:latin typeface="+mn-lt"/>
              </a:rPr>
              <a:t>Rechtsklick</a:t>
            </a:r>
            <a:r>
              <a:rPr lang="de-CH" sz="1200" i="1">
                <a:latin typeface="+mn-lt"/>
              </a:rPr>
              <a:t> auf Bild </a:t>
            </a:r>
            <a:br>
              <a:rPr lang="de-CH" sz="1200" i="1" dirty="0">
                <a:latin typeface="+mn-lt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Hintergrund formatieren </a:t>
            </a:r>
            <a:br>
              <a:rPr lang="de-CH" sz="1200" b="1" i="1" dirty="0">
                <a:latin typeface="+mn-lt"/>
                <a:sym typeface="Wingdings" panose="05000000000000000000" pitchFamily="2" charset="2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rechts auf dem Bildschirm</a:t>
            </a:r>
            <a:br>
              <a:rPr lang="de-CH" sz="1200" i="1" dirty="0">
                <a:latin typeface="+mn-lt"/>
                <a:sym typeface="Wingdings" panose="05000000000000000000" pitchFamily="2" charset="2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«Bildquelle»: Klick auf 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Einfügen</a:t>
            </a:r>
            <a:br>
              <a:rPr lang="de-CH" sz="1200" b="1" i="1" dirty="0">
                <a:latin typeface="+mn-lt"/>
                <a:sym typeface="Wingdings" panose="05000000000000000000" pitchFamily="2" charset="2"/>
              </a:rPr>
            </a:br>
            <a:r>
              <a:rPr lang="de-CH" sz="1200" b="1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 aus Datei</a:t>
            </a:r>
            <a:endParaRPr lang="de-CH" sz="1200" i="1" dirty="0">
              <a:latin typeface="+mn-lt"/>
            </a:endParaRPr>
          </a:p>
        </p:txBody>
      </p:sp>
      <p:sp>
        <p:nvSpPr>
          <p:cNvPr id="3" name="Textfeld 2">
            <a:extLst>
              <a:ext uri="{FF2B5EF4-FFF2-40B4-BE49-F238E27FC236}">
                <a16:creationId xmlns:a16="http://schemas.microsoft.com/office/drawing/2014/main" id="{F490CBDE-7129-48FD-044F-04C9C9A02E97}"/>
              </a:ext>
            </a:extLst>
          </p:cNvPr>
          <p:cNvSpPr txBox="1"/>
          <p:nvPr userDrawn="1"/>
        </p:nvSpPr>
        <p:spPr>
          <a:xfrm>
            <a:off x="4062524" y="-946469"/>
            <a:ext cx="39689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CH" sz="1200" b="1" i="1">
                <a:latin typeface="+mn-lt"/>
              </a:rPr>
              <a:t>Titel</a:t>
            </a:r>
            <a:r>
              <a:rPr lang="de-CH" sz="1200" i="1">
                <a:latin typeface="+mn-lt"/>
              </a:rPr>
              <a:t> der Präsentation schreiben 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falls nötig, Feld des Titels erweitern; 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Feld des Titels nach oben/unten verschieben;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Schriftfarbe je nach Bild anpassen.</a:t>
            </a:r>
          </a:p>
        </p:txBody>
      </p:sp>
    </p:spTree>
    <p:extLst>
      <p:ext uri="{BB962C8B-B14F-4D97-AF65-F5344CB8AC3E}">
        <p14:creationId xmlns:p14="http://schemas.microsoft.com/office/powerpoint/2010/main" val="58225572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  <p15:guide id="3" orient="horz" pos="174">
          <p15:clr>
            <a:srgbClr val="FBAE40"/>
          </p15:clr>
        </p15:guide>
        <p15:guide id="4" orient="horz" pos="1161">
          <p15:clr>
            <a:srgbClr val="FBAE40"/>
          </p15:clr>
        </p15:guide>
        <p15:guide id="5" orient="horz" pos="2488">
          <p15:clr>
            <a:srgbClr val="FBAE40"/>
          </p15:clr>
        </p15:guide>
        <p15:guide id="6" pos="816">
          <p15:clr>
            <a:srgbClr val="FBAE40"/>
          </p15:clr>
        </p15:guide>
      </p15:sldGuideLst>
    </p:ext>
  </p:extLs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eckblatt mit weissem Balken für &quot;Kopf/Logo&quot;">
    <p:bg>
      <p:bgPr>
        <a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95401" y="1736203"/>
            <a:ext cx="6830121" cy="1601357"/>
          </a:xfrm>
        </p:spPr>
        <p:txBody>
          <a:bodyPr lIns="0" tIns="0" rIns="0" bIns="0"/>
          <a:lstStyle>
            <a:lvl1pPr>
              <a:lnSpc>
                <a:spcPts val="6000"/>
              </a:lnSpc>
              <a:defRPr sz="3800" b="1"/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0B0795F3-B338-4F42-B684-34AF03E64E7D}"/>
              </a:ext>
            </a:extLst>
          </p:cNvPr>
          <p:cNvSpPr/>
          <p:nvPr userDrawn="1"/>
        </p:nvSpPr>
        <p:spPr>
          <a:xfrm>
            <a:off x="0" y="0"/>
            <a:ext cx="9144000" cy="987425"/>
          </a:xfrm>
          <a:prstGeom prst="rect">
            <a:avLst/>
          </a:prstGeom>
          <a:solidFill>
            <a:schemeClr val="bg1"/>
          </a:solidFill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>
                <a:latin typeface="Arial" charset="0"/>
              </a:rPr>
              <a:t>Eidgenössisches Departement für</a:t>
            </a:r>
            <a:br/>
            <a:r>
              <a:rPr lang="de-CH" sz="600" b="0">
                <a:latin typeface="Arial" charset="0"/>
              </a:rPr>
              <a:t>Wirtschaft, Bildung und Forschung WBF</a:t>
            </a:r>
            <a:endParaRPr lang="de-CH" sz="600" b="0" dirty="0"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>
                <a:latin typeface="Arial" charset="0"/>
              </a:rPr>
              <a:t>Staatssekretariat für Bildung, Forschung und Innovation SBFI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>
                <a:latin typeface="Arial" charset="0"/>
              </a:rPr>
              <a:t>Weiterbildung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B4381F03-E6E9-E500-494C-05F2FB3F9625}"/>
              </a:ext>
            </a:extLst>
          </p:cNvPr>
          <p:cNvSpPr txBox="1"/>
          <p:nvPr userDrawn="1"/>
        </p:nvSpPr>
        <p:spPr>
          <a:xfrm>
            <a:off x="1022288" y="-978158"/>
            <a:ext cx="3013710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>
              <a:buAutoNum type="arabicPeriod"/>
            </a:pPr>
            <a:r>
              <a:rPr lang="de-CH" sz="1200" b="1" i="1">
                <a:latin typeface="+mn-lt"/>
              </a:rPr>
              <a:t>Rechtsklick</a:t>
            </a:r>
            <a:r>
              <a:rPr lang="de-CH" sz="1200" i="1">
                <a:latin typeface="+mn-lt"/>
              </a:rPr>
              <a:t> auf Bild </a:t>
            </a:r>
            <a:br>
              <a:rPr lang="de-CH" sz="1200" i="1" dirty="0">
                <a:latin typeface="+mn-lt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Hintergrund formatieren </a:t>
            </a:r>
            <a:br>
              <a:rPr lang="de-CH" sz="1200" b="1" i="1" dirty="0">
                <a:latin typeface="+mn-lt"/>
                <a:sym typeface="Wingdings" panose="05000000000000000000" pitchFamily="2" charset="2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rechts auf dem Bildschirm</a:t>
            </a:r>
            <a:br>
              <a:rPr lang="de-CH" sz="1200" i="1" dirty="0">
                <a:latin typeface="+mn-lt"/>
                <a:sym typeface="Wingdings" panose="05000000000000000000" pitchFamily="2" charset="2"/>
              </a:rPr>
            </a:br>
            <a:r>
              <a:rPr lang="de-CH" sz="1200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i="1">
                <a:latin typeface="+mn-lt"/>
                <a:sym typeface="Wingdings" panose="05000000000000000000" pitchFamily="2" charset="2"/>
              </a:rPr>
              <a:t> «Bildquelle»: Klick auf 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Einfügen</a:t>
            </a:r>
            <a:br>
              <a:rPr lang="de-CH" sz="1200" b="1" i="1" dirty="0">
                <a:latin typeface="+mn-lt"/>
                <a:sym typeface="Wingdings" panose="05000000000000000000" pitchFamily="2" charset="2"/>
              </a:rPr>
            </a:br>
            <a:r>
              <a:rPr lang="de-CH" sz="1200" b="1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 aus Datei</a:t>
            </a:r>
            <a:endParaRPr lang="de-CH" sz="1200" i="1" dirty="0">
              <a:latin typeface="+mn-lt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63F65F2B-A739-EE7E-DEA8-FCE242969B21}"/>
              </a:ext>
            </a:extLst>
          </p:cNvPr>
          <p:cNvSpPr txBox="1"/>
          <p:nvPr userDrawn="1"/>
        </p:nvSpPr>
        <p:spPr>
          <a:xfrm>
            <a:off x="4062524" y="-946469"/>
            <a:ext cx="396895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342900" indent="-342900">
              <a:buFont typeface="+mj-lt"/>
              <a:buAutoNum type="arabicPeriod" startAt="2"/>
            </a:pPr>
            <a:r>
              <a:rPr lang="de-CH" sz="1200" b="1" i="1">
                <a:latin typeface="+mn-lt"/>
              </a:rPr>
              <a:t>Titel</a:t>
            </a:r>
            <a:r>
              <a:rPr lang="de-CH" sz="1200" i="1">
                <a:latin typeface="+mn-lt"/>
              </a:rPr>
              <a:t> der Präsentation schreiben 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falls nötig, Feld des Titels erweitern; 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Feld des Titels nach oben/unten verschieben;</a:t>
            </a:r>
            <a:br>
              <a:rPr lang="de-CH" sz="1200" i="1" dirty="0">
                <a:latin typeface="+mn-lt"/>
              </a:rPr>
            </a:br>
            <a:r>
              <a:rPr lang="de-CH" sz="1200" b="1" i="1">
                <a:latin typeface="+mn-lt"/>
              </a:rPr>
              <a:t>+</a:t>
            </a:r>
            <a:r>
              <a:rPr lang="de-CH" sz="1200" i="1">
                <a:latin typeface="+mn-lt"/>
              </a:rPr>
              <a:t> Schriftfarbe je nach Bild anpassen.</a:t>
            </a:r>
          </a:p>
        </p:txBody>
      </p:sp>
    </p:spTree>
    <p:extLst>
      <p:ext uri="{BB962C8B-B14F-4D97-AF65-F5344CB8AC3E}">
        <p14:creationId xmlns:p14="http://schemas.microsoft.com/office/powerpoint/2010/main" val="3708393263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>
          <p15:clr>
            <a:srgbClr val="FBAE40"/>
          </p15:clr>
        </p15:guide>
        <p15:guide id="2" pos="5329">
          <p15:clr>
            <a:srgbClr val="FBAE40"/>
          </p15:clr>
        </p15:guide>
        <p15:guide id="3" orient="horz" pos="174">
          <p15:clr>
            <a:srgbClr val="FBAE40"/>
          </p15:clr>
        </p15:guide>
        <p15:guide id="4" orient="horz" pos="1161">
          <p15:clr>
            <a:srgbClr val="FBAE40"/>
          </p15:clr>
        </p15:guide>
        <p15:guide id="5" orient="horz" pos="2488">
          <p15:clr>
            <a:srgbClr val="FBAE40"/>
          </p15:clr>
        </p15:guide>
        <p15:guide id="6" pos="816">
          <p15:clr>
            <a:srgbClr val="FBAE40"/>
          </p15:clr>
        </p15:guide>
      </p15:sldGuideLst>
    </p:ext>
  </p:extLs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Grafik 6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23554" name="Rectangle 2"/>
          <p:cNvSpPr>
            <a:spLocks noGrp="1" noChangeArrowheads="1"/>
          </p:cNvSpPr>
          <p:nvPr>
            <p:ph type="ctrTitle" hasCustomPrompt="1"/>
          </p:nvPr>
        </p:nvSpPr>
        <p:spPr>
          <a:xfrm>
            <a:off x="1257301" y="1736202"/>
            <a:ext cx="7164387" cy="1935866"/>
          </a:xfrm>
        </p:spPr>
        <p:txBody>
          <a:bodyPr tIns="0"/>
          <a:lstStyle>
            <a:lvl1pPr>
              <a:lnSpc>
                <a:spcPts val="6000"/>
              </a:lnSpc>
              <a:defRPr sz="5200"/>
            </a:lvl1pPr>
          </a:lstStyle>
          <a:p>
            <a:r>
              <a:rPr lang="de-CH" noProof="0"/>
              <a:t>[Titel der Präsentation]</a:t>
            </a:r>
          </a:p>
        </p:txBody>
      </p:sp>
      <p:sp>
        <p:nvSpPr>
          <p:cNvPr id="3" name="Textplatzhalter 2"/>
          <p:cNvSpPr>
            <a:spLocks noGrp="1"/>
          </p:cNvSpPr>
          <p:nvPr>
            <p:ph type="body" sz="quarter" idx="10"/>
          </p:nvPr>
        </p:nvSpPr>
        <p:spPr>
          <a:xfrm>
            <a:off x="1295401" y="3888919"/>
            <a:ext cx="7164388" cy="876518"/>
          </a:xfrm>
        </p:spPr>
        <p:txBody>
          <a:bodyPr tIns="0"/>
          <a:lstStyle>
            <a:lvl1pPr marL="0" indent="0" algn="l">
              <a:lnSpc>
                <a:spcPts val="4200"/>
              </a:lnSpc>
              <a:spcAft>
                <a:spcPts val="0"/>
              </a:spcAft>
              <a:buNone/>
              <a:defRPr sz="3200"/>
            </a:lvl1pPr>
          </a:lstStyle>
          <a:p>
            <a:pPr lvl="0"/>
            <a:endParaRPr lang="de-CH" dirty="0"/>
          </a:p>
        </p:txBody>
      </p:sp>
      <p:sp>
        <p:nvSpPr>
          <p:cNvPr id="8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>
                <a:latin typeface="Arial" charset="0"/>
              </a:rPr>
              <a:t>Eidgenössisches Departement für</a:t>
            </a:r>
            <a:br/>
            <a:r>
              <a:rPr lang="de-CH" sz="600" b="0">
                <a:latin typeface="Arial" charset="0"/>
              </a:rPr>
              <a:t>Wirtschaft, Bildung und Forschung WBF</a:t>
            </a:r>
            <a:endParaRPr lang="de-CH" sz="600" b="0" dirty="0"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>
                <a:latin typeface="Arial" charset="0"/>
              </a:rPr>
              <a:t>Staatssekretariat für Bildung, Forschung und Innovation SBFI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>
                <a:latin typeface="Arial" charset="0"/>
              </a:rPr>
              <a:t>Weiterbildung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C24A182E-1509-485B-B8D1-3A2AED4D124B}"/>
              </a:ext>
            </a:extLst>
          </p:cNvPr>
          <p:cNvSpPr txBox="1"/>
          <p:nvPr userDrawn="1"/>
        </p:nvSpPr>
        <p:spPr>
          <a:xfrm>
            <a:off x="621078" y="-418255"/>
            <a:ext cx="820542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3038" indent="-173038">
              <a:buAutoNum type="arabicPeriod"/>
            </a:pPr>
            <a:r>
              <a:rPr lang="de-CH" sz="1200" b="0" i="1">
                <a:latin typeface="+mn-lt"/>
              </a:rPr>
              <a:t>Für Deckblätter mit Bilder</a:t>
            </a:r>
            <a:br>
              <a:rPr lang="de-CH" sz="1200" b="1" i="1" dirty="0">
                <a:latin typeface="+mn-lt"/>
              </a:rPr>
            </a:br>
            <a:r>
              <a:rPr lang="de-CH" sz="1200" b="1" i="1">
                <a:latin typeface="+mn-lt"/>
                <a:sym typeface="Wingdings 3" panose="05040102010807070707" pitchFamily="18" charset="2"/>
              </a:rPr>
              <a:t>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 Start / Neue Folie     (Hinweis: </a:t>
            </a:r>
            <a:r>
              <a:rPr lang="de-CH" sz="1200" b="0" i="1">
                <a:latin typeface="+mn-lt"/>
                <a:sym typeface="Wingdings" panose="05000000000000000000" pitchFamily="2" charset="2"/>
              </a:rPr>
              <a:t>eigene</a:t>
            </a:r>
            <a:r>
              <a:rPr lang="de-CH" sz="1200" b="1" i="1">
                <a:latin typeface="+mn-lt"/>
                <a:sym typeface="Wingdings" panose="05000000000000000000" pitchFamily="2" charset="2"/>
              </a:rPr>
              <a:t> </a:t>
            </a:r>
            <a:r>
              <a:rPr lang="de-CH" sz="1200" b="0" i="1">
                <a:latin typeface="+mn-lt"/>
                <a:sym typeface="Wingdings" panose="05000000000000000000" pitchFamily="2" charset="2"/>
              </a:rPr>
              <a:t>Bilder müssen das Format 16:9 haben!)</a:t>
            </a:r>
            <a:endParaRPr lang="de-CH" sz="1200" b="0" i="1" dirty="0">
              <a:latin typeface="+mn-lt"/>
            </a:endParaRPr>
          </a:p>
        </p:txBody>
      </p:sp>
    </p:spTree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5329" userDrawn="1">
          <p15:clr>
            <a:srgbClr val="FBAE40"/>
          </p15:clr>
        </p15:guide>
        <p15:guide id="3" orient="horz" pos="174" userDrawn="1">
          <p15:clr>
            <a:srgbClr val="FBAE40"/>
          </p15:clr>
        </p15:guide>
        <p15:guide id="4" orient="horz" pos="1161" userDrawn="1">
          <p15:clr>
            <a:srgbClr val="FBAE40"/>
          </p15:clr>
        </p15:guide>
        <p15:guide id="5" orient="horz" pos="2488" userDrawn="1">
          <p15:clr>
            <a:srgbClr val="FBAE40"/>
          </p15:clr>
        </p15:guide>
        <p15:guide id="6" pos="816" userDrawn="1">
          <p15:clr>
            <a:srgbClr val="FBAE40"/>
          </p15:clr>
        </p15:guide>
      </p15:sldGuideLst>
    </p:ext>
  </p:extLs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Inhaltssei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Inhaltsplatzhalter 3"/>
          <p:cNvSpPr>
            <a:spLocks noGrp="1"/>
          </p:cNvSpPr>
          <p:nvPr>
            <p:ph sz="quarter" idx="10"/>
          </p:nvPr>
        </p:nvSpPr>
        <p:spPr>
          <a:xfrm>
            <a:off x="1295401" y="1087041"/>
            <a:ext cx="7490222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Titel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8" name="Fußzeilenplatzhalter 3">
            <a:extLst>
              <a:ext uri="{FF2B5EF4-FFF2-40B4-BE49-F238E27FC236}">
                <a16:creationId xmlns:a16="http://schemas.microsoft.com/office/drawing/2014/main" id="{BDD70066-72FE-41CE-9529-31EA188D07C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/>
              <a:t>Name der Präsentation • Untertitel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764893514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1620" userDrawn="1">
          <p15:clr>
            <a:srgbClr val="FBAE40"/>
          </p15:clr>
        </p15:guide>
        <p15:guide id="2" pos="2880" userDrawn="1">
          <p15:clr>
            <a:srgbClr val="FBAE40"/>
          </p15:clr>
        </p15:guide>
      </p15:sldGuideLst>
    </p:ext>
  </p:extLs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Inhaltsseite + Logo + Hierarchiestuf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302110" y="865718"/>
            <a:ext cx="7477552" cy="675000"/>
          </a:xfrm>
        </p:spPr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12" name="Inhaltsplatzhalter 3"/>
          <p:cNvSpPr>
            <a:spLocks noGrp="1"/>
          </p:cNvSpPr>
          <p:nvPr>
            <p:ph sz="quarter" idx="13"/>
          </p:nvPr>
        </p:nvSpPr>
        <p:spPr>
          <a:xfrm>
            <a:off x="1295400" y="1740049"/>
            <a:ext cx="7484423" cy="2748608"/>
          </a:xfrm>
        </p:spPr>
        <p:txBody>
          <a:bodyPr/>
          <a:lstStyle/>
          <a:p>
            <a:pPr lvl="0"/>
            <a:r>
              <a:rPr lang="de-CH" noProof="0"/>
              <a:t>Formatvorlagen des Textmasters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 b="1"/>
            </a:lvl1pPr>
          </a:lstStyle>
          <a:p>
            <a:r>
              <a:rPr lang="de-CH" noProof="0"/>
              <a:t>Name der Präsentation • Untertitel</a:t>
            </a:r>
          </a:p>
        </p:txBody>
      </p:sp>
      <p:pic>
        <p:nvPicPr>
          <p:cNvPr id="13" name="Grafik 1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99" t="4211" r="4866" b="11776"/>
          <a:stretch/>
        </p:blipFill>
        <p:spPr>
          <a:xfrm>
            <a:off x="1022288" y="261833"/>
            <a:ext cx="1497807" cy="382191"/>
          </a:xfrm>
          <a:prstGeom prst="rect">
            <a:avLst/>
          </a:prstGeom>
        </p:spPr>
      </p:pic>
      <p:sp>
        <p:nvSpPr>
          <p:cNvPr id="15" name="Text Box 32"/>
          <p:cNvSpPr txBox="1">
            <a:spLocks noChangeArrowheads="1"/>
          </p:cNvSpPr>
          <p:nvPr userDrawn="1"/>
        </p:nvSpPr>
        <p:spPr bwMode="auto">
          <a:xfrm>
            <a:off x="3429000" y="261834"/>
            <a:ext cx="5043668" cy="41036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ts val="750"/>
              </a:lnSpc>
              <a:spcBef>
                <a:spcPts val="0"/>
              </a:spcBef>
              <a:spcAft>
                <a:spcPts val="0"/>
              </a:spcAft>
            </a:pPr>
            <a:r>
              <a:rPr lang="de-CH" sz="600" b="0">
                <a:latin typeface="Arial" charset="0"/>
              </a:rPr>
              <a:t>Eidgenössisches Departement für</a:t>
            </a:r>
            <a:br/>
            <a:r>
              <a:rPr lang="de-CH" sz="600" b="0">
                <a:latin typeface="Arial" charset="0"/>
              </a:rPr>
              <a:t>Wirtschaft, Bildung und Forschung WBF</a:t>
            </a:r>
            <a:endParaRPr lang="de-CH" sz="600" b="0" dirty="0">
              <a:latin typeface="Arial" charset="0"/>
            </a:endParaRP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1">
                <a:latin typeface="Arial" charset="0"/>
              </a:rPr>
              <a:t>Staatssekretariat für Bildung, Forschung und Innovation SBFI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de-CH" sz="600" b="0">
                <a:latin typeface="Arial" charset="0"/>
              </a:rPr>
              <a:t>Weiterbildung</a:t>
            </a:r>
          </a:p>
          <a:p>
            <a:pPr marL="0" marR="0" lvl="0" indent="0" algn="l" defTabSz="685800" rtl="0" eaLnBrk="0" fontAlgn="base" latinLnBrk="0" hangingPunct="0">
              <a:lnSpc>
                <a:spcPts val="750"/>
              </a:lnSpc>
              <a:spcBef>
                <a:spcPts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de-CH" sz="600" b="0" dirty="0">
              <a:latin typeface="Arial" charset="0"/>
            </a:endParaRPr>
          </a:p>
        </p:txBody>
      </p:sp>
      <p:sp>
        <p:nvSpPr>
          <p:cNvPr id="10" name="Textplatzhalter 2">
            <a:extLst>
              <a:ext uri="{FF2B5EF4-FFF2-40B4-BE49-F238E27FC236}">
                <a16:creationId xmlns:a16="http://schemas.microsoft.com/office/drawing/2014/main" id="{4159EA15-259F-49FD-9AAE-2A45C8040435}"/>
              </a:ext>
            </a:extLst>
          </p:cNvPr>
          <p:cNvSpPr txBox="1">
            <a:spLocks/>
          </p:cNvSpPr>
          <p:nvPr userDrawn="1"/>
        </p:nvSpPr>
        <p:spPr>
          <a:xfrm>
            <a:off x="1295400" y="4894151"/>
            <a:ext cx="4328833" cy="1371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>
                <a:latin typeface="+mn-lt"/>
              </a:rPr>
              <a:t> </a:t>
            </a:r>
            <a:r>
              <a:rPr lang="de-CH" sz="900" b="0" kern="120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597586966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2" pos="2160" userDrawn="1">
          <p15:clr>
            <a:srgbClr val="FBAE40"/>
          </p15:clr>
        </p15:guide>
      </p15:sldGuideLst>
    </p:ext>
  </p:extLs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5" name="Inhaltsplatzhalter 2"/>
          <p:cNvSpPr>
            <a:spLocks noGrp="1"/>
          </p:cNvSpPr>
          <p:nvPr>
            <p:ph idx="1"/>
          </p:nvPr>
        </p:nvSpPr>
        <p:spPr>
          <a:xfrm>
            <a:off x="1295401" y="1087041"/>
            <a:ext cx="3672000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7" name="Inhaltsplatzhalter 2"/>
          <p:cNvSpPr>
            <a:spLocks noGrp="1"/>
          </p:cNvSpPr>
          <p:nvPr>
            <p:ph idx="10"/>
          </p:nvPr>
        </p:nvSpPr>
        <p:spPr>
          <a:xfrm>
            <a:off x="5113020" y="1087041"/>
            <a:ext cx="3672000" cy="3394959"/>
          </a:xfrm>
        </p:spPr>
        <p:txBody>
          <a:bodyPr/>
          <a:lstStyle/>
          <a:p>
            <a:pPr lvl="0"/>
            <a:r>
              <a:rPr lang="de-CH" noProof="0" dirty="0"/>
              <a:t>Formatvorlagen des Textmasters bearbeiten</a:t>
            </a:r>
          </a:p>
          <a:p>
            <a:pPr lvl="1"/>
            <a:r>
              <a:rPr lang="de-CH" noProof="0" dirty="0"/>
              <a:t>Zweite Ebene</a:t>
            </a:r>
          </a:p>
          <a:p>
            <a:pPr lvl="2"/>
            <a:r>
              <a:rPr lang="de-CH" noProof="0" dirty="0"/>
              <a:t>Dritte Ebene</a:t>
            </a:r>
          </a:p>
          <a:p>
            <a:pPr lvl="3"/>
            <a:r>
              <a:rPr lang="de-CH" noProof="0" dirty="0"/>
              <a:t>Vierte Ebene</a:t>
            </a:r>
          </a:p>
          <a:p>
            <a:pPr lvl="4"/>
            <a:r>
              <a:rPr lang="de-CH" noProof="0" dirty="0"/>
              <a:t>Fünfte Ebene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9" name="Fußzeilenplatzhalter 3">
            <a:extLst>
              <a:ext uri="{FF2B5EF4-FFF2-40B4-BE49-F238E27FC236}">
                <a16:creationId xmlns:a16="http://schemas.microsoft.com/office/drawing/2014/main" id="{FF855126-0716-4016-9DA5-77760BE1A05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/>
              <a:t>Name der Präsentation • Untertitel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noProof="0" dirty="0"/>
              <a:t>Titelmasterformat durch Klicken bearbeiten</a:t>
            </a:r>
          </a:p>
        </p:txBody>
      </p:sp>
      <p:sp>
        <p:nvSpPr>
          <p:cNvPr id="3" name="Foliennummernplatzhalter 2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6" name="Fußzeilenplatzhalter 3">
            <a:extLst>
              <a:ext uri="{FF2B5EF4-FFF2-40B4-BE49-F238E27FC236}">
                <a16:creationId xmlns:a16="http://schemas.microsoft.com/office/drawing/2014/main" id="{23E8E262-5F9E-4467-A3E5-8192597C1C0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/>
              <a:t>Name der Präsentation • Untertitel</a:t>
            </a:r>
            <a:endParaRPr lang="de-CH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nummernplatzhalter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5" name="Fußzeilenplatzhalter 3">
            <a:extLst>
              <a:ext uri="{FF2B5EF4-FFF2-40B4-BE49-F238E27FC236}">
                <a16:creationId xmlns:a16="http://schemas.microsoft.com/office/drawing/2014/main" id="{B8BF08CE-4B45-4A39-8965-CD7FAB622E5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/>
              <a:t>Name der Präsentation • Untertitel</a:t>
            </a:r>
            <a:endParaRPr lang="de-CH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theme" Target="../theme/theme2.xml"/><Relationship Id="rId3" Type="http://schemas.openxmlformats.org/officeDocument/2006/relationships/slideLayout" Target="../slideLayouts/slideLayout6.xml"/><Relationship Id="rId7" Type="http://schemas.openxmlformats.org/officeDocument/2006/relationships/slideLayout" Target="../slideLayouts/slideLayout10.xml"/><Relationship Id="rId2" Type="http://schemas.openxmlformats.org/officeDocument/2006/relationships/slideLayout" Target="../slideLayouts/slideLayout5.xml"/><Relationship Id="rId1" Type="http://schemas.openxmlformats.org/officeDocument/2006/relationships/slideLayout" Target="../slideLayouts/slideLayout4.xml"/><Relationship Id="rId6" Type="http://schemas.openxmlformats.org/officeDocument/2006/relationships/slideLayout" Target="../slideLayouts/slideLayout9.xml"/><Relationship Id="rId5" Type="http://schemas.openxmlformats.org/officeDocument/2006/relationships/slideLayout" Target="../slideLayouts/slideLayout8.xml"/><Relationship Id="rId4" Type="http://schemas.openxmlformats.org/officeDocument/2006/relationships/slideLayout" Target="../slideLayouts/slideLayout7.xml"/><Relationship Id="rId9" Type="http://schemas.openxmlformats.org/officeDocument/2006/relationships/image" Target="../media/image5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2126606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6" r:id="rId1"/>
    <p:sldLayoutId id="2147483667" r:id="rId2"/>
    <p:sldLayoutId id="2147483662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1620" userDrawn="1">
          <p15:clr>
            <a:srgbClr val="F26B43"/>
          </p15:clr>
        </p15:guide>
        <p15:guide id="2" pos="2880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rafik 11"/>
          <p:cNvPicPr>
            <a:picLocks noChangeAspect="1"/>
          </p:cNvPicPr>
          <p:nvPr userDrawn="1"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817" t="4402" r="84985" b="43721"/>
          <a:stretch/>
        </p:blipFill>
        <p:spPr>
          <a:xfrm>
            <a:off x="359569" y="260084"/>
            <a:ext cx="211789" cy="235994"/>
          </a:xfrm>
          <a:prstGeom prst="rect">
            <a:avLst/>
          </a:prstGeom>
        </p:spPr>
      </p:pic>
      <p:sp>
        <p:nvSpPr>
          <p:cNvPr id="2" name="Foliennummernplatzhalter 1"/>
          <p:cNvSpPr>
            <a:spLocks noGrp="1"/>
          </p:cNvSpPr>
          <p:nvPr>
            <p:ph type="sldNum" sz="quarter" idx="4"/>
          </p:nvPr>
        </p:nvSpPr>
        <p:spPr>
          <a:xfrm>
            <a:off x="8328627" y="4755374"/>
            <a:ext cx="445214" cy="136190"/>
          </a:xfrm>
          <a:prstGeom prst="rect">
            <a:avLst/>
          </a:prstGeom>
          <a:noFill/>
          <a:ln>
            <a:noFill/>
          </a:ln>
        </p:spPr>
        <p:txBody>
          <a:bodyPr vert="horz" lIns="0" tIns="0" rIns="0" bIns="45720" rtlCol="0" anchor="t"/>
          <a:lstStyle>
            <a:lvl1pPr algn="r">
              <a:defRPr sz="900">
                <a:solidFill>
                  <a:schemeClr val="tx1"/>
                </a:solidFill>
                <a:latin typeface="+mn-lt"/>
              </a:defRPr>
            </a:lvl1pPr>
          </a:lstStyle>
          <a:p>
            <a:fld id="{7D21FFDD-132D-4B5B-AD6B-BCC06A41D268}" type="slidenum">
              <a:rPr lang="de-CH" smtClean="0"/>
              <a:pPr/>
              <a:t>‹N°›</a:t>
            </a:fld>
            <a:endParaRPr lang="de-CH" dirty="0"/>
          </a:p>
        </p:txBody>
      </p:sp>
      <p:sp>
        <p:nvSpPr>
          <p:cNvPr id="1051" name="Rectangle 27"/>
          <p:cNvSpPr>
            <a:spLocks noGrp="1" noChangeArrowheads="1"/>
          </p:cNvSpPr>
          <p:nvPr>
            <p:ph type="title"/>
          </p:nvPr>
        </p:nvSpPr>
        <p:spPr bwMode="auto">
          <a:xfrm>
            <a:off x="1295401" y="209121"/>
            <a:ext cx="7479623" cy="67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endParaRPr lang="de-CH" noProof="0" dirty="0"/>
          </a:p>
        </p:txBody>
      </p:sp>
      <p:sp>
        <p:nvSpPr>
          <p:cNvPr id="1052" name="Rectangle 28"/>
          <p:cNvSpPr>
            <a:spLocks noGrp="1" noChangeArrowheads="1"/>
          </p:cNvSpPr>
          <p:nvPr>
            <p:ph type="body" idx="1"/>
          </p:nvPr>
        </p:nvSpPr>
        <p:spPr bwMode="auto">
          <a:xfrm>
            <a:off x="1295440" y="1082041"/>
            <a:ext cx="7478401" cy="34000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de-CH" noProof="0"/>
              <a:t>Klicken Sie, um die Formate des Vorlagentextes zu bearbeiten</a:t>
            </a:r>
          </a:p>
          <a:p>
            <a:pPr lvl="1"/>
            <a:r>
              <a:rPr lang="de-CH" noProof="0"/>
              <a:t>Zweite Ebene</a:t>
            </a:r>
          </a:p>
          <a:p>
            <a:pPr lvl="2"/>
            <a:r>
              <a:rPr lang="de-CH" noProof="0"/>
              <a:t>Dritte Ebene</a:t>
            </a:r>
          </a:p>
          <a:p>
            <a:pPr lvl="3"/>
            <a:r>
              <a:rPr lang="de-CH" noProof="0"/>
              <a:t>Vierte Ebene</a:t>
            </a:r>
          </a:p>
          <a:p>
            <a:pPr lvl="4"/>
            <a:r>
              <a:rPr lang="de-CH" noProof="0"/>
              <a:t>Fünfte Ebene </a:t>
            </a:r>
          </a:p>
        </p:txBody>
      </p:sp>
      <p:sp>
        <p:nvSpPr>
          <p:cNvPr id="10" name="Fußzeilenplatzhalter 3"/>
          <p:cNvSpPr>
            <a:spLocks noGrp="1"/>
          </p:cNvSpPr>
          <p:nvPr>
            <p:ph type="ftr" sz="quarter" idx="3"/>
          </p:nvPr>
        </p:nvSpPr>
        <p:spPr>
          <a:xfrm>
            <a:off x="1295400" y="4755375"/>
            <a:ext cx="4328833" cy="129046"/>
          </a:xfrm>
          <a:prstGeom prst="rect">
            <a:avLst/>
          </a:prstGeom>
        </p:spPr>
        <p:txBody>
          <a:bodyPr vert="horz" lIns="0" tIns="0" rIns="0" bIns="0" rtlCol="0" anchor="t"/>
          <a:lstStyle>
            <a:lvl1pPr algn="l">
              <a:lnSpc>
                <a:spcPts val="1200"/>
              </a:lnSpc>
              <a:defRPr sz="900" b="1">
                <a:solidFill>
                  <a:schemeClr val="tx1"/>
                </a:solidFill>
                <a:latin typeface="+mn-lt"/>
              </a:defRPr>
            </a:lvl1pPr>
          </a:lstStyle>
          <a:p>
            <a:r>
              <a:rPr lang="de-CH"/>
              <a:t>Name der Präsentation • Untertitel</a:t>
            </a:r>
            <a:endParaRPr lang="de-CH" dirty="0"/>
          </a:p>
        </p:txBody>
      </p:sp>
      <p:sp>
        <p:nvSpPr>
          <p:cNvPr id="11" name="Textplatzhalter 2"/>
          <p:cNvSpPr txBox="1">
            <a:spLocks/>
          </p:cNvSpPr>
          <p:nvPr userDrawn="1"/>
        </p:nvSpPr>
        <p:spPr>
          <a:xfrm>
            <a:off x="1295400" y="4894151"/>
            <a:ext cx="4328833" cy="137132"/>
          </a:xfrm>
          <a:prstGeom prst="rect">
            <a:avLst/>
          </a:prstGeom>
        </p:spPr>
        <p:txBody>
          <a:bodyPr lIns="0" tIns="0" rIns="0" bIns="0"/>
          <a:lstStyle>
            <a:lvl1pPr marL="0" indent="0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Font typeface="Arial" panose="020B0604020202020204" pitchFamily="34" charset="0"/>
              <a:buNone/>
              <a:defRPr sz="21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 marL="0" marR="0" lvl="0" indent="0" algn="l" defTabSz="685800" rtl="0" eaLnBrk="1" fontAlgn="base" latinLnBrk="0" hangingPunct="1">
              <a:lnSpc>
                <a:spcPts val="12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de-CH" sz="900" baseline="0">
                <a:latin typeface="+mn-lt"/>
              </a:rPr>
              <a:t> </a:t>
            </a:r>
            <a:r>
              <a:rPr lang="de-CH" sz="900" b="0" kern="1200">
                <a:latin typeface="+mn-lt"/>
              </a:rPr>
              <a:t> </a:t>
            </a:r>
            <a:endParaRPr lang="de-CH" sz="900" b="0" baseline="0" dirty="0">
              <a:latin typeface="+mn-lt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52" r:id="rId4"/>
    <p:sldLayoutId id="2147483654" r:id="rId5"/>
    <p:sldLayoutId id="2147483655" r:id="rId6"/>
    <p:sldLayoutId id="2147483668" r:id="rId7"/>
  </p:sldLayoutIdLst>
  <p:hf hdr="0" dt="0"/>
  <p:txStyles>
    <p:titleStyle>
      <a:lvl1pPr algn="l" rtl="0" eaLnBrk="1" fontAlgn="base" hangingPunct="1">
        <a:lnSpc>
          <a:spcPts val="3600"/>
        </a:lnSpc>
        <a:spcBef>
          <a:spcPct val="0"/>
        </a:spcBef>
        <a:spcAft>
          <a:spcPct val="0"/>
        </a:spcAft>
        <a:defRPr sz="3200" b="1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5pPr>
      <a:lvl6pPr marL="3429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6pPr>
      <a:lvl7pPr marL="6858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7pPr>
      <a:lvl8pPr marL="10287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8pPr>
      <a:lvl9pPr marL="1371600" algn="l" rtl="0" eaLnBrk="1" fontAlgn="base" hangingPunct="1">
        <a:spcBef>
          <a:spcPct val="0"/>
        </a:spcBef>
        <a:spcAft>
          <a:spcPct val="0"/>
        </a:spcAft>
        <a:defRPr sz="2400" b="1">
          <a:solidFill>
            <a:schemeClr val="tx1"/>
          </a:solidFill>
          <a:latin typeface="Arial" charset="0"/>
        </a:defRPr>
      </a:lvl9pPr>
    </p:titleStyle>
    <p:bodyStyle>
      <a:lvl1pPr marL="201216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  <a:ea typeface="+mn-ea"/>
          <a:cs typeface="+mn-cs"/>
        </a:defRPr>
      </a:lvl1pPr>
      <a:lvl2pPr marL="403622" indent="-20240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2pPr>
      <a:lvl3pPr marL="604838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3pPr>
      <a:lvl4pPr marL="807244" indent="-20240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4pPr>
      <a:lvl5pPr marL="1008460" indent="-201216" algn="l" rtl="0" eaLnBrk="1" fontAlgn="base" hangingPunct="1">
        <a:lnSpc>
          <a:spcPts val="2600"/>
        </a:lnSpc>
        <a:spcBef>
          <a:spcPts val="0"/>
        </a:spcBef>
        <a:spcAft>
          <a:spcPts val="0"/>
        </a:spcAft>
        <a:buClr>
          <a:schemeClr val="accent6"/>
        </a:buClr>
        <a:buFont typeface="Arial" panose="020B0604020202020204" pitchFamily="34" charset="0"/>
        <a:buChar char="•"/>
        <a:defRPr sz="2100">
          <a:solidFill>
            <a:schemeClr val="tx1"/>
          </a:solidFill>
          <a:latin typeface="+mn-lt"/>
        </a:defRPr>
      </a:lvl5pPr>
      <a:lvl6pPr marL="18859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6pPr>
      <a:lvl7pPr marL="22288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7pPr>
      <a:lvl8pPr marL="25717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8pPr>
      <a:lvl9pPr marL="2914650" indent="-171450" algn="l" rtl="0" eaLnBrk="1" fontAlgn="base" hangingPunct="1">
        <a:spcBef>
          <a:spcPct val="20000"/>
        </a:spcBef>
        <a:spcAft>
          <a:spcPct val="0"/>
        </a:spcAft>
        <a:buClr>
          <a:srgbClr val="DDDDDD"/>
        </a:buClr>
        <a:buChar char="•"/>
        <a:defRPr sz="1575">
          <a:solidFill>
            <a:schemeClr val="tx1"/>
          </a:solidFill>
          <a:latin typeface="+mn-lt"/>
        </a:defRPr>
      </a:lvl9pPr>
    </p:bodyStyle>
    <p:otherStyle>
      <a:defPPr>
        <a:defRPr lang="de-DE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2" pos="226" userDrawn="1">
          <p15:clr>
            <a:srgbClr val="F26B43"/>
          </p15:clr>
        </p15:guide>
        <p15:guide id="3" orient="horz" pos="2957" userDrawn="1">
          <p15:clr>
            <a:srgbClr val="F26B43"/>
          </p15:clr>
        </p15:guide>
        <p15:guide id="5" pos="5534" userDrawn="1">
          <p15:clr>
            <a:srgbClr val="F26B43"/>
          </p15:clr>
        </p15:guide>
        <p15:guide id="7" orient="horz" pos="3117" userDrawn="1">
          <p15:clr>
            <a:srgbClr val="F26B43"/>
          </p15:clr>
        </p15:guide>
        <p15:guide id="8" orient="horz" pos="174" userDrawn="1">
          <p15:clr>
            <a:srgbClr val="F26B43"/>
          </p15:clr>
        </p15:guide>
        <p15:guide id="9" pos="816" userDrawn="1">
          <p15:clr>
            <a:srgbClr val="F26B43"/>
          </p15:clr>
        </p15:guide>
        <p15:guide id="10" orient="horz" pos="2828" userDrawn="1">
          <p15:clr>
            <a:srgbClr val="F26B43"/>
          </p15:clr>
        </p15:guide>
        <p15:guide id="11" orient="horz" pos="685" userDrawn="1">
          <p15:clr>
            <a:srgbClr val="F26B43"/>
          </p15:clr>
        </p15:guide>
        <p15:guide id="12" orient="horz" pos="2522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26.sv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9.sv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png"/><Relationship Id="rId3" Type="http://schemas.openxmlformats.org/officeDocument/2006/relationships/image" Target="../media/image30.png"/><Relationship Id="rId7" Type="http://schemas.openxmlformats.org/officeDocument/2006/relationships/image" Target="../media/image33.sv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32.png"/><Relationship Id="rId5" Type="http://schemas.openxmlformats.org/officeDocument/2006/relationships/chart" Target="../charts/chart2.xml"/><Relationship Id="rId4" Type="http://schemas.openxmlformats.org/officeDocument/2006/relationships/image" Target="../media/image31.svg"/><Relationship Id="rId9" Type="http://schemas.openxmlformats.org/officeDocument/2006/relationships/image" Target="../media/image35.sv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38.svg"/><Relationship Id="rId4" Type="http://schemas.openxmlformats.org/officeDocument/2006/relationships/image" Target="../media/image37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10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43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9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8.svg"/><Relationship Id="rId5" Type="http://schemas.openxmlformats.org/officeDocument/2006/relationships/image" Target="../media/image17.png"/><Relationship Id="rId4" Type="http://schemas.openxmlformats.org/officeDocument/2006/relationships/image" Target="../media/image16.sv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1.sv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5.xml"/><Relationship Id="rId4" Type="http://schemas.openxmlformats.org/officeDocument/2006/relationships/image" Target="../media/image24.sv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7">
            <a:extLst>
              <a:ext uri="{FF2B5EF4-FFF2-40B4-BE49-F238E27FC236}">
                <a16:creationId xmlns:a16="http://schemas.microsoft.com/office/drawing/2014/main" id="{AD949F82-A5A2-B24C-9325-821CEBDF1942}"/>
              </a:ext>
            </a:extLst>
          </p:cNvPr>
          <p:cNvSpPr txBox="1">
            <a:spLocks/>
          </p:cNvSpPr>
          <p:nvPr/>
        </p:nvSpPr>
        <p:spPr>
          <a:xfrm>
            <a:off x="976007" y="929587"/>
            <a:ext cx="6163347" cy="2151238"/>
          </a:xfrm>
          <a:prstGeom prst="rect">
            <a:avLst/>
          </a:prstGeom>
          <a:solidFill>
            <a:schemeClr val="bg1"/>
          </a:solidFill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fontAlgn="auto">
              <a:lnSpc>
                <a:spcPts val="4000"/>
              </a:lnSpc>
              <a:spcAft>
                <a:spcPts val="0"/>
              </a:spcAft>
            </a:pPr>
            <a:r>
              <a:rPr lang="de-CH" sz="3200" b="1" dirty="0"/>
              <a:t>Grundkompetenzen von Erwachsenen in der Schweiz: Präsentation der PIAAC-Resultate</a:t>
            </a:r>
          </a:p>
        </p:txBody>
      </p:sp>
      <p:sp>
        <p:nvSpPr>
          <p:cNvPr id="3" name="Textplatzhalter 5">
            <a:extLst>
              <a:ext uri="{FF2B5EF4-FFF2-40B4-BE49-F238E27FC236}">
                <a16:creationId xmlns:a16="http://schemas.microsoft.com/office/drawing/2014/main" id="{B35EBC67-C47D-1D2E-362D-5D3FBFAC7A25}"/>
              </a:ext>
            </a:extLst>
          </p:cNvPr>
          <p:cNvSpPr txBox="1">
            <a:spLocks/>
          </p:cNvSpPr>
          <p:nvPr/>
        </p:nvSpPr>
        <p:spPr bwMode="auto">
          <a:xfrm>
            <a:off x="976007" y="3806205"/>
            <a:ext cx="6163347" cy="1091687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/>
        </p:spPr>
        <p:txBody>
          <a:bodyPr vert="horz" wrap="square" lIns="0" tIns="35100" rIns="0" bIns="0" numCol="1" anchor="t" anchorCtr="0" compatLnSpc="1">
            <a:prstTxWarp prst="textNoShape">
              <a:avLst/>
            </a:prstTxWarp>
          </a:bodyPr>
          <a:lstStyle>
            <a:lvl1pPr marL="0" indent="0" algn="l" rtl="0" eaLnBrk="1" fontAlgn="base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Arial" panose="020B0604020202020204" pitchFamily="34" charset="0"/>
              <a:buNone/>
              <a:defRPr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38163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2pPr>
            <a:lvl3pPr marL="806450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3pPr>
            <a:lvl4pPr marL="1076325" indent="-269875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4pPr>
            <a:lvl5pPr marL="1344613" indent="-268288" algn="l" rtl="0" eaLnBrk="1" fontAlgn="base" hangingPunct="1">
              <a:lnSpc>
                <a:spcPts val="2600"/>
              </a:lnSpc>
              <a:spcBef>
                <a:spcPts val="0"/>
              </a:spcBef>
              <a:spcAft>
                <a:spcPts val="0"/>
              </a:spcAft>
              <a:buClr>
                <a:schemeClr val="accent6"/>
              </a:buClr>
              <a:buFont typeface="Arial" panose="020B0604020202020204" pitchFamily="34" charset="0"/>
              <a:buChar char="•"/>
              <a:defRPr sz="21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rgbClr val="DDDDDD"/>
              </a:buClr>
              <a:buChar char="•"/>
              <a:defRPr sz="2100">
                <a:solidFill>
                  <a:schemeClr val="tx1"/>
                </a:solidFill>
                <a:latin typeface="+mn-lt"/>
              </a:defRPr>
            </a:lvl9pPr>
          </a:lstStyle>
          <a:p>
            <a:pPr>
              <a:spcAft>
                <a:spcPts val="0"/>
              </a:spcAft>
            </a:pPr>
            <a:r>
              <a:rPr lang="de-CH" sz="2000" b="1" kern="0" dirty="0"/>
              <a:t>16. Mai 2025</a:t>
            </a:r>
          </a:p>
          <a:p>
            <a:pPr>
              <a:spcAft>
                <a:spcPts val="0"/>
              </a:spcAft>
            </a:pPr>
            <a:r>
              <a:rPr lang="de-CH" sz="2000" b="1" kern="0" dirty="0"/>
              <a:t>Jahreskonferenz der Sozialamtsleitenden, Charmey</a:t>
            </a:r>
          </a:p>
        </p:txBody>
      </p:sp>
    </p:spTree>
    <p:extLst>
      <p:ext uri="{BB962C8B-B14F-4D97-AF65-F5344CB8AC3E}">
        <p14:creationId xmlns:p14="http://schemas.microsoft.com/office/powerpoint/2010/main" val="2495743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CEBDA46-77AD-D156-A2C2-D06B8A11AFE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10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C142489-CBCA-01E8-47EA-394DA6AFFD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Nationale Resultate Lesen:</a:t>
            </a:r>
            <a:br>
              <a:rPr lang="de-CH" dirty="0"/>
            </a:br>
            <a:r>
              <a:rPr lang="de-CH" sz="2200" dirty="0"/>
              <a:t>Bildungsstand der Eltern</a:t>
            </a:r>
          </a:p>
        </p:txBody>
      </p:sp>
      <p:graphicFrame>
        <p:nvGraphicFramePr>
          <p:cNvPr id="7" name="Diagramm 6">
            <a:extLst>
              <a:ext uri="{FF2B5EF4-FFF2-40B4-BE49-F238E27FC236}">
                <a16:creationId xmlns:a16="http://schemas.microsoft.com/office/drawing/2014/main" id="{2745A444-91BF-26F1-D47C-D4B434348A6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674639273"/>
              </p:ext>
            </p:extLst>
          </p:nvPr>
        </p:nvGraphicFramePr>
        <p:xfrm>
          <a:off x="2537254" y="1367354"/>
          <a:ext cx="6297296" cy="312209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Tabelle 7">
            <a:extLst>
              <a:ext uri="{FF2B5EF4-FFF2-40B4-BE49-F238E27FC236}">
                <a16:creationId xmlns:a16="http://schemas.microsoft.com/office/drawing/2014/main" id="{3D7634A3-4F85-E523-C0CF-615C848C78C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7772222"/>
              </p:ext>
            </p:extLst>
          </p:nvPr>
        </p:nvGraphicFramePr>
        <p:xfrm>
          <a:off x="1416908" y="1087438"/>
          <a:ext cx="1517824" cy="3122096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7824">
                  <a:extLst>
                    <a:ext uri="{9D8B030D-6E8A-4147-A177-3AD203B41FA5}">
                      <a16:colId xmlns:a16="http://schemas.microsoft.com/office/drawing/2014/main" val="386607576"/>
                    </a:ext>
                  </a:extLst>
                </a:gridCol>
              </a:tblGrid>
              <a:tr h="780524">
                <a:tc>
                  <a:txBody>
                    <a:bodyPr/>
                    <a:lstStyle/>
                    <a:p>
                      <a:r>
                        <a:rPr lang="de-CH" dirty="0">
                          <a:solidFill>
                            <a:schemeClr val="tx1"/>
                          </a:solidFill>
                        </a:rPr>
                        <a:t>Lesen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187337805"/>
                  </a:ext>
                </a:extLst>
              </a:tr>
              <a:tr h="780524">
                <a:tc>
                  <a:txBody>
                    <a:bodyPr/>
                    <a:lstStyle/>
                    <a:p>
                      <a:r>
                        <a:rPr lang="de-CH" dirty="0"/>
                        <a:t>tief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666396914"/>
                  </a:ext>
                </a:extLst>
              </a:tr>
              <a:tr h="780524">
                <a:tc>
                  <a:txBody>
                    <a:bodyPr/>
                    <a:lstStyle/>
                    <a:p>
                      <a:r>
                        <a:rPr lang="de-CH" dirty="0"/>
                        <a:t>mittel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03083718"/>
                  </a:ext>
                </a:extLst>
              </a:tr>
              <a:tr h="780524">
                <a:tc>
                  <a:txBody>
                    <a:bodyPr/>
                    <a:lstStyle/>
                    <a:p>
                      <a:r>
                        <a:rPr lang="de-CH" dirty="0"/>
                        <a:t>hoch</a:t>
                      </a:r>
                    </a:p>
                  </a:txBody>
                  <a:tcP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865446711"/>
                  </a:ext>
                </a:extLst>
              </a:tr>
            </a:tbl>
          </a:graphicData>
        </a:graphic>
      </p:graphicFrame>
      <p:pic>
        <p:nvPicPr>
          <p:cNvPr id="10" name="Grafik 9" descr="Familie mit Junge mit einfarbiger Füllung">
            <a:extLst>
              <a:ext uri="{FF2B5EF4-FFF2-40B4-BE49-F238E27FC236}">
                <a16:creationId xmlns:a16="http://schemas.microsoft.com/office/drawing/2014/main" id="{55D7689A-40D4-1C6B-7FC0-4D9BE6DEB9D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05750" y="276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2246505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F38A72F6-2A00-673C-F313-5EE036744B96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11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6857BF3-E742-3B8E-9C34-10F5DF85EE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09120"/>
            <a:ext cx="7479623" cy="957215"/>
          </a:xfrm>
        </p:spPr>
        <p:txBody>
          <a:bodyPr/>
          <a:lstStyle/>
          <a:p>
            <a:r>
              <a:rPr lang="de-CH" sz="2800" dirty="0"/>
              <a:t>Nationale Resultate: </a:t>
            </a:r>
            <a:br>
              <a:rPr lang="de-CH" dirty="0"/>
            </a:br>
            <a:r>
              <a:rPr lang="de-CH" sz="2200" dirty="0"/>
              <a:t>Arbeitsmarktstatus</a:t>
            </a:r>
          </a:p>
        </p:txBody>
      </p:sp>
      <p:pic>
        <p:nvPicPr>
          <p:cNvPr id="6" name="Picture 56">
            <a:extLst>
              <a:ext uri="{FF2B5EF4-FFF2-40B4-BE49-F238E27FC236}">
                <a16:creationId xmlns:a16="http://schemas.microsoft.com/office/drawing/2014/main" id="{1BFCA8DF-314E-F776-7B8F-8D6D8D27FABA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87438"/>
            <a:ext cx="5494525" cy="3402012"/>
          </a:xfrm>
          <a:prstGeom prst="rect">
            <a:avLst/>
          </a:prstGeom>
        </p:spPr>
      </p:pic>
      <p:pic>
        <p:nvPicPr>
          <p:cNvPr id="5" name="Grafik 4" descr="Arbeit mit einfarbiger Füllung">
            <a:extLst>
              <a:ext uri="{FF2B5EF4-FFF2-40B4-BE49-F238E27FC236}">
                <a16:creationId xmlns:a16="http://schemas.microsoft.com/office/drawing/2014/main" id="{C51A02B6-E679-F0CA-0AE6-9E9DCE02859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48599" y="251936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48423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39935B4-0588-C7D1-B23F-99133AC6D26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638A7B43-939C-9A3D-6BA5-56E766D59B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09120"/>
            <a:ext cx="7479623" cy="878317"/>
          </a:xfrm>
        </p:spPr>
        <p:txBody>
          <a:bodyPr/>
          <a:lstStyle/>
          <a:p>
            <a:r>
              <a:rPr lang="de-CH" sz="2800" dirty="0"/>
              <a:t>Nationale Resultate Lesen: </a:t>
            </a:r>
            <a:br>
              <a:rPr lang="de-CH" dirty="0"/>
            </a:br>
            <a:r>
              <a:rPr lang="de-CH" sz="2200" dirty="0"/>
              <a:t>Einkommensgruppen nach Geschlecht</a:t>
            </a:r>
          </a:p>
        </p:txBody>
      </p:sp>
      <p:pic>
        <p:nvPicPr>
          <p:cNvPr id="7" name="Grafik 6" descr="Sparschwein mit einfarbiger Füllung">
            <a:extLst>
              <a:ext uri="{FF2B5EF4-FFF2-40B4-BE49-F238E27FC236}">
                <a16:creationId xmlns:a16="http://schemas.microsoft.com/office/drawing/2014/main" id="{F5626B66-80CB-5F88-BE96-71531894A2D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71427" y="303533"/>
            <a:ext cx="914400" cy="914400"/>
          </a:xfrm>
          <a:prstGeom prst="rect">
            <a:avLst/>
          </a:prstGeom>
        </p:spPr>
      </p:pic>
      <p:graphicFrame>
        <p:nvGraphicFramePr>
          <p:cNvPr id="8" name="Diagramm 7">
            <a:extLst>
              <a:ext uri="{FF2B5EF4-FFF2-40B4-BE49-F238E27FC236}">
                <a16:creationId xmlns:a16="http://schemas.microsoft.com/office/drawing/2014/main" id="{DBEC50CC-5A9B-0B0E-3ABF-FD87625DE6C7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94117743"/>
              </p:ext>
            </p:extLst>
          </p:nvPr>
        </p:nvGraphicFramePr>
        <p:xfrm>
          <a:off x="1692000" y="1087438"/>
          <a:ext cx="7081841" cy="340201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pic>
        <p:nvPicPr>
          <p:cNvPr id="10" name="Grafik 9" descr="Frau mit einfarbiger Füllung">
            <a:extLst>
              <a:ext uri="{FF2B5EF4-FFF2-40B4-BE49-F238E27FC236}">
                <a16:creationId xmlns:a16="http://schemas.microsoft.com/office/drawing/2014/main" id="{9525ACD6-F1F3-20B7-63DB-86A739557CA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66614" y="1252140"/>
            <a:ext cx="914400" cy="914400"/>
          </a:xfrm>
          <a:prstGeom prst="rect">
            <a:avLst/>
          </a:prstGeom>
        </p:spPr>
      </p:pic>
      <p:pic>
        <p:nvPicPr>
          <p:cNvPr id="12" name="Grafik 11" descr="Mann mit einfarbiger Füllung">
            <a:extLst>
              <a:ext uri="{FF2B5EF4-FFF2-40B4-BE49-F238E27FC236}">
                <a16:creationId xmlns:a16="http://schemas.microsoft.com/office/drawing/2014/main" id="{0585E849-C843-65B2-3D36-30334EB077B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666614" y="2519761"/>
            <a:ext cx="914400" cy="914400"/>
          </a:xfrm>
          <a:prstGeom prst="rect">
            <a:avLst/>
          </a:prstGeom>
        </p:spPr>
      </p:pic>
      <p:sp>
        <p:nvSpPr>
          <p:cNvPr id="13" name="Rechteck 12">
            <a:extLst>
              <a:ext uri="{FF2B5EF4-FFF2-40B4-BE49-F238E27FC236}">
                <a16:creationId xmlns:a16="http://schemas.microsoft.com/office/drawing/2014/main" id="{1385620E-44FF-672F-B0B2-DF7E20FBE30C}"/>
              </a:ext>
            </a:extLst>
          </p:cNvPr>
          <p:cNvSpPr/>
          <p:nvPr/>
        </p:nvSpPr>
        <p:spPr>
          <a:xfrm>
            <a:off x="4572000" y="4283676"/>
            <a:ext cx="45719" cy="5019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solidFill>
              <a:schemeClr val="accent5">
                <a:lumMod val="20000"/>
                <a:lumOff val="8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338000298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B29F8D4-AE3C-5EA8-4F4A-3ADEA5623AD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13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0A681FC-ECDE-0124-6FDB-D02F0EAB1D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09120"/>
            <a:ext cx="7479623" cy="777279"/>
          </a:xfrm>
        </p:spPr>
        <p:txBody>
          <a:bodyPr/>
          <a:lstStyle/>
          <a:p>
            <a:r>
              <a:rPr lang="de-CH" sz="2800" dirty="0"/>
              <a:t>Nationale Resultate: </a:t>
            </a:r>
            <a:br>
              <a:rPr lang="de-CH" dirty="0"/>
            </a:br>
            <a:r>
              <a:rPr lang="de-CH" sz="2200" dirty="0"/>
              <a:t>Migrationsprofil</a:t>
            </a:r>
          </a:p>
        </p:txBody>
      </p:sp>
      <p:pic>
        <p:nvPicPr>
          <p:cNvPr id="6" name="Picture 9">
            <a:extLst>
              <a:ext uri="{FF2B5EF4-FFF2-40B4-BE49-F238E27FC236}">
                <a16:creationId xmlns:a16="http://schemas.microsoft.com/office/drawing/2014/main" id="{271A9E53-07A0-5860-49E3-FB265EF49F4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5602" y="1785606"/>
            <a:ext cx="7489825" cy="2218069"/>
          </a:xfrm>
          <a:prstGeom prst="rect">
            <a:avLst/>
          </a:prstGeom>
        </p:spPr>
      </p:pic>
      <p:pic>
        <p:nvPicPr>
          <p:cNvPr id="5" name="Grafik 4" descr="Gepäck mit einfarbiger Füllung">
            <a:extLst>
              <a:ext uri="{FF2B5EF4-FFF2-40B4-BE49-F238E27FC236}">
                <a16:creationId xmlns:a16="http://schemas.microsoft.com/office/drawing/2014/main" id="{2D9EA262-8D07-3357-8DAF-D3F0B7C09F6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941750" y="225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4066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2E6A18C-FEC1-8F06-0E9F-3D9A7E5F527C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83619" y="1360415"/>
            <a:ext cx="7490222" cy="3394959"/>
          </a:xfrm>
        </p:spPr>
        <p:txBody>
          <a:bodyPr/>
          <a:lstStyle/>
          <a:p>
            <a:pPr marL="0" indent="0" algn="l">
              <a:lnSpc>
                <a:spcPts val="1600"/>
              </a:lnSpc>
              <a:spcAft>
                <a:spcPts val="600"/>
              </a:spcAft>
              <a:buNone/>
            </a:pPr>
            <a:r>
              <a:rPr lang="de-CH" sz="1600" b="1" i="0" u="none" strike="noStrike" cap="small" dirty="0">
                <a:solidFill>
                  <a:schemeClr val="accent1"/>
                </a:solidFill>
                <a:latin typeface="+mj-lt"/>
              </a:rPr>
              <a:t>30% der ständigen Wohnbevölkerung im Alter von 16 bis 65 Jahren bzw. 1.67 Millionen Personen weisen mindestens bei einer der drei gemessenen Kompetenzen tiefe Werte aus</a:t>
            </a:r>
          </a:p>
          <a:p>
            <a:pPr algn="l">
              <a:lnSpc>
                <a:spcPts val="1600"/>
              </a:lnSpc>
              <a:spcAft>
                <a:spcPts val="600"/>
              </a:spcAft>
            </a:pPr>
            <a:endParaRPr lang="de-CH" sz="1400" b="0" i="0" u="none" strike="noStrike" baseline="0" dirty="0">
              <a:latin typeface="+mj-lt"/>
            </a:endParaRPr>
          </a:p>
          <a:p>
            <a:pPr lvl="1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873375" algn="l"/>
                <a:tab pos="4305300" algn="l"/>
              </a:tabLst>
            </a:pPr>
            <a:r>
              <a:rPr lang="de-CH" sz="1400" dirty="0">
                <a:latin typeface="+mj-lt"/>
              </a:rPr>
              <a:t>Lesen	22%	1.25 Mio. 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873375" algn="l"/>
                <a:tab pos="4305300" algn="l"/>
              </a:tabLst>
            </a:pPr>
            <a:r>
              <a:rPr lang="de-CH" sz="1400" b="0" i="0" u="none" strike="noStrike" baseline="0" dirty="0">
                <a:latin typeface="+mj-lt"/>
              </a:rPr>
              <a:t>Alltagsmathematik	19%	1.06 Mio.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873375" algn="l"/>
                <a:tab pos="4305300" algn="l"/>
              </a:tabLst>
            </a:pPr>
            <a:r>
              <a:rPr lang="de-CH" sz="1400" dirty="0">
                <a:latin typeface="+mj-lt"/>
              </a:rPr>
              <a:t>Adaptives Problemlösen 	25%	1.38 Mio. </a:t>
            </a:r>
          </a:p>
          <a:p>
            <a:pPr lvl="1">
              <a:lnSpc>
                <a:spcPts val="2000"/>
              </a:lnSpc>
              <a:spcAft>
                <a:spcPts val="600"/>
              </a:spcAft>
              <a:buFont typeface="Wingdings" panose="05000000000000000000" pitchFamily="2" charset="2"/>
              <a:buChar char="Ø"/>
              <a:tabLst>
                <a:tab pos="2873375" algn="l"/>
                <a:tab pos="4305300" algn="l"/>
              </a:tabLst>
            </a:pPr>
            <a:r>
              <a:rPr lang="de-CH" sz="1400" b="0" i="0" u="none" strike="noStrike" baseline="0" dirty="0">
                <a:latin typeface="+mj-lt"/>
              </a:rPr>
              <a:t>Alle Kompetenzen	15%	0.84 Mio. 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endParaRPr lang="de-CH" sz="1400" dirty="0">
              <a:latin typeface="+mj-lt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400" dirty="0">
                <a:latin typeface="+mj-lt"/>
              </a:rPr>
              <a:t>Die Bevölkerung mit geringen Kompetenzen ist eine sehr heterogene Gruppe in Bezug auf Alter, Herkunft, Bildung und Sprachprofil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400" dirty="0">
                <a:latin typeface="+mj-lt"/>
              </a:rPr>
              <a:t>Rund 75% der Personen mit geringen Kompetenzen sind erwerbstätig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9A96458A-051C-A0AE-6176-A833ECD93D9C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E2C5D608-1B95-E14F-D0AF-0575C5F364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09120"/>
            <a:ext cx="7479623" cy="903717"/>
          </a:xfrm>
        </p:spPr>
        <p:txBody>
          <a:bodyPr/>
          <a:lstStyle/>
          <a:p>
            <a:r>
              <a:rPr lang="de-CH" sz="2800" dirty="0"/>
              <a:t>Nationale Resultate:</a:t>
            </a:r>
            <a:br>
              <a:rPr lang="de-CH" dirty="0"/>
            </a:br>
            <a:r>
              <a:rPr lang="de-CH" sz="2200" dirty="0"/>
              <a:t>Personen mit geringen Kompetenzen</a:t>
            </a:r>
            <a:br>
              <a:rPr lang="de-CH" sz="2200" dirty="0"/>
            </a:br>
            <a:br>
              <a:rPr lang="de-CH" sz="2200" dirty="0"/>
            </a:br>
            <a:endParaRPr lang="de-CH" sz="2200" dirty="0"/>
          </a:p>
        </p:txBody>
      </p:sp>
    </p:spTree>
    <p:extLst>
      <p:ext uri="{BB962C8B-B14F-4D97-AF65-F5344CB8AC3E}">
        <p14:creationId xmlns:p14="http://schemas.microsoft.com/office/powerpoint/2010/main" val="353938653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577D8C1A-4D6F-AF73-3EC8-71FC42531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E5FBFBA8-BD79-9F7C-F5C7-997083E8945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>
          <a:xfrm>
            <a:off x="8454751" y="4630410"/>
            <a:ext cx="445214" cy="136190"/>
          </a:xfrm>
        </p:spPr>
        <p:txBody>
          <a:bodyPr/>
          <a:lstStyle/>
          <a:p>
            <a:fld id="{7D21FFDD-132D-4B5B-AD6B-BCC06A41D268}" type="slidenum">
              <a:rPr lang="de-CH" smtClean="0"/>
              <a:pPr/>
              <a:t>15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3954AB48-75A3-B756-8A51-E992B644402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0" y="209121"/>
            <a:ext cx="7848600" cy="675000"/>
          </a:xfrm>
        </p:spPr>
        <p:txBody>
          <a:bodyPr/>
          <a:lstStyle/>
          <a:p>
            <a:pPr>
              <a:lnSpc>
                <a:spcPts val="2800"/>
              </a:lnSpc>
            </a:pPr>
            <a:r>
              <a:rPr lang="de-CH" sz="2800" b="1" dirty="0">
                <a:latin typeface="Arial" charset="0"/>
                <a:cs typeface="Arial" charset="0"/>
              </a:rPr>
              <a:t>Mittel der </a:t>
            </a:r>
            <a:r>
              <a:rPr lang="de-CH" sz="2800" b="1" dirty="0" err="1">
                <a:latin typeface="Arial" charset="0"/>
                <a:cs typeface="Arial" charset="0"/>
              </a:rPr>
              <a:t>Grundkompetenzenförderung</a:t>
            </a:r>
            <a:br>
              <a:rPr lang="de-CH" sz="3200" b="1" dirty="0">
                <a:latin typeface="Arial" charset="0"/>
                <a:cs typeface="Arial" charset="0"/>
              </a:rPr>
            </a:br>
            <a:endParaRPr lang="de-CH" dirty="0"/>
          </a:p>
        </p:txBody>
      </p:sp>
      <p:graphicFrame>
        <p:nvGraphicFramePr>
          <p:cNvPr id="6" name="Diagramm 5">
            <a:extLst>
              <a:ext uri="{FF2B5EF4-FFF2-40B4-BE49-F238E27FC236}">
                <a16:creationId xmlns:a16="http://schemas.microsoft.com/office/drawing/2014/main" id="{5382D120-AF27-5CF9-2F59-822E85F3CB89}"/>
              </a:ext>
            </a:extLst>
          </p:cNvPr>
          <p:cNvGraphicFramePr/>
          <p:nvPr/>
        </p:nvGraphicFramePr>
        <p:xfrm>
          <a:off x="2054243" y="1087438"/>
          <a:ext cx="6104412" cy="279127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Rechteck: abgerundete Ecken 6">
            <a:extLst>
              <a:ext uri="{FF2B5EF4-FFF2-40B4-BE49-F238E27FC236}">
                <a16:creationId xmlns:a16="http://schemas.microsoft.com/office/drawing/2014/main" id="{6C4A8856-CFBE-754D-F749-B14CF47936F3}"/>
              </a:ext>
            </a:extLst>
          </p:cNvPr>
          <p:cNvSpPr/>
          <p:nvPr/>
        </p:nvSpPr>
        <p:spPr>
          <a:xfrm>
            <a:off x="1127234" y="1087438"/>
            <a:ext cx="864279" cy="2721095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vert="vert270"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Sozialpartner/ Arbeitgeber</a:t>
            </a:r>
          </a:p>
        </p:txBody>
      </p:sp>
      <p:sp>
        <p:nvSpPr>
          <p:cNvPr id="8" name="Rechteck: abgerundete Ecken 7">
            <a:extLst>
              <a:ext uri="{FF2B5EF4-FFF2-40B4-BE49-F238E27FC236}">
                <a16:creationId xmlns:a16="http://schemas.microsoft.com/office/drawing/2014/main" id="{F177A533-D889-5A88-F54A-0639FD9D6447}"/>
              </a:ext>
            </a:extLst>
          </p:cNvPr>
          <p:cNvSpPr/>
          <p:nvPr/>
        </p:nvSpPr>
        <p:spPr>
          <a:xfrm>
            <a:off x="2054243" y="3958306"/>
            <a:ext cx="6104412" cy="61096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Bund, Kantone</a:t>
            </a:r>
            <a:r>
              <a:rPr lang="de-CH" sz="1400">
                <a:latin typeface="Arial" panose="020B0604020202020204" pitchFamily="34" charset="0"/>
                <a:cs typeface="Arial" panose="020B0604020202020204" pitchFamily="34" charset="0"/>
              </a:rPr>
              <a:t>, Gemeinden</a:t>
            </a:r>
            <a:endParaRPr lang="de-CH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Rechteck: abgerundete Ecken 8">
            <a:extLst>
              <a:ext uri="{FF2B5EF4-FFF2-40B4-BE49-F238E27FC236}">
                <a16:creationId xmlns:a16="http://schemas.microsoft.com/office/drawing/2014/main" id="{9A9127F2-6D84-B3F4-628B-E2B5E1C54BB5}"/>
              </a:ext>
            </a:extLst>
          </p:cNvPr>
          <p:cNvSpPr/>
          <p:nvPr/>
        </p:nvSpPr>
        <p:spPr>
          <a:xfrm>
            <a:off x="7066134" y="735130"/>
            <a:ext cx="1897744" cy="884778"/>
          </a:xfrm>
          <a:prstGeom prst="roundRect">
            <a:avLst/>
          </a:prstGeom>
          <a:solidFill>
            <a:schemeClr val="accent2">
              <a:lumMod val="75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de-CH" sz="1400" b="1" dirty="0">
                <a:latin typeface="Arial" panose="020B0604020202020204" pitchFamily="34" charset="0"/>
                <a:cs typeface="Arial" panose="020B0604020202020204" pitchFamily="34" charset="0"/>
              </a:rPr>
              <a:t>Koordination</a:t>
            </a:r>
            <a:r>
              <a:rPr lang="de-CH" sz="1400" dirty="0">
                <a:latin typeface="Arial" panose="020B0604020202020204" pitchFamily="34" charset="0"/>
                <a:cs typeface="Arial" panose="020B0604020202020204" pitchFamily="34" charset="0"/>
              </a:rPr>
              <a:t> durch Interinstitutionelle Zusammenarbeit IIZ</a:t>
            </a:r>
          </a:p>
        </p:txBody>
      </p:sp>
      <p:sp>
        <p:nvSpPr>
          <p:cNvPr id="2" name="ZoneTexte 1">
            <a:extLst>
              <a:ext uri="{FF2B5EF4-FFF2-40B4-BE49-F238E27FC236}">
                <a16:creationId xmlns:a16="http://schemas.microsoft.com/office/drawing/2014/main" id="{CFE36437-CA34-1CE7-28B4-B638A8484050}"/>
              </a:ext>
            </a:extLst>
          </p:cNvPr>
          <p:cNvSpPr txBox="1"/>
          <p:nvPr/>
        </p:nvSpPr>
        <p:spPr>
          <a:xfrm>
            <a:off x="2136039" y="1919888"/>
            <a:ext cx="1302105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 err="1">
                <a:latin typeface="+mn-lt"/>
              </a:rPr>
              <a:t>Arbeitslosen-versicherung</a:t>
            </a:r>
            <a:endParaRPr lang="fr-CH" sz="1200" b="1" dirty="0">
              <a:latin typeface="+mn-lt"/>
            </a:endParaRPr>
          </a:p>
        </p:txBody>
      </p:sp>
      <p:sp>
        <p:nvSpPr>
          <p:cNvPr id="5" name="ZoneTexte 4">
            <a:extLst>
              <a:ext uri="{FF2B5EF4-FFF2-40B4-BE49-F238E27FC236}">
                <a16:creationId xmlns:a16="http://schemas.microsoft.com/office/drawing/2014/main" id="{3603D756-2174-C9B7-A6F0-14658C954548}"/>
              </a:ext>
            </a:extLst>
          </p:cNvPr>
          <p:cNvSpPr txBox="1"/>
          <p:nvPr/>
        </p:nvSpPr>
        <p:spPr>
          <a:xfrm>
            <a:off x="5196987" y="1132985"/>
            <a:ext cx="1061923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/>
              <a:t>GKE</a:t>
            </a:r>
          </a:p>
          <a:p>
            <a:r>
              <a:rPr lang="fr-CH" sz="1200" b="1" dirty="0"/>
              <a:t>Programme</a:t>
            </a:r>
            <a:endParaRPr lang="fr-CH" sz="1200" b="1" dirty="0">
              <a:latin typeface="+mn-lt"/>
            </a:endParaRPr>
          </a:p>
        </p:txBody>
      </p:sp>
      <p:sp>
        <p:nvSpPr>
          <p:cNvPr id="10" name="ZoneTexte 9">
            <a:extLst>
              <a:ext uri="{FF2B5EF4-FFF2-40B4-BE49-F238E27FC236}">
                <a16:creationId xmlns:a16="http://schemas.microsoft.com/office/drawing/2014/main" id="{17195690-5C27-0B13-7DB0-7D17139D706E}"/>
              </a:ext>
            </a:extLst>
          </p:cNvPr>
          <p:cNvSpPr txBox="1"/>
          <p:nvPr/>
        </p:nvSpPr>
        <p:spPr>
          <a:xfrm>
            <a:off x="2136039" y="2652183"/>
            <a:ext cx="1311917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>
                <a:latin typeface="+mn-lt"/>
              </a:rPr>
              <a:t>KIP Programme</a:t>
            </a:r>
          </a:p>
        </p:txBody>
      </p:sp>
      <p:sp>
        <p:nvSpPr>
          <p:cNvPr id="11" name="ZoneTexte 10">
            <a:extLst>
              <a:ext uri="{FF2B5EF4-FFF2-40B4-BE49-F238E27FC236}">
                <a16:creationId xmlns:a16="http://schemas.microsoft.com/office/drawing/2014/main" id="{871AA6B1-9200-35EF-8323-66990C85ED8C}"/>
              </a:ext>
            </a:extLst>
          </p:cNvPr>
          <p:cNvSpPr txBox="1"/>
          <p:nvPr/>
        </p:nvSpPr>
        <p:spPr>
          <a:xfrm>
            <a:off x="6580888" y="2648948"/>
            <a:ext cx="1490761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 err="1"/>
              <a:t>Eingliederungs</a:t>
            </a:r>
            <a:r>
              <a:rPr lang="fr-CH" sz="1200" b="1" dirty="0"/>
              <a:t>-programme</a:t>
            </a:r>
            <a:endParaRPr lang="fr-CH" sz="1200" b="1" dirty="0">
              <a:latin typeface="+mn-lt"/>
            </a:endParaRPr>
          </a:p>
        </p:txBody>
      </p:sp>
      <p:sp>
        <p:nvSpPr>
          <p:cNvPr id="12" name="ZoneTexte 11">
            <a:extLst>
              <a:ext uri="{FF2B5EF4-FFF2-40B4-BE49-F238E27FC236}">
                <a16:creationId xmlns:a16="http://schemas.microsoft.com/office/drawing/2014/main" id="{9D08FFD7-2BF8-605E-1F2B-A9E8A9FC8004}"/>
              </a:ext>
            </a:extLst>
          </p:cNvPr>
          <p:cNvSpPr txBox="1"/>
          <p:nvPr/>
        </p:nvSpPr>
        <p:spPr>
          <a:xfrm>
            <a:off x="6580888" y="1927706"/>
            <a:ext cx="1490761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 err="1">
                <a:latin typeface="+mn-lt"/>
              </a:rPr>
              <a:t>Einfach</a:t>
            </a:r>
            <a:r>
              <a:rPr lang="fr-CH" sz="1200" b="1" dirty="0">
                <a:latin typeface="+mn-lt"/>
              </a:rPr>
              <a:t> </a:t>
            </a:r>
            <a:r>
              <a:rPr lang="fr-CH" sz="1200" b="1" dirty="0" err="1">
                <a:latin typeface="+mn-lt"/>
              </a:rPr>
              <a:t>besser</a:t>
            </a:r>
            <a:r>
              <a:rPr lang="fr-CH" sz="1200" b="1" dirty="0">
                <a:latin typeface="+mn-lt"/>
              </a:rPr>
              <a:t>…</a:t>
            </a:r>
          </a:p>
          <a:p>
            <a:r>
              <a:rPr lang="fr-CH" sz="1200" b="1" dirty="0">
                <a:latin typeface="+mn-lt"/>
              </a:rPr>
              <a:t>Am </a:t>
            </a:r>
            <a:r>
              <a:rPr lang="fr-CH" sz="1200" b="1" dirty="0" err="1">
                <a:latin typeface="+mn-lt"/>
              </a:rPr>
              <a:t>Arbeitsplatz</a:t>
            </a:r>
            <a:r>
              <a:rPr lang="fr-CH" sz="1200" b="1" dirty="0">
                <a:latin typeface="+mn-lt"/>
              </a:rPr>
              <a:t>!</a:t>
            </a:r>
          </a:p>
        </p:txBody>
      </p:sp>
      <p:sp>
        <p:nvSpPr>
          <p:cNvPr id="13" name="ZoneTexte 12">
            <a:extLst>
              <a:ext uri="{FF2B5EF4-FFF2-40B4-BE49-F238E27FC236}">
                <a16:creationId xmlns:a16="http://schemas.microsoft.com/office/drawing/2014/main" id="{22AB8231-69ED-78E9-198C-5270F998C5D7}"/>
              </a:ext>
            </a:extLst>
          </p:cNvPr>
          <p:cNvSpPr txBox="1"/>
          <p:nvPr/>
        </p:nvSpPr>
        <p:spPr>
          <a:xfrm>
            <a:off x="5196987" y="1644048"/>
            <a:ext cx="959510" cy="461665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 err="1">
                <a:latin typeface="+mn-lt"/>
              </a:rPr>
              <a:t>Förderung</a:t>
            </a:r>
            <a:r>
              <a:rPr lang="fr-CH" sz="1200" b="1" dirty="0">
                <a:latin typeface="+mn-lt"/>
              </a:rPr>
              <a:t> </a:t>
            </a:r>
          </a:p>
          <a:p>
            <a:r>
              <a:rPr lang="fr-CH" sz="1200" b="1" dirty="0"/>
              <a:t>OWB</a:t>
            </a:r>
            <a:endParaRPr lang="fr-CH" sz="1200" b="1" dirty="0">
              <a:latin typeface="+mn-lt"/>
            </a:endParaRPr>
          </a:p>
        </p:txBody>
      </p:sp>
      <p:sp>
        <p:nvSpPr>
          <p:cNvPr id="14" name="ZoneTexte 13">
            <a:extLst>
              <a:ext uri="{FF2B5EF4-FFF2-40B4-BE49-F238E27FC236}">
                <a16:creationId xmlns:a16="http://schemas.microsoft.com/office/drawing/2014/main" id="{5CCB8187-6DF2-0977-37CE-60EA879E4BE1}"/>
              </a:ext>
            </a:extLst>
          </p:cNvPr>
          <p:cNvSpPr txBox="1"/>
          <p:nvPr/>
        </p:nvSpPr>
        <p:spPr>
          <a:xfrm>
            <a:off x="4253179" y="2883015"/>
            <a:ext cx="740054" cy="276999"/>
          </a:xfrm>
          <a:prstGeom prst="rect">
            <a:avLst/>
          </a:prstGeom>
        </p:spPr>
        <p:style>
          <a:lnRef idx="2">
            <a:schemeClr val="accent4">
              <a:shade val="15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r>
              <a:rPr lang="fr-CH" sz="1200" b="1" dirty="0">
                <a:latin typeface="+mn-lt"/>
              </a:rPr>
              <a:t>INVOL</a:t>
            </a:r>
          </a:p>
        </p:txBody>
      </p:sp>
    </p:spTree>
    <p:extLst>
      <p:ext uri="{BB962C8B-B14F-4D97-AF65-F5344CB8AC3E}">
        <p14:creationId xmlns:p14="http://schemas.microsoft.com/office/powerpoint/2010/main" val="3526415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0" grpId="0" animBg="1"/>
      <p:bldP spid="11" grpId="0" animBg="1"/>
      <p:bldP spid="12" grpId="0" animBg="1"/>
      <p:bldP spid="13" grpId="0" animBg="1"/>
      <p:bldP spid="14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B559E21-6C76-18B1-7356-00272EA6A32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32C6C570-0B7B-2724-4F71-264B20D816A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846969" y="1690622"/>
            <a:ext cx="4837099" cy="3664797"/>
          </a:xfrm>
        </p:spPr>
        <p:txBody>
          <a:bodyPr/>
          <a:lstStyle/>
          <a:p>
            <a:pPr>
              <a:lnSpc>
                <a:spcPts val="1600"/>
              </a:lnSpc>
              <a:spcAft>
                <a:spcPts val="600"/>
              </a:spcAft>
              <a:buFont typeface="Wingdings" panose="05000000000000000000" pitchFamily="2" charset="2"/>
              <a:buChar char="q"/>
            </a:pPr>
            <a:r>
              <a:rPr lang="de-CH" sz="1400" b="1" dirty="0"/>
              <a:t>Nationale Vertiefungsberichte BFS</a:t>
            </a:r>
          </a:p>
          <a:p>
            <a:pPr lvl="1">
              <a:lnSpc>
                <a:spcPts val="1600"/>
              </a:lnSpc>
              <a:spcAft>
                <a:spcPts val="600"/>
              </a:spcAft>
            </a:pPr>
            <a:r>
              <a:rPr lang="de-CH" sz="1400" dirty="0"/>
              <a:t>Bericht 1: Kompetenzen auf dem Arbeitsmarkt (September 2025)</a:t>
            </a:r>
          </a:p>
          <a:p>
            <a:pPr lvl="1">
              <a:lnSpc>
                <a:spcPts val="1600"/>
              </a:lnSpc>
              <a:spcAft>
                <a:spcPts val="600"/>
              </a:spcAft>
            </a:pPr>
            <a:r>
              <a:rPr lang="de-CH" sz="1400" dirty="0"/>
              <a:t>Bericht 2: Leben mit geringen Kompetenzen (Oktober 2025)</a:t>
            </a:r>
          </a:p>
          <a:p>
            <a:pPr marL="201216" lvl="1" indent="0">
              <a:lnSpc>
                <a:spcPts val="1600"/>
              </a:lnSpc>
              <a:spcAft>
                <a:spcPts val="600"/>
              </a:spcAft>
              <a:buNone/>
            </a:pPr>
            <a:endParaRPr lang="de-CH" sz="1400" dirty="0"/>
          </a:p>
          <a:p>
            <a:pPr marL="201216" lvl="1" indent="-201216">
              <a:lnSpc>
                <a:spcPts val="16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de-CH" sz="1400" b="1" dirty="0">
                <a:ea typeface="+mn-ea"/>
                <a:cs typeface="+mn-cs"/>
              </a:rPr>
              <a:t>Internationale Berichte der OECD</a:t>
            </a:r>
          </a:p>
          <a:p>
            <a:pPr lvl="1">
              <a:lnSpc>
                <a:spcPts val="1600"/>
              </a:lnSpc>
              <a:spcAft>
                <a:spcPts val="600"/>
              </a:spcAft>
            </a:pPr>
            <a:r>
              <a:rPr lang="de-CH" sz="1400" dirty="0"/>
              <a:t>Diverse internationale Berichte geplant (ab Juni 2025)</a:t>
            </a:r>
          </a:p>
          <a:p>
            <a:pPr lvl="1">
              <a:lnSpc>
                <a:spcPts val="1600"/>
              </a:lnSpc>
              <a:spcAft>
                <a:spcPts val="600"/>
              </a:spcAft>
            </a:pPr>
            <a:endParaRPr lang="de-CH" sz="1400" dirty="0"/>
          </a:p>
          <a:p>
            <a:pPr marL="201216" lvl="1" indent="-201216">
              <a:lnSpc>
                <a:spcPts val="16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de-CH" sz="1400" b="1" dirty="0">
                <a:ea typeface="+mn-ea"/>
                <a:cs typeface="+mn-cs"/>
              </a:rPr>
              <a:t>Unterstützung von Forschungsarbeiten und Veranstaltungen</a:t>
            </a:r>
          </a:p>
          <a:p>
            <a:pPr marL="201216" lvl="1" indent="-201216">
              <a:lnSpc>
                <a:spcPts val="1600"/>
              </a:lnSpc>
              <a:spcAft>
                <a:spcPts val="600"/>
              </a:spcAft>
              <a:buClr>
                <a:srgbClr val="000000"/>
              </a:buClr>
              <a:buFont typeface="Wingdings" panose="05000000000000000000" pitchFamily="2" charset="2"/>
              <a:buChar char="q"/>
            </a:pPr>
            <a:r>
              <a:rPr lang="de-CH" sz="1400" b="1" dirty="0">
                <a:ea typeface="+mn-ea"/>
                <a:cs typeface="+mn-cs"/>
              </a:rPr>
              <a:t>Vertiefung im Rahmen des Armutsmonitoring NAPA</a:t>
            </a:r>
          </a:p>
          <a:p>
            <a:pPr lvl="1">
              <a:lnSpc>
                <a:spcPts val="1600"/>
              </a:lnSpc>
              <a:spcAft>
                <a:spcPts val="600"/>
              </a:spcAft>
            </a:pPr>
            <a:endParaRPr lang="de-CH" sz="1400" dirty="0"/>
          </a:p>
          <a:p>
            <a:pPr marL="201216" lvl="1" indent="0">
              <a:lnSpc>
                <a:spcPts val="1600"/>
              </a:lnSpc>
              <a:spcAft>
                <a:spcPts val="600"/>
              </a:spcAft>
              <a:buNone/>
            </a:pPr>
            <a:endParaRPr lang="de-CH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145002B2-C485-730B-48DC-06ACC1880A07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16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767A164D-B993-0E5D-6E60-DC5DD317DF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Wie weiter mit den Resultaten?</a:t>
            </a:r>
          </a:p>
        </p:txBody>
      </p:sp>
      <p:sp>
        <p:nvSpPr>
          <p:cNvPr id="5" name="Pfeil: Fünfeck 4">
            <a:extLst>
              <a:ext uri="{FF2B5EF4-FFF2-40B4-BE49-F238E27FC236}">
                <a16:creationId xmlns:a16="http://schemas.microsoft.com/office/drawing/2014/main" id="{A0605CF4-715C-9DB6-57EB-6BE5BE2C296D}"/>
              </a:ext>
            </a:extLst>
          </p:cNvPr>
          <p:cNvSpPr/>
          <p:nvPr/>
        </p:nvSpPr>
        <p:spPr>
          <a:xfrm>
            <a:off x="5956300" y="1788639"/>
            <a:ext cx="3039989" cy="2062217"/>
          </a:xfrm>
          <a:prstGeom prst="homePlate">
            <a:avLst>
              <a:gd name="adj" fmla="val 34992"/>
            </a:avLst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>
              <a:spcAft>
                <a:spcPts val="600"/>
              </a:spcAft>
            </a:pPr>
            <a:r>
              <a:rPr lang="de-CH" sz="1400" b="1" dirty="0"/>
              <a:t>Ziele: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1400" dirty="0"/>
              <a:t>PIAAC-Resultate bekannt machen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1400" dirty="0"/>
              <a:t>Diskussionen starten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1400" dirty="0"/>
              <a:t>Allfälligen Handlungsbedarf erkennen</a:t>
            </a:r>
          </a:p>
          <a:p>
            <a:pPr marL="285750" indent="-285750"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de-CH" sz="1400" dirty="0"/>
              <a:t>Massnahmen ableiten</a:t>
            </a:r>
          </a:p>
        </p:txBody>
      </p:sp>
    </p:spTree>
    <p:extLst>
      <p:ext uri="{BB962C8B-B14F-4D97-AF65-F5344CB8AC3E}">
        <p14:creationId xmlns:p14="http://schemas.microsoft.com/office/powerpoint/2010/main" val="128994000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>
            <a:extLst>
              <a:ext uri="{FF2B5EF4-FFF2-40B4-BE49-F238E27FC236}">
                <a16:creationId xmlns:a16="http://schemas.microsoft.com/office/drawing/2014/main" id="{0E34ADE9-CA15-CF90-F983-8AC3F641AA0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80012" y="434517"/>
            <a:ext cx="5144627" cy="1651281"/>
          </a:xfrm>
          <a:prstGeom prst="rect">
            <a:avLst/>
          </a:prstGeom>
        </p:spPr>
      </p:pic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A7383268-AE47-7A66-195B-F857394E09AA}"/>
              </a:ext>
            </a:extLst>
          </p:cNvPr>
          <p:cNvSpPr>
            <a:spLocks noGrp="1"/>
          </p:cNvSpPr>
          <p:nvPr>
            <p:ph type="sldNum" sz="quarter" idx="13"/>
          </p:nvPr>
        </p:nvSpPr>
        <p:spPr/>
        <p:txBody>
          <a:bodyPr/>
          <a:lstStyle/>
          <a:p>
            <a:pPr>
              <a:defRPr/>
            </a:pPr>
            <a:fld id="{3C3711A2-640D-48B6-9144-4D7C7D15A302}" type="slidenum">
              <a:rPr lang="fr-CH" noProof="0" smtClean="0"/>
              <a:pPr>
                <a:defRPr/>
              </a:pPr>
              <a:t>17</a:t>
            </a:fld>
            <a:endParaRPr lang="fr-CH" noProof="0"/>
          </a:p>
        </p:txBody>
      </p:sp>
      <p:sp>
        <p:nvSpPr>
          <p:cNvPr id="9" name="Inhaltsplatzhalter 8">
            <a:extLst>
              <a:ext uri="{FF2B5EF4-FFF2-40B4-BE49-F238E27FC236}">
                <a16:creationId xmlns:a16="http://schemas.microsoft.com/office/drawing/2014/main" id="{99BDAC0D-5F54-E1BE-1627-D6C2B3154A4C}"/>
              </a:ext>
            </a:extLst>
          </p:cNvPr>
          <p:cNvSpPr>
            <a:spLocks noGrp="1"/>
          </p:cNvSpPr>
          <p:nvPr>
            <p:ph sz="quarter" idx="12"/>
          </p:nvPr>
        </p:nvSpPr>
        <p:spPr>
          <a:xfrm>
            <a:off x="1480011" y="2271713"/>
            <a:ext cx="6989468" cy="2783444"/>
          </a:xfrm>
        </p:spPr>
        <p:txBody>
          <a:bodyPr/>
          <a:lstStyle/>
          <a:p>
            <a:r>
              <a:rPr lang="de-CH" sz="1350" dirty="0"/>
              <a:t>🗓️</a:t>
            </a:r>
            <a:r>
              <a:rPr lang="de-CH" sz="1350" b="1" dirty="0"/>
              <a:t>Save </a:t>
            </a:r>
            <a:r>
              <a:rPr lang="de-CH" sz="1350" b="1" dirty="0" err="1"/>
              <a:t>the</a:t>
            </a:r>
            <a:r>
              <a:rPr lang="de-CH" sz="1350" b="1" dirty="0"/>
              <a:t> Date – 27. Oktober 2025</a:t>
            </a:r>
          </a:p>
          <a:p>
            <a:r>
              <a:rPr lang="de-CH" sz="1350" b="1" dirty="0"/>
              <a:t>Tagung des SBFI im Zentrum Paul Klee, Bern</a:t>
            </a:r>
            <a:br>
              <a:rPr lang="de-CH" sz="1350" b="1" dirty="0"/>
            </a:br>
            <a:endParaRPr lang="de-CH" sz="1350" b="1" dirty="0"/>
          </a:p>
          <a:p>
            <a:r>
              <a:rPr lang="de-CH" sz="1350" b="1" dirty="0"/>
              <a:t>«Was motiviert Erwachsene mit geringen Grundkompetenzen?»</a:t>
            </a:r>
          </a:p>
          <a:p>
            <a:pPr marL="0" indent="0"/>
            <a:r>
              <a:rPr lang="de-CH" sz="1350" dirty="0"/>
              <a:t>Wie erreichen wir Menschen, die Mühe haben mit Lesen, Schreiben,</a:t>
            </a:r>
          </a:p>
          <a:p>
            <a:pPr marL="0" indent="0"/>
            <a:r>
              <a:rPr lang="de-CH" sz="1350" dirty="0"/>
              <a:t>Rechnen oder digitalen Anwendungen?</a:t>
            </a:r>
            <a:br>
              <a:rPr lang="de-CH" sz="1350" dirty="0"/>
            </a:br>
            <a:endParaRPr lang="de-CH" sz="1350" dirty="0"/>
          </a:p>
          <a:p>
            <a:r>
              <a:rPr lang="de-CH" sz="1350" dirty="0"/>
              <a:t>Erfahren Sie mehr am Forum Weiterbildung!</a:t>
            </a:r>
          </a:p>
          <a:p>
            <a:r>
              <a:rPr lang="de-CH" sz="1350" dirty="0"/>
              <a:t>🕘 9.00–16.30 Uhr</a:t>
            </a:r>
          </a:p>
          <a:p>
            <a:endParaRPr lang="de-CH" dirty="0"/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DEAE6C65-ECD8-0462-9EFF-98051E3BC3B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3507" y="2850548"/>
            <a:ext cx="1739972" cy="1739972"/>
          </a:xfrm>
          <a:prstGeom prst="rect">
            <a:avLst/>
          </a:prstGeom>
        </p:spPr>
      </p:pic>
      <p:sp>
        <p:nvSpPr>
          <p:cNvPr id="2" name="Rectangle : coins arrondis 1">
            <a:extLst>
              <a:ext uri="{FF2B5EF4-FFF2-40B4-BE49-F238E27FC236}">
                <a16:creationId xmlns:a16="http://schemas.microsoft.com/office/drawing/2014/main" id="{EFCC5B84-D68A-8BD4-0360-42E577712DAB}"/>
              </a:ext>
            </a:extLst>
          </p:cNvPr>
          <p:cNvSpPr/>
          <p:nvPr/>
        </p:nvSpPr>
        <p:spPr>
          <a:xfrm>
            <a:off x="365760" y="485335"/>
            <a:ext cx="429065" cy="232117"/>
          </a:xfrm>
          <a:prstGeom prst="roundRect">
            <a:avLst/>
          </a:prstGeom>
          <a:ln w="9525">
            <a:noFill/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fr-CH" dirty="0" err="1"/>
          </a:p>
        </p:txBody>
      </p:sp>
    </p:spTree>
    <p:extLst>
      <p:ext uri="{BB962C8B-B14F-4D97-AF65-F5344CB8AC3E}">
        <p14:creationId xmlns:p14="http://schemas.microsoft.com/office/powerpoint/2010/main" val="14334965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D57D6C14-5856-9363-A506-521126813B65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752622" y="457201"/>
            <a:ext cx="8033001" cy="4024800"/>
          </a:xfrm>
        </p:spPr>
        <p:txBody>
          <a:bodyPr/>
          <a:lstStyle/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Besten Dank für Ihre Aufmerksamkeit!</a:t>
            </a:r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endParaRPr lang="de-CH" dirty="0"/>
          </a:p>
          <a:p>
            <a:pPr marL="0" indent="0">
              <a:buNone/>
            </a:pPr>
            <a:r>
              <a:rPr lang="de-CH" b="1" dirty="0"/>
              <a:t>Haben Sie Fragen ?</a:t>
            </a:r>
          </a:p>
          <a:p>
            <a:pPr marL="0" indent="0">
              <a:buNone/>
            </a:pPr>
            <a:r>
              <a:rPr lang="de-CH" dirty="0"/>
              <a:t>Jetzt oder später…</a:t>
            </a:r>
          </a:p>
          <a:p>
            <a:pPr marL="0" indent="0" algn="ctr">
              <a:buNone/>
            </a:pPr>
            <a:endParaRPr lang="de-CH" dirty="0"/>
          </a:p>
          <a:p>
            <a:pPr marL="0" indent="0">
              <a:buNone/>
            </a:pPr>
            <a:endParaRPr lang="de-CH" b="1" dirty="0"/>
          </a:p>
          <a:p>
            <a:pPr marL="0" indent="0">
              <a:buNone/>
            </a:pPr>
            <a:r>
              <a:rPr lang="de-CH" b="1" dirty="0"/>
              <a:t>Sabine Scheiben</a:t>
            </a:r>
          </a:p>
          <a:p>
            <a:pPr marL="0" indent="0">
              <a:buNone/>
            </a:pPr>
            <a:r>
              <a:rPr lang="de-CH" dirty="0"/>
              <a:t>Leiterin Ressort Weiterbildung</a:t>
            </a:r>
          </a:p>
          <a:p>
            <a:pPr marL="0" indent="0">
              <a:buNone/>
            </a:pPr>
            <a:r>
              <a:rPr lang="de-CH" dirty="0"/>
              <a:t>Sabine.scheiben@sbfi.admin.ch</a:t>
            </a:r>
          </a:p>
          <a:p>
            <a:pPr marL="0" indent="0" algn="ctr">
              <a:buNone/>
            </a:pPr>
            <a:endParaRPr lang="de-CH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4A5FB34-C967-B8A9-2C16-79AE665C3708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18</a:t>
            </a:fld>
            <a:endParaRPr lang="de-CH" dirty="0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7B784661-EFD5-E949-62F1-6E446641CA3C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6" b="3066"/>
          <a:stretch/>
        </p:blipFill>
        <p:spPr>
          <a:xfrm>
            <a:off x="6849597" y="0"/>
            <a:ext cx="2294403" cy="1607978"/>
          </a:xfrm>
          <a:prstGeom prst="rect">
            <a:avLst/>
          </a:prstGeom>
        </p:spPr>
      </p:pic>
      <p:pic>
        <p:nvPicPr>
          <p:cNvPr id="5" name="Grafik 9">
            <a:extLst>
              <a:ext uri="{FF2B5EF4-FFF2-40B4-BE49-F238E27FC236}">
                <a16:creationId xmlns:a16="http://schemas.microsoft.com/office/drawing/2014/main" id="{8D26FE1C-64AF-D053-72AF-19622336DDC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76" y="3152437"/>
            <a:ext cx="2282922" cy="1533382"/>
          </a:xfrm>
          <a:prstGeom prst="rect">
            <a:avLst/>
          </a:prstGeom>
        </p:spPr>
      </p:pic>
      <p:pic>
        <p:nvPicPr>
          <p:cNvPr id="6" name="Grafik 10">
            <a:extLst>
              <a:ext uri="{FF2B5EF4-FFF2-40B4-BE49-F238E27FC236}">
                <a16:creationId xmlns:a16="http://schemas.microsoft.com/office/drawing/2014/main" id="{30C4835E-161E-5B16-80B1-DA51D6BF821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44276" y="1607978"/>
            <a:ext cx="2282922" cy="1544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4452610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04A6580C-D2C4-068F-C40A-DB8427AB7945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PIAAC – Programme </a:t>
            </a:r>
            <a:r>
              <a:rPr lang="de-CH" sz="1400" dirty="0" err="1"/>
              <a:t>of</a:t>
            </a:r>
            <a:r>
              <a:rPr lang="de-CH" sz="1400" dirty="0"/>
              <a:t> </a:t>
            </a:r>
            <a:r>
              <a:rPr lang="de-CH" sz="1400" dirty="0" err="1"/>
              <a:t>the</a:t>
            </a:r>
            <a:r>
              <a:rPr lang="de-CH" sz="1400" dirty="0"/>
              <a:t> International Assessment </a:t>
            </a:r>
            <a:r>
              <a:rPr lang="de-CH" sz="1400" dirty="0" err="1"/>
              <a:t>of</a:t>
            </a:r>
            <a:r>
              <a:rPr lang="de-CH" sz="1400" dirty="0"/>
              <a:t> Adult </a:t>
            </a:r>
            <a:r>
              <a:rPr lang="de-CH" sz="1400" dirty="0" err="1"/>
              <a:t>Competencies</a:t>
            </a:r>
            <a:endParaRPr lang="de-CH" sz="1400" dirty="0"/>
          </a:p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Standardisierte OECD-Vergleichsstudie von 31 Ländern für die ständige Wohnbevölkerung zwischen 16 und 65 Jahren. Repräsentativ für viele Bevölkerungsgruppen 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Die Studie 2023 ist der zweite Zyklus von PIAAC, am ersten Zyklus (2011) hat die Schweiz nicht teilgenommen. Die Vorgängerstudie ALL (Adult </a:t>
            </a:r>
            <a:r>
              <a:rPr lang="de-CH" sz="1400" dirty="0" err="1"/>
              <a:t>Literacy</a:t>
            </a:r>
            <a:r>
              <a:rPr lang="de-CH" sz="1400" dirty="0"/>
              <a:t> and </a:t>
            </a:r>
            <a:r>
              <a:rPr lang="de-CH" sz="1400" dirty="0" err="1"/>
              <a:t>Lifeskills</a:t>
            </a:r>
            <a:r>
              <a:rPr lang="de-CH" sz="1400" dirty="0"/>
              <a:t> Survey ALL) wurde 2003 durchgeführt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Erhobene Kompetenzen, welche notwendig sind, um den alltäglichen und beruflichen Anforderungen gerecht zu werden: </a:t>
            </a:r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Lesekompetenz 📖 – </a:t>
            </a:r>
            <a:r>
              <a:rPr lang="de-CH" sz="1400" dirty="0" err="1"/>
              <a:t>littératie</a:t>
            </a:r>
            <a:endParaRPr lang="de-CH" sz="1400" dirty="0"/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Alltagsmathematik 🔢 – </a:t>
            </a:r>
            <a:r>
              <a:rPr lang="de-CH" sz="1400" dirty="0" err="1"/>
              <a:t>numératie</a:t>
            </a:r>
            <a:endParaRPr lang="de-CH" sz="1400" dirty="0"/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Adaptives Problemlösen ❓ – </a:t>
            </a:r>
            <a:r>
              <a:rPr lang="de-CH" sz="1400" dirty="0" err="1"/>
              <a:t>résolution</a:t>
            </a:r>
            <a:r>
              <a:rPr lang="de-CH" sz="1400" dirty="0"/>
              <a:t> adaptive de </a:t>
            </a:r>
            <a:r>
              <a:rPr lang="de-CH" sz="1400" dirty="0" err="1"/>
              <a:t>problèmes</a:t>
            </a:r>
            <a:endParaRPr lang="de-CH" sz="1400" dirty="0"/>
          </a:p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Die Erhebung erfolgt in den Landessprachen Deutsch, Französisch, Italienisch</a:t>
            </a:r>
          </a:p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Personen ohne genügende Testsprachkenntnisse nehmen an einem </a:t>
            </a:r>
            <a:r>
              <a:rPr lang="de-CH" sz="1400" dirty="0" err="1"/>
              <a:t>Doorstep</a:t>
            </a:r>
            <a:r>
              <a:rPr lang="de-CH" sz="1400" dirty="0"/>
              <a:t>-Interview teil</a:t>
            </a:r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endParaRPr lang="de-CH" sz="1400" dirty="0"/>
          </a:p>
          <a:p>
            <a:pPr marL="357188" indent="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de-CH" sz="1400" dirty="0"/>
          </a:p>
          <a:p>
            <a:pPr marL="357188" indent="0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None/>
            </a:pPr>
            <a:endParaRPr lang="de-CH" sz="1400" dirty="0"/>
          </a:p>
          <a:p>
            <a:pPr>
              <a:lnSpc>
                <a:spcPts val="1600"/>
              </a:lnSpc>
            </a:pPr>
            <a:endParaRPr lang="de-CH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4D3D7D8-D2AC-6F43-6672-CF9A25BC8C4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2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A1FCBA3C-BF81-2F91-C5E5-1A79A80A37B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Was ist PIAAC?</a:t>
            </a:r>
          </a:p>
        </p:txBody>
      </p:sp>
    </p:spTree>
    <p:extLst>
      <p:ext uri="{BB962C8B-B14F-4D97-AF65-F5344CB8AC3E}">
        <p14:creationId xmlns:p14="http://schemas.microsoft.com/office/powerpoint/2010/main" val="162223009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91AB0AFC-33F6-2FDA-323F-27F0DB513E57}"/>
              </a:ext>
            </a:extLst>
          </p:cNvPr>
          <p:cNvSpPr>
            <a:spLocks noGrp="1"/>
          </p:cNvSpPr>
          <p:nvPr>
            <p:ph sz="quarter" idx="10"/>
          </p:nvPr>
        </p:nvSpPr>
        <p:spPr>
          <a:xfrm>
            <a:off x="1295401" y="1087041"/>
            <a:ext cx="7490222" cy="885759"/>
          </a:xfrm>
        </p:spPr>
        <p:txBody>
          <a:bodyPr/>
          <a:lstStyle/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In PIAAC werden die Kompetenzen auf einer Skala von 0 bis 500 gemessen</a:t>
            </a: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CH" sz="1400" dirty="0">
                <a:effectLst/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Die Skala ist für eine leichtere Interpretation in Kompetenzniveaus unterteilt</a:t>
            </a:r>
            <a:endParaRPr lang="de-DE" sz="1400" dirty="0">
              <a:latin typeface="+mj-lt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>
              <a:lnSpc>
                <a:spcPts val="1600"/>
              </a:lnSpc>
              <a:spcAft>
                <a:spcPts val="600"/>
              </a:spcAft>
            </a:pPr>
            <a:r>
              <a:rPr lang="de-DE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Die OECD bezeichnet </a:t>
            </a:r>
            <a:r>
              <a:rPr lang="de-DE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unter Niveau 1 </a:t>
            </a:r>
            <a:r>
              <a:rPr lang="de-DE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und </a:t>
            </a:r>
            <a:r>
              <a:rPr lang="de-DE" sz="1400" dirty="0">
                <a:solidFill>
                  <a:srgbClr val="FF0000"/>
                </a:solidFill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Niveau 1 </a:t>
            </a:r>
            <a:r>
              <a:rPr lang="de-DE" sz="1400" dirty="0">
                <a:latin typeface="+mj-lt"/>
                <a:ea typeface="Calibri" panose="020F0502020204030204" pitchFamily="34" charset="0"/>
                <a:cs typeface="Arial" panose="020B0604020202020204" pitchFamily="34" charset="0"/>
              </a:rPr>
              <a:t>als geringe Kompetenzen</a:t>
            </a:r>
            <a:endParaRPr lang="fr-CH" sz="1400" dirty="0">
              <a:latin typeface="+mj-lt"/>
            </a:endParaRPr>
          </a:p>
          <a:p>
            <a:pPr marL="0" indent="0">
              <a:buNone/>
            </a:pPr>
            <a:endParaRPr lang="de-CH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08483101-D6CB-D66A-1AF0-96B832B56AC1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3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496EF4F-5C3A-18F9-0030-224C18A7989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Kompetenzmessung</a:t>
            </a:r>
          </a:p>
        </p:txBody>
      </p:sp>
      <p:graphicFrame>
        <p:nvGraphicFramePr>
          <p:cNvPr id="6" name="Tableau 7">
            <a:extLst>
              <a:ext uri="{FF2B5EF4-FFF2-40B4-BE49-F238E27FC236}">
                <a16:creationId xmlns:a16="http://schemas.microsoft.com/office/drawing/2014/main" id="{0B2B7A2E-68D7-1BE6-3A3E-BBCC8103E160}"/>
              </a:ext>
            </a:extLst>
          </p:cNvPr>
          <p:cNvGraphicFramePr>
            <a:graphicFrameLocks noGrp="1"/>
          </p:cNvGraphicFramePr>
          <p:nvPr/>
        </p:nvGraphicFramePr>
        <p:xfrm>
          <a:off x="1295400" y="1928353"/>
          <a:ext cx="7478442" cy="25958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00316">
                  <a:extLst>
                    <a:ext uri="{9D8B030D-6E8A-4147-A177-3AD203B41FA5}">
                      <a16:colId xmlns:a16="http://schemas.microsoft.com/office/drawing/2014/main" val="2218176419"/>
                    </a:ext>
                  </a:extLst>
                </a:gridCol>
                <a:gridCol w="3089063">
                  <a:extLst>
                    <a:ext uri="{9D8B030D-6E8A-4147-A177-3AD203B41FA5}">
                      <a16:colId xmlns:a16="http://schemas.microsoft.com/office/drawing/2014/main" val="3598390371"/>
                    </a:ext>
                  </a:extLst>
                </a:gridCol>
                <a:gridCol w="3089063">
                  <a:extLst>
                    <a:ext uri="{9D8B030D-6E8A-4147-A177-3AD203B41FA5}">
                      <a16:colId xmlns:a16="http://schemas.microsoft.com/office/drawing/2014/main" val="203215174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 err="1"/>
                        <a:t>Lesen</a:t>
                      </a:r>
                      <a:r>
                        <a:rPr lang="fr-CH" sz="1200" b="1" dirty="0"/>
                        <a:t> </a:t>
                      </a:r>
                      <a:r>
                        <a:rPr lang="fr-CH" sz="1200" b="1" dirty="0" err="1"/>
                        <a:t>und</a:t>
                      </a:r>
                      <a:r>
                        <a:rPr lang="fr-CH" sz="1200" b="1" dirty="0"/>
                        <a:t> </a:t>
                      </a:r>
                      <a:r>
                        <a:rPr lang="fr-CH" sz="1200" b="1" dirty="0" err="1"/>
                        <a:t>Alltagsmathematik</a:t>
                      </a:r>
                      <a:endParaRPr lang="fr-CH" sz="12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fr-CH" sz="1200" b="1" dirty="0"/>
                        <a:t>Adaptives </a:t>
                      </a:r>
                      <a:r>
                        <a:rPr lang="fr-CH" sz="1200" b="1" dirty="0" err="1"/>
                        <a:t>Problemlösen</a:t>
                      </a:r>
                      <a:endParaRPr lang="fr-CH" sz="1200" b="1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8981224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kern="1200" dirty="0" err="1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Unter</a:t>
                      </a:r>
                      <a:r>
                        <a:rPr lang="fr-CH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 Niveau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0–175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0–175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01330101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kern="1200" dirty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Niveau 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176–225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176–225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47014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Niveau 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226–275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226–275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02794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Niveau 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276–325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276–325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431483708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dirty="0"/>
                        <a:t>Niveau 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326–375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326–500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0380760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fr-CH" sz="1200" dirty="0"/>
                        <a:t>Niveau 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H" sz="1200" b="0" i="0" u="none" strike="noStrike" kern="1200" baseline="0" dirty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376–500 </a:t>
                      </a:r>
                      <a:r>
                        <a:rPr lang="fr-CH" sz="1200" b="0" i="0" u="none" strike="noStrike" kern="1200" baseline="0" dirty="0" err="1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Punkte</a:t>
                      </a:r>
                      <a:endParaRPr lang="fr-CH" sz="12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H" sz="1200" dirty="0"/>
                    </a:p>
                  </a:txBody>
                  <a:tcPr>
                    <a:pattFill prst="openDmnd">
                      <a:fgClr>
                        <a:schemeClr val="tx2"/>
                      </a:fgClr>
                      <a:bgClr>
                        <a:schemeClr val="bg1"/>
                      </a:bgClr>
                    </a:pattFill>
                  </a:tcPr>
                </a:tc>
                <a:extLst>
                  <a:ext uri="{0D108BD9-81ED-4DB2-BD59-A6C34878D82A}">
                    <a16:rowId xmlns:a16="http://schemas.microsoft.com/office/drawing/2014/main" val="897710186"/>
                  </a:ext>
                </a:extLst>
              </a:tr>
            </a:tbl>
          </a:graphicData>
        </a:graphic>
      </p:graphicFrame>
      <p:sp>
        <p:nvSpPr>
          <p:cNvPr id="7" name="Rechteck 6">
            <a:extLst>
              <a:ext uri="{FF2B5EF4-FFF2-40B4-BE49-F238E27FC236}">
                <a16:creationId xmlns:a16="http://schemas.microsoft.com/office/drawing/2014/main" id="{0AC4C841-5DF7-16A2-9723-D1D3254DEF1F}"/>
              </a:ext>
            </a:extLst>
          </p:cNvPr>
          <p:cNvSpPr/>
          <p:nvPr/>
        </p:nvSpPr>
        <p:spPr>
          <a:xfrm>
            <a:off x="1194619" y="2234381"/>
            <a:ext cx="7683910" cy="885759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5980CCCB-359D-0D80-D656-15767505672F}"/>
              </a:ext>
            </a:extLst>
          </p:cNvPr>
          <p:cNvSpPr txBox="1"/>
          <p:nvPr/>
        </p:nvSpPr>
        <p:spPr>
          <a:xfrm rot="19718014">
            <a:off x="-134252" y="2134759"/>
            <a:ext cx="208422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CH" sz="1400" b="1" dirty="0">
                <a:solidFill>
                  <a:srgbClr val="FF0000"/>
                </a:solidFill>
                <a:latin typeface="+mn-lt"/>
              </a:rPr>
              <a:t>Geringe Kompetenzen</a:t>
            </a:r>
          </a:p>
        </p:txBody>
      </p:sp>
    </p:spTree>
    <p:extLst>
      <p:ext uri="{BB962C8B-B14F-4D97-AF65-F5344CB8AC3E}">
        <p14:creationId xmlns:p14="http://schemas.microsoft.com/office/powerpoint/2010/main" val="402457451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Grafik 14">
            <a:extLst>
              <a:ext uri="{FF2B5EF4-FFF2-40B4-BE49-F238E27FC236}">
                <a16:creationId xmlns:a16="http://schemas.microsoft.com/office/drawing/2014/main" id="{82286DBE-8568-E813-EE14-29C17BDB92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189270"/>
            <a:ext cx="3400900" cy="1181265"/>
          </a:xfrm>
          <a:prstGeom prst="rect">
            <a:avLst/>
          </a:prstGeo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6D69AE5-34F3-EC4B-F975-78583D0157C9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4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107FCC0D-F160-294B-CC7C-0F93EDDA08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Beispiele Kompetenzmessung Lesen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19D39DB6-FD40-FF22-4E34-03B2F06483B5}"/>
              </a:ext>
            </a:extLst>
          </p:cNvPr>
          <p:cNvSpPr/>
          <p:nvPr/>
        </p:nvSpPr>
        <p:spPr>
          <a:xfrm>
            <a:off x="1452623" y="2016808"/>
            <a:ext cx="282011" cy="2649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  <p:pic>
        <p:nvPicPr>
          <p:cNvPr id="23" name="Grafik 22">
            <a:extLst>
              <a:ext uri="{FF2B5EF4-FFF2-40B4-BE49-F238E27FC236}">
                <a16:creationId xmlns:a16="http://schemas.microsoft.com/office/drawing/2014/main" id="{AFDC037F-1469-B3F0-E3AA-51270AE00E9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13937" y="867166"/>
            <a:ext cx="3542812" cy="3773129"/>
          </a:xfrm>
          <a:prstGeom prst="rect">
            <a:avLst/>
          </a:prstGeom>
        </p:spPr>
      </p:pic>
      <p:sp>
        <p:nvSpPr>
          <p:cNvPr id="24" name="Textfeld 23">
            <a:extLst>
              <a:ext uri="{FF2B5EF4-FFF2-40B4-BE49-F238E27FC236}">
                <a16:creationId xmlns:a16="http://schemas.microsoft.com/office/drawing/2014/main" id="{64DAD25A-A0BC-BC60-C59A-2202F4D5DCD8}"/>
              </a:ext>
            </a:extLst>
          </p:cNvPr>
          <p:cNvSpPr txBox="1"/>
          <p:nvPr/>
        </p:nvSpPr>
        <p:spPr>
          <a:xfrm>
            <a:off x="3623212" y="743598"/>
            <a:ext cx="2034307" cy="738664"/>
          </a:xfrm>
          <a:prstGeom prst="homePlate">
            <a:avLst/>
          </a:prstGeom>
          <a:solidFill>
            <a:schemeClr val="accent2">
              <a:lumMod val="20000"/>
              <a:lumOff val="80000"/>
            </a:schemeClr>
          </a:solidFill>
          <a:ln w="28575">
            <a:solidFill>
              <a:schemeClr val="accent2">
                <a:lumMod val="60000"/>
                <a:lumOff val="40000"/>
              </a:schemeClr>
            </a:solidFill>
          </a:ln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n-lt"/>
              </a:rPr>
              <a:t>Wann sollten die Kinder spätestens im Kindergarten sein?</a:t>
            </a:r>
          </a:p>
        </p:txBody>
      </p:sp>
      <p:pic>
        <p:nvPicPr>
          <p:cNvPr id="28" name="Grafik 27">
            <a:extLst>
              <a:ext uri="{FF2B5EF4-FFF2-40B4-BE49-F238E27FC236}">
                <a16:creationId xmlns:a16="http://schemas.microsoft.com/office/drawing/2014/main" id="{A9DB12D0-FBA8-93B6-C619-31DFA89E4D8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61948" y="2753730"/>
            <a:ext cx="3238952" cy="1019317"/>
          </a:xfrm>
          <a:prstGeom prst="rect">
            <a:avLst/>
          </a:prstGeom>
        </p:spPr>
      </p:pic>
      <p:sp>
        <p:nvSpPr>
          <p:cNvPr id="29" name="Rechteck 28">
            <a:extLst>
              <a:ext uri="{FF2B5EF4-FFF2-40B4-BE49-F238E27FC236}">
                <a16:creationId xmlns:a16="http://schemas.microsoft.com/office/drawing/2014/main" id="{CC420137-8DEC-75BE-374F-AEC40C78C5A1}"/>
              </a:ext>
            </a:extLst>
          </p:cNvPr>
          <p:cNvSpPr/>
          <p:nvPr/>
        </p:nvSpPr>
        <p:spPr>
          <a:xfrm>
            <a:off x="1700450" y="3520867"/>
            <a:ext cx="444544" cy="239283"/>
          </a:xfrm>
          <a:prstGeom prst="rect">
            <a:avLst/>
          </a:prstGeom>
          <a:noFill/>
          <a:ln w="28575">
            <a:solidFill>
              <a:srgbClr val="ED181E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  <p:sp>
        <p:nvSpPr>
          <p:cNvPr id="30" name="Rechteck 29">
            <a:extLst>
              <a:ext uri="{FF2B5EF4-FFF2-40B4-BE49-F238E27FC236}">
                <a16:creationId xmlns:a16="http://schemas.microsoft.com/office/drawing/2014/main" id="{99A8BCF9-F33F-9718-95BB-3317C4FAA242}"/>
              </a:ext>
            </a:extLst>
          </p:cNvPr>
          <p:cNvSpPr/>
          <p:nvPr/>
        </p:nvSpPr>
        <p:spPr>
          <a:xfrm>
            <a:off x="6614445" y="2016808"/>
            <a:ext cx="1076932" cy="264920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9329038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" grpId="0" animBg="1"/>
      <p:bldP spid="24" grpId="0" animBg="1"/>
      <p:bldP spid="29" grpId="0" animBg="1"/>
      <p:bldP spid="3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3C4016-F144-D2A9-0CCD-F10CE745B5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78220C27-CB81-D95E-42EF-196732690C0F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5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8DBA0F5C-E4F4-07E1-94E8-51E7260CD7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Beispiele Kompetenzmessung Mathe</a:t>
            </a:r>
          </a:p>
        </p:txBody>
      </p:sp>
      <p:pic>
        <p:nvPicPr>
          <p:cNvPr id="11" name="Grafik 10">
            <a:extLst>
              <a:ext uri="{FF2B5EF4-FFF2-40B4-BE49-F238E27FC236}">
                <a16:creationId xmlns:a16="http://schemas.microsoft.com/office/drawing/2014/main" id="{E98264E9-0E91-360F-ABEB-685F639C16B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3388" y="2392822"/>
            <a:ext cx="3046971" cy="2268548"/>
          </a:xfrm>
          <a:prstGeom prst="rect">
            <a:avLst/>
          </a:prstGeom>
        </p:spPr>
      </p:pic>
      <p:pic>
        <p:nvPicPr>
          <p:cNvPr id="13" name="Grafik 12">
            <a:extLst>
              <a:ext uri="{FF2B5EF4-FFF2-40B4-BE49-F238E27FC236}">
                <a16:creationId xmlns:a16="http://schemas.microsoft.com/office/drawing/2014/main" id="{C95A3BCC-260A-D283-0B15-5EAA02D285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3388" y="642013"/>
            <a:ext cx="3643621" cy="1844813"/>
          </a:xfrm>
          <a:prstGeom prst="rect">
            <a:avLst/>
          </a:prstGeom>
        </p:spPr>
      </p:pic>
      <p:sp>
        <p:nvSpPr>
          <p:cNvPr id="14" name="Rechteck 13">
            <a:extLst>
              <a:ext uri="{FF2B5EF4-FFF2-40B4-BE49-F238E27FC236}">
                <a16:creationId xmlns:a16="http://schemas.microsoft.com/office/drawing/2014/main" id="{3A7E9F0A-E607-179F-CD91-3372043D72DA}"/>
              </a:ext>
            </a:extLst>
          </p:cNvPr>
          <p:cNvSpPr/>
          <p:nvPr/>
        </p:nvSpPr>
        <p:spPr>
          <a:xfrm>
            <a:off x="846034" y="1632247"/>
            <a:ext cx="449367" cy="418744"/>
          </a:xfrm>
          <a:prstGeom prst="rect">
            <a:avLst/>
          </a:prstGeom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de-CH" dirty="0"/>
              <a:t>6</a:t>
            </a:r>
          </a:p>
        </p:txBody>
      </p:sp>
      <p:sp>
        <p:nvSpPr>
          <p:cNvPr id="15" name="Rechteck 14">
            <a:extLst>
              <a:ext uri="{FF2B5EF4-FFF2-40B4-BE49-F238E27FC236}">
                <a16:creationId xmlns:a16="http://schemas.microsoft.com/office/drawing/2014/main" id="{8EEE6C94-1A7C-E71F-A609-B5058F429EFC}"/>
              </a:ext>
            </a:extLst>
          </p:cNvPr>
          <p:cNvSpPr/>
          <p:nvPr/>
        </p:nvSpPr>
        <p:spPr>
          <a:xfrm>
            <a:off x="1486968" y="3900795"/>
            <a:ext cx="675118" cy="760575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  <p:pic>
        <p:nvPicPr>
          <p:cNvPr id="17" name="Grafik 16">
            <a:extLst>
              <a:ext uri="{FF2B5EF4-FFF2-40B4-BE49-F238E27FC236}">
                <a16:creationId xmlns:a16="http://schemas.microsoft.com/office/drawing/2014/main" id="{5E173731-F1CA-3EB6-BE1E-4A04AB248AB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893643" y="658506"/>
            <a:ext cx="3240736" cy="3826487"/>
          </a:xfrm>
          <a:prstGeom prst="rect">
            <a:avLst/>
          </a:prstGeom>
        </p:spPr>
      </p:pic>
      <p:pic>
        <p:nvPicPr>
          <p:cNvPr id="21" name="Grafik 20">
            <a:extLst>
              <a:ext uri="{FF2B5EF4-FFF2-40B4-BE49-F238E27FC236}">
                <a16:creationId xmlns:a16="http://schemas.microsoft.com/office/drawing/2014/main" id="{8958AB2E-3CDE-64CF-9323-1AF77C88E68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53231" y="1127678"/>
            <a:ext cx="2434190" cy="1846626"/>
          </a:xfrm>
          <a:prstGeom prst="rect">
            <a:avLst/>
          </a:prstGeom>
        </p:spPr>
      </p:pic>
      <p:sp>
        <p:nvSpPr>
          <p:cNvPr id="23" name="Textfeld 22">
            <a:extLst>
              <a:ext uri="{FF2B5EF4-FFF2-40B4-BE49-F238E27FC236}">
                <a16:creationId xmlns:a16="http://schemas.microsoft.com/office/drawing/2014/main" id="{8DC4254C-9CDF-FB86-41EA-36817B87B08A}"/>
              </a:ext>
            </a:extLst>
          </p:cNvPr>
          <p:cNvSpPr txBox="1"/>
          <p:nvPr/>
        </p:nvSpPr>
        <p:spPr>
          <a:xfrm>
            <a:off x="3653231" y="3024159"/>
            <a:ext cx="2240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Lösung: </a:t>
            </a:r>
          </a:p>
          <a:p>
            <a:r>
              <a:rPr lang="de-CH" sz="1400" dirty="0">
                <a:latin typeface="+mj-lt"/>
              </a:rPr>
              <a:t>Wandgrösse: 5 x 4 = 20m</a:t>
            </a:r>
            <a:r>
              <a:rPr lang="de-CH" sz="1400" baseline="30000" dirty="0">
                <a:latin typeface="+mj-lt"/>
              </a:rPr>
              <a:t>2</a:t>
            </a:r>
          </a:p>
        </p:txBody>
      </p:sp>
      <p:sp>
        <p:nvSpPr>
          <p:cNvPr id="24" name="Textfeld 23">
            <a:extLst>
              <a:ext uri="{FF2B5EF4-FFF2-40B4-BE49-F238E27FC236}">
                <a16:creationId xmlns:a16="http://schemas.microsoft.com/office/drawing/2014/main" id="{BB4C0F87-AAED-2A6C-5AB2-3FAFE6B0548B}"/>
              </a:ext>
            </a:extLst>
          </p:cNvPr>
          <p:cNvSpPr txBox="1"/>
          <p:nvPr/>
        </p:nvSpPr>
        <p:spPr>
          <a:xfrm>
            <a:off x="3653231" y="3676377"/>
            <a:ext cx="2115180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1 Sack reicht für 5m</a:t>
            </a:r>
            <a:r>
              <a:rPr lang="de-CH" sz="1400" baseline="30000" dirty="0">
                <a:latin typeface="+mj-lt"/>
              </a:rPr>
              <a:t>2</a:t>
            </a:r>
            <a:r>
              <a:rPr lang="de-CH" sz="1400" dirty="0">
                <a:latin typeface="+mj-lt"/>
              </a:rPr>
              <a:t>, -&gt; 20m</a:t>
            </a:r>
            <a:r>
              <a:rPr lang="de-CH" sz="1400" baseline="30000" dirty="0">
                <a:latin typeface="+mj-lt"/>
              </a:rPr>
              <a:t>2</a:t>
            </a:r>
            <a:r>
              <a:rPr lang="de-CH" sz="1400" dirty="0">
                <a:latin typeface="+mj-lt"/>
              </a:rPr>
              <a:t> / 5 = 4 Säcke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25" name="Textfeld 24">
            <a:extLst>
              <a:ext uri="{FF2B5EF4-FFF2-40B4-BE49-F238E27FC236}">
                <a16:creationId xmlns:a16="http://schemas.microsoft.com/office/drawing/2014/main" id="{13B5E12A-7929-9EC9-D449-0167256EEF01}"/>
              </a:ext>
            </a:extLst>
          </p:cNvPr>
          <p:cNvSpPr txBox="1"/>
          <p:nvPr/>
        </p:nvSpPr>
        <p:spPr>
          <a:xfrm>
            <a:off x="3653231" y="4131126"/>
            <a:ext cx="224041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CH" sz="1400" dirty="0">
                <a:latin typeface="+mj-lt"/>
              </a:rPr>
              <a:t>4 Säcke wiegen 4 x 20kg = </a:t>
            </a:r>
            <a:r>
              <a:rPr lang="de-CH" sz="1400" b="1" dirty="0">
                <a:latin typeface="+mj-lt"/>
              </a:rPr>
              <a:t>80kg </a:t>
            </a:r>
          </a:p>
          <a:p>
            <a:endParaRPr lang="de-CH" sz="1400" dirty="0">
              <a:latin typeface="+mj-lt"/>
            </a:endParaRPr>
          </a:p>
        </p:txBody>
      </p:sp>
      <p:sp>
        <p:nvSpPr>
          <p:cNvPr id="26" name="Rechteck 25">
            <a:extLst>
              <a:ext uri="{FF2B5EF4-FFF2-40B4-BE49-F238E27FC236}">
                <a16:creationId xmlns:a16="http://schemas.microsoft.com/office/drawing/2014/main" id="{BB321CD5-79DF-1765-452F-0CEF22DF5F79}"/>
              </a:ext>
            </a:extLst>
          </p:cNvPr>
          <p:cNvSpPr/>
          <p:nvPr/>
        </p:nvSpPr>
        <p:spPr>
          <a:xfrm>
            <a:off x="3653231" y="3024159"/>
            <a:ext cx="2303188" cy="1637211"/>
          </a:xfrm>
          <a:prstGeom prst="rect">
            <a:avLst/>
          </a:prstGeom>
          <a:noFill/>
          <a:ln w="28575">
            <a:solidFill>
              <a:srgbClr val="92D050"/>
            </a:solidFill>
          </a:ln>
        </p:spPr>
        <p:style>
          <a:lnRef idx="2">
            <a:schemeClr val="dk1"/>
          </a:lnRef>
          <a:fillRef idx="1">
            <a:schemeClr val="lt1"/>
          </a:fillRef>
          <a:effectRef idx="0">
            <a:schemeClr val="dk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de-CH" dirty="0" err="1"/>
          </a:p>
        </p:txBody>
      </p:sp>
    </p:spTree>
    <p:extLst>
      <p:ext uri="{BB962C8B-B14F-4D97-AF65-F5344CB8AC3E}">
        <p14:creationId xmlns:p14="http://schemas.microsoft.com/office/powerpoint/2010/main" val="3271165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15" grpId="0" animBg="1"/>
      <p:bldP spid="23" grpId="0"/>
      <p:bldP spid="24" grpId="0"/>
      <p:bldP spid="25" grpId="0"/>
      <p:bldP spid="26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75C5750-90F5-2B85-D732-16C581D91502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In allen drei Kompetenzen liegt die Schweiz signifikant über dem OECD-Durchschnitt</a:t>
            </a:r>
            <a:br>
              <a:rPr lang="de-CH" sz="1400" dirty="0"/>
            </a:br>
            <a:br>
              <a:rPr lang="de-CH" sz="1400" dirty="0"/>
            </a:br>
            <a:r>
              <a:rPr lang="de-CH" sz="1400" dirty="0"/>
              <a:t>			       Schweiz                      OECD-Durchschnitt</a:t>
            </a:r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2873375" algn="l"/>
                <a:tab pos="5378450" algn="l"/>
              </a:tabLst>
            </a:pPr>
            <a:r>
              <a:rPr lang="de-CH" sz="1400" dirty="0"/>
              <a:t>Lesekompetenz: 	Rang 11 (266 Punkte)	260 Punkte</a:t>
            </a:r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2873375" algn="l"/>
                <a:tab pos="5378450" algn="l"/>
              </a:tabLst>
            </a:pPr>
            <a:r>
              <a:rPr lang="de-CH" sz="1400" dirty="0"/>
              <a:t>Alltagsmathematik: 	Rang 9 (276 Punkte)	263 Punkte</a:t>
            </a:r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2873375" algn="l"/>
                <a:tab pos="5378450" algn="l"/>
              </a:tabLst>
            </a:pPr>
            <a:r>
              <a:rPr lang="de-CH" sz="1400" dirty="0"/>
              <a:t>Adaptives Problemlösen: 	Rang 12 (257 Punkte)	250 Punkte</a:t>
            </a:r>
          </a:p>
          <a:p>
            <a:pPr marL="715963" indent="-358775"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  <a:tabLst>
                <a:tab pos="2873375" algn="l"/>
                <a:tab pos="5378450" algn="l"/>
              </a:tabLst>
            </a:pPr>
            <a:endParaRPr lang="de-CH" sz="1400" dirty="0"/>
          </a:p>
          <a:p>
            <a:pPr>
              <a:lnSpc>
                <a:spcPts val="1600"/>
              </a:lnSpc>
              <a:spcAft>
                <a:spcPts val="600"/>
              </a:spcAft>
              <a:buClr>
                <a:schemeClr val="tx1"/>
              </a:buClr>
              <a:buFont typeface="Arial" pitchFamily="34" charset="0"/>
              <a:buChar char="•"/>
            </a:pPr>
            <a:r>
              <a:rPr lang="de-CH" sz="1400" dirty="0"/>
              <a:t>Top 5 in allen Kompetenzen sind: Finnland, Japan, Schweden, Norwegen, Niederlande</a:t>
            </a:r>
          </a:p>
          <a:p>
            <a:pPr>
              <a:lnSpc>
                <a:spcPts val="1600"/>
              </a:lnSpc>
            </a:pPr>
            <a:endParaRPr lang="de-CH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3A4D6E45-A385-7FE1-FB23-BEBB3765CF42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6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E72C9A-2862-4ABC-3D42-E3B11F65A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Internationale Resultate</a:t>
            </a:r>
          </a:p>
        </p:txBody>
      </p:sp>
    </p:spTree>
    <p:extLst>
      <p:ext uri="{BB962C8B-B14F-4D97-AF65-F5344CB8AC3E}">
        <p14:creationId xmlns:p14="http://schemas.microsoft.com/office/powerpoint/2010/main" val="303035948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AF03E76B-E70D-46F9-766A-7CAF2AA0A7E3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7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93E368CA-3789-1D90-93F7-EABE28AFA1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09121"/>
            <a:ext cx="7479623" cy="890292"/>
          </a:xfrm>
        </p:spPr>
        <p:txBody>
          <a:bodyPr/>
          <a:lstStyle/>
          <a:p>
            <a:r>
              <a:rPr lang="de-CH" sz="2800" dirty="0"/>
              <a:t>Nationale Resultate: </a:t>
            </a:r>
            <a:br>
              <a:rPr lang="de-CH" dirty="0"/>
            </a:br>
            <a:r>
              <a:rPr lang="de-CH" sz="2200" dirty="0"/>
              <a:t>Geschlecht</a:t>
            </a:r>
          </a:p>
        </p:txBody>
      </p:sp>
      <p:pic>
        <p:nvPicPr>
          <p:cNvPr id="6" name="Picture 38">
            <a:extLst>
              <a:ext uri="{FF2B5EF4-FFF2-40B4-BE49-F238E27FC236}">
                <a16:creationId xmlns:a16="http://schemas.microsoft.com/office/drawing/2014/main" id="{9541B746-E7F4-06A5-BDEA-2B40184880A6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99413"/>
            <a:ext cx="6495097" cy="3394075"/>
          </a:xfrm>
          <a:prstGeom prst="rect">
            <a:avLst/>
          </a:prstGeom>
        </p:spPr>
      </p:pic>
      <p:pic>
        <p:nvPicPr>
          <p:cNvPr id="5" name="Grafik 4" descr="Männlich mit einfarbiger Füllung">
            <a:extLst>
              <a:ext uri="{FF2B5EF4-FFF2-40B4-BE49-F238E27FC236}">
                <a16:creationId xmlns:a16="http://schemas.microsoft.com/office/drawing/2014/main" id="{834856BF-5FBC-5842-0CD3-64E068EC727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8010000" y="276225"/>
            <a:ext cx="914400" cy="914400"/>
          </a:xfrm>
          <a:prstGeom prst="rect">
            <a:avLst/>
          </a:prstGeom>
        </p:spPr>
      </p:pic>
      <p:pic>
        <p:nvPicPr>
          <p:cNvPr id="8" name="Grafik 7" descr="Weiblich mit einfarbiger Füllung">
            <a:extLst>
              <a:ext uri="{FF2B5EF4-FFF2-40B4-BE49-F238E27FC236}">
                <a16:creationId xmlns:a16="http://schemas.microsoft.com/office/drawing/2014/main" id="{C5099639-5DA2-1CE4-779D-1667FC0444A4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333298" y="2762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228246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6D953697-BAB0-A596-8E9A-0DD10BEEA26E}"/>
              </a:ext>
            </a:extLst>
          </p:cNvPr>
          <p:cNvSpPr>
            <a:spLocks noGrp="1"/>
          </p:cNvSpPr>
          <p:nvPr>
            <p:ph sz="quarter" idx="10"/>
          </p:nvPr>
        </p:nvSpPr>
        <p:spPr/>
        <p:txBody>
          <a:bodyPr/>
          <a:lstStyle/>
          <a:p>
            <a:pPr>
              <a:lnSpc>
                <a:spcPts val="2000"/>
              </a:lnSpc>
            </a:pPr>
            <a:r>
              <a:rPr lang="de-CH" sz="1400" dirty="0"/>
              <a:t>Bei beiden Geschlechtern nehmen die Kompetenzen im Alter ab</a:t>
            </a:r>
          </a:p>
          <a:p>
            <a:pPr>
              <a:lnSpc>
                <a:spcPts val="2000"/>
              </a:lnSpc>
            </a:pPr>
            <a:r>
              <a:rPr lang="de-CH" sz="1400" dirty="0"/>
              <a:t>Dieser Effekt findet sich bei allen Kompetenzen. Mögliche Gründe sind Alters- und/oder </a:t>
            </a:r>
            <a:r>
              <a:rPr lang="de-CH" sz="1400" dirty="0" err="1"/>
              <a:t>Kohorteneffekte</a:t>
            </a:r>
            <a:endParaRPr lang="de-CH" sz="1400" dirty="0"/>
          </a:p>
        </p:txBody>
      </p:sp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C1C5A850-5DDE-9344-234C-A8166364FDDD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8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42BF0B1E-E1B2-3A79-AC7D-335386F73FD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1" y="209121"/>
            <a:ext cx="7479623" cy="877920"/>
          </a:xfrm>
        </p:spPr>
        <p:txBody>
          <a:bodyPr/>
          <a:lstStyle/>
          <a:p>
            <a:r>
              <a:rPr lang="de-CH" sz="2800" dirty="0"/>
              <a:t>Nationale Resultate: </a:t>
            </a:r>
            <a:br>
              <a:rPr lang="de-CH" dirty="0"/>
            </a:br>
            <a:r>
              <a:rPr lang="de-CH" sz="2200" dirty="0"/>
              <a:t>Alter</a:t>
            </a:r>
          </a:p>
        </p:txBody>
      </p:sp>
      <p:pic>
        <p:nvPicPr>
          <p:cNvPr id="6" name="Picture 32">
            <a:extLst>
              <a:ext uri="{FF2B5EF4-FFF2-40B4-BE49-F238E27FC236}">
                <a16:creationId xmlns:a16="http://schemas.microsoft.com/office/drawing/2014/main" id="{C709FCA8-EE85-0EC5-0D39-7A67935AE6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904988"/>
            <a:ext cx="7253253" cy="2098687"/>
          </a:xfrm>
          <a:prstGeom prst="rect">
            <a:avLst/>
          </a:prstGeom>
        </p:spPr>
      </p:pic>
      <p:pic>
        <p:nvPicPr>
          <p:cNvPr id="7" name="Grafik 6" descr="Torte mit einfarbiger Füllung">
            <a:extLst>
              <a:ext uri="{FF2B5EF4-FFF2-40B4-BE49-F238E27FC236}">
                <a16:creationId xmlns:a16="http://schemas.microsoft.com/office/drawing/2014/main" id="{2F5577F0-8D1A-ECD0-7650-A707AF24311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881041" y="225425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93194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nhaltsplatzhalter 6">
            <a:extLst>
              <a:ext uri="{FF2B5EF4-FFF2-40B4-BE49-F238E27FC236}">
                <a16:creationId xmlns:a16="http://schemas.microsoft.com/office/drawing/2014/main" id="{ADE9F66D-EFF0-C622-1ED3-F116E73A5C63}"/>
              </a:ext>
            </a:extLst>
          </p:cNvPr>
          <p:cNvPicPr>
            <a:picLocks noGrp="1" noChangeAspect="1"/>
          </p:cNvPicPr>
          <p:nvPr>
            <p:ph sz="quarter" idx="10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087438"/>
            <a:ext cx="6661325" cy="3402012"/>
          </a:xfrm>
        </p:spPr>
      </p:pic>
      <p:sp>
        <p:nvSpPr>
          <p:cNvPr id="3" name="Foliennummernplatzhalter 2">
            <a:extLst>
              <a:ext uri="{FF2B5EF4-FFF2-40B4-BE49-F238E27FC236}">
                <a16:creationId xmlns:a16="http://schemas.microsoft.com/office/drawing/2014/main" id="{5E25CC9A-8908-5117-81FD-9FC266F856DE}"/>
              </a:ext>
            </a:extLst>
          </p:cNvPr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7D21FFDD-132D-4B5B-AD6B-BCC06A41D268}" type="slidenum">
              <a:rPr lang="de-CH" smtClean="0"/>
              <a:pPr/>
              <a:t>9</a:t>
            </a:fld>
            <a:endParaRPr lang="de-CH" dirty="0"/>
          </a:p>
        </p:txBody>
      </p:sp>
      <p:sp>
        <p:nvSpPr>
          <p:cNvPr id="4" name="Titel 3">
            <a:extLst>
              <a:ext uri="{FF2B5EF4-FFF2-40B4-BE49-F238E27FC236}">
                <a16:creationId xmlns:a16="http://schemas.microsoft.com/office/drawing/2014/main" id="{B45F318A-4A6C-2E18-67A4-74EA4D616EF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CH" sz="2800" dirty="0"/>
              <a:t>Nationale Resultate: </a:t>
            </a:r>
            <a:br>
              <a:rPr lang="de-CH" dirty="0"/>
            </a:br>
            <a:r>
              <a:rPr lang="de-CH" sz="2200" dirty="0"/>
              <a:t>Bildungsstand</a:t>
            </a:r>
          </a:p>
        </p:txBody>
      </p:sp>
      <p:pic>
        <p:nvPicPr>
          <p:cNvPr id="6" name="Grafik 5" descr="Abschlusshut mit einfarbiger Füllung">
            <a:extLst>
              <a:ext uri="{FF2B5EF4-FFF2-40B4-BE49-F238E27FC236}">
                <a16:creationId xmlns:a16="http://schemas.microsoft.com/office/drawing/2014/main" id="{DF3934DB-B749-1452-3310-10AD0ACFC77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920150" y="173038"/>
            <a:ext cx="9144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9283752"/>
      </p:ext>
    </p:extLst>
  </p:cSld>
  <p:clrMapOvr>
    <a:masterClrMapping/>
  </p:clrMapOvr>
</p:sld>
</file>

<file path=ppt/theme/theme1.xml><?xml version="1.0" encoding="utf-8"?>
<a:theme xmlns:a="http://schemas.openxmlformats.org/drawingml/2006/main" name="Deckblattvarianten mit 16:9-Bild">
  <a:themeElements>
    <a:clrScheme name="CD Bund Farben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 Bund Schrifte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CDBUND-Master">
  <a:themeElements>
    <a:clrScheme name="CDBUND-Master v3.13">
      <a:dk1>
        <a:sysClr val="windowText" lastClr="000000"/>
      </a:dk1>
      <a:lt1>
        <a:sysClr val="window" lastClr="FFFFFF"/>
      </a:lt1>
      <a:dk2>
        <a:srgbClr val="44546A"/>
      </a:dk2>
      <a:lt2>
        <a:srgbClr val="E6E6E6"/>
      </a:lt2>
      <a:accent1>
        <a:srgbClr val="05A8AF"/>
      </a:accent1>
      <a:accent2>
        <a:srgbClr val="294171"/>
      </a:accent2>
      <a:accent3>
        <a:srgbClr val="F1E21A"/>
      </a:accent3>
      <a:accent4>
        <a:srgbClr val="E1AE3A"/>
      </a:accent4>
      <a:accent5>
        <a:srgbClr val="BB006A"/>
      </a:accent5>
      <a:accent6>
        <a:srgbClr val="939393"/>
      </a:accent6>
      <a:hlink>
        <a:srgbClr val="0563C1"/>
      </a:hlink>
      <a:folHlink>
        <a:srgbClr val="0563C1"/>
      </a:folHlink>
    </a:clrScheme>
    <a:fontScheme name="CDBUND-Master-v3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 w="9525"/>
      </a:spPr>
      <a:bodyPr rtlCol="0" anchor="ctr"/>
      <a:lstStyle>
        <a:defPPr algn="ctr">
          <a:defRPr dirty="0" err="1" smtClean="0"/>
        </a:defPPr>
      </a:lstStyle>
      <a:style>
        <a:lnRef idx="2">
          <a:schemeClr val="dk1"/>
        </a:lnRef>
        <a:fillRef idx="1">
          <a:schemeClr val="lt1"/>
        </a:fillRef>
        <a:effectRef idx="0">
          <a:schemeClr val="dk1"/>
        </a:effectRef>
        <a:fontRef idx="minor">
          <a:schemeClr val="dk1"/>
        </a:fontRef>
      </a:style>
    </a:spDef>
    <a:lnDef>
      <a:spPr>
        <a:ln/>
      </a:spPr>
      <a:bodyPr/>
      <a:lstStyle/>
      <a:style>
        <a:lnRef idx="1">
          <a:schemeClr val="dk1"/>
        </a:lnRef>
        <a:fillRef idx="0">
          <a:schemeClr val="dk1"/>
        </a:fillRef>
        <a:effectRef idx="0">
          <a:schemeClr val="dk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>
          <a:defRPr dirty="0">
            <a:latin typeface="+mn-lt"/>
          </a:defRPr>
        </a:defPPr>
      </a:lstStyle>
    </a:txDef>
  </a:objectDefaults>
  <a:extraClrSchemeLst>
    <a:extraClrScheme>
      <a:clrScheme name="CDBUND-Master-v3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DBUND-Master-v3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713E39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BBAFAE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DBUND-Master-v3 13">
        <a:dk1>
          <a:srgbClr val="000000"/>
        </a:dk1>
        <a:lt1>
          <a:srgbClr val="FFFFFF"/>
        </a:lt1>
        <a:dk2>
          <a:srgbClr val="44546A"/>
        </a:dk2>
        <a:lt2>
          <a:srgbClr val="E6E6E6"/>
        </a:lt2>
        <a:accent1>
          <a:srgbClr val="05A8AF"/>
        </a:accent1>
        <a:accent2>
          <a:srgbClr val="294171"/>
        </a:accent2>
        <a:accent3>
          <a:srgbClr val="F1E21A"/>
        </a:accent3>
        <a:accent4>
          <a:srgbClr val="E1AE3A"/>
        </a:accent4>
        <a:accent5>
          <a:srgbClr val="BB006A"/>
        </a:accent5>
        <a:accent6>
          <a:srgbClr val="939393"/>
        </a:accent6>
        <a:hlink>
          <a:srgbClr val="0563C1"/>
        </a:hlink>
        <a:folHlink>
          <a:srgbClr val="0563C1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Larissa-Design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Unknown Document Type" ma:contentTypeID="0x010104" ma:contentTypeVersion="0" ma:contentTypeDescription="" ma:contentTypeScope="" ma:versionID="05d83ceaa0bbd2e3bc716e6e66bd857a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b3d69fe45253d5ff147bb69036b756a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 ma:readOnly="true"/>
        <xsd:element ref="dc:title" minOccurs="0" maxOccurs="1" ma:index="3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650C8D1-BB0D-442D-91FB-99F6118B09B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  <ds:schemaRef ds:uri="http://schemas.microsoft.com/office/infopath/2007/PartnerControls"/>
  </ds:schemaRefs>
</ds:datastoreItem>
</file>

<file path=customXml/itemProps2.xml><?xml version="1.0" encoding="utf-8"?>
<ds:datastoreItem xmlns:ds="http://schemas.openxmlformats.org/officeDocument/2006/customXml" ds:itemID="{23F814F9-2F65-480C-B96A-1EC75F165DA2}">
  <ds:schemaRefs>
    <ds:schemaRef ds:uri="http://schemas.openxmlformats.org/package/2006/metadata/core-properties"/>
    <ds:schemaRef ds:uri="http://schemas.microsoft.com/office/2006/documentManagement/types"/>
    <ds:schemaRef ds:uri="http://purl.org/dc/dcmitype/"/>
    <ds:schemaRef ds:uri="http://www.w3.org/XML/1998/namespace"/>
    <ds:schemaRef ds:uri="http://schemas.microsoft.com/office/infopath/2007/PartnerControls"/>
    <ds:schemaRef ds:uri="http://schemas.microsoft.com/office/2006/metadata/properties"/>
    <ds:schemaRef ds:uri="http://purl.org/dc/terms/"/>
    <ds:schemaRef ds:uri="http://purl.org/dc/elements/1.1/"/>
  </ds:schemaRefs>
</ds:datastoreItem>
</file>

<file path=customXml/itemProps3.xml><?xml version="1.0" encoding="utf-8"?>
<ds:datastoreItem xmlns:ds="http://schemas.openxmlformats.org/officeDocument/2006/customXml" ds:itemID="{904DB35D-F828-4804-B7E1-60B92A21CCAA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Vorlagepraesgsvbsd4zu3</Template>
  <TotalTime>0</TotalTime>
  <Words>1313</Words>
  <Application>Microsoft Office PowerPoint</Application>
  <PresentationFormat>Affichage à l'écran (16:9)</PresentationFormat>
  <Paragraphs>193</Paragraphs>
  <Slides>18</Slides>
  <Notes>7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18</vt:i4>
      </vt:variant>
    </vt:vector>
  </HeadingPairs>
  <TitlesOfParts>
    <vt:vector size="24" baseType="lpstr">
      <vt:lpstr>Arial</vt:lpstr>
      <vt:lpstr>Courier New</vt:lpstr>
      <vt:lpstr>Times</vt:lpstr>
      <vt:lpstr>Wingdings</vt:lpstr>
      <vt:lpstr>Deckblattvarianten mit 16:9-Bild</vt:lpstr>
      <vt:lpstr>CDBUND-Master</vt:lpstr>
      <vt:lpstr>Présentation PowerPoint</vt:lpstr>
      <vt:lpstr>Was ist PIAAC?</vt:lpstr>
      <vt:lpstr>Kompetenzmessung</vt:lpstr>
      <vt:lpstr>Beispiele Kompetenzmessung Lesen</vt:lpstr>
      <vt:lpstr>Beispiele Kompetenzmessung Mathe</vt:lpstr>
      <vt:lpstr>Internationale Resultate</vt:lpstr>
      <vt:lpstr>Nationale Resultate:  Geschlecht</vt:lpstr>
      <vt:lpstr>Nationale Resultate:  Alter</vt:lpstr>
      <vt:lpstr>Nationale Resultate:  Bildungsstand</vt:lpstr>
      <vt:lpstr>Nationale Resultate Lesen: Bildungsstand der Eltern</vt:lpstr>
      <vt:lpstr>Nationale Resultate:  Arbeitsmarktstatus</vt:lpstr>
      <vt:lpstr>Nationale Resultate Lesen:  Einkommensgruppen nach Geschlecht</vt:lpstr>
      <vt:lpstr>Nationale Resultate:  Migrationsprofil</vt:lpstr>
      <vt:lpstr>Nationale Resultate: Personen mit geringen Kompetenzen  </vt:lpstr>
      <vt:lpstr>Mittel der Grundkompetenzenförderung </vt:lpstr>
      <vt:lpstr>Wie weiter mit den Resultaten?</vt:lpstr>
      <vt:lpstr>Présentation PowerPoint</vt:lpstr>
      <vt:lpstr>Présentation PowerPoint</vt:lpstr>
    </vt:vector>
  </TitlesOfParts>
  <Company>Bundesverwaltung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Document Partner</dc:creator>
  <cp:lastModifiedBy>Scheiben Sabine SBFI</cp:lastModifiedBy>
  <cp:revision>160</cp:revision>
  <cp:lastPrinted>2018-09-18T13:59:02Z</cp:lastPrinted>
  <dcterms:created xsi:type="dcterms:W3CDTF">2025-05-02T13:49:00Z</dcterms:created>
  <dcterms:modified xsi:type="dcterms:W3CDTF">2025-05-16T05:52:59Z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Präsentationsdatum">
    <vt:lpwstr>/data:Dokument/data:Erstellungsdatum/data:Langformat</vt:lpwstr>
  </property>
  <property fmtid="{D5CDD505-2E9C-101B-9397-08002B2CF9AE}" pid="3" name="Autor Nachname">
    <vt:lpwstr>/data:Dokument/data:Benutzer/data:Person/data:Nachname</vt:lpwstr>
  </property>
  <property fmtid="{D5CDD505-2E9C-101B-9397-08002B2CF9AE}" pid="4" name="Autor Vorname">
    <vt:lpwstr>/data:Dokument/data:Benutzer/data:Person/data:Vorname</vt:lpwstr>
  </property>
  <property fmtid="{D5CDD505-2E9C-101B-9397-08002B2CF9AE}" pid="5" name="Erstellungsdatum">
    <vt:lpwstr>/data:Dokument/data:Erstellungsdatum/data:Langformat</vt:lpwstr>
  </property>
  <property fmtid="{D5CDD505-2E9C-101B-9397-08002B2CF9AE}" pid="6" name="MSIP_Label_aa112399-b73b-40c1-8af2-919b124b9d91_Enabled">
    <vt:lpwstr>true</vt:lpwstr>
  </property>
  <property fmtid="{D5CDD505-2E9C-101B-9397-08002B2CF9AE}" pid="7" name="MSIP_Label_aa112399-b73b-40c1-8af2-919b124b9d91_SetDate">
    <vt:lpwstr>2025-05-02T13:49:40Z</vt:lpwstr>
  </property>
  <property fmtid="{D5CDD505-2E9C-101B-9397-08002B2CF9AE}" pid="8" name="MSIP_Label_aa112399-b73b-40c1-8af2-919b124b9d91_Method">
    <vt:lpwstr>Privileged</vt:lpwstr>
  </property>
  <property fmtid="{D5CDD505-2E9C-101B-9397-08002B2CF9AE}" pid="9" name="MSIP_Label_aa112399-b73b-40c1-8af2-919b124b9d91_Name">
    <vt:lpwstr>L2</vt:lpwstr>
  </property>
  <property fmtid="{D5CDD505-2E9C-101B-9397-08002B2CF9AE}" pid="10" name="MSIP_Label_aa112399-b73b-40c1-8af2-919b124b9d91_SiteId">
    <vt:lpwstr>6ae27add-8276-4a38-88c1-3a9c1f973767</vt:lpwstr>
  </property>
  <property fmtid="{D5CDD505-2E9C-101B-9397-08002B2CF9AE}" pid="11" name="MSIP_Label_aa112399-b73b-40c1-8af2-919b124b9d91_ActionId">
    <vt:lpwstr>5dd67a13-7d70-4e57-8c6f-385674381673</vt:lpwstr>
  </property>
  <property fmtid="{D5CDD505-2E9C-101B-9397-08002B2CF9AE}" pid="12" name="MSIP_Label_aa112399-b73b-40c1-8af2-919b124b9d91_ContentBits">
    <vt:lpwstr>0</vt:lpwstr>
  </property>
  <property fmtid="{D5CDD505-2E9C-101B-9397-08002B2CF9AE}" pid="13" name="MSIP_Label_aa112399-b73b-40c1-8af2-919b124b9d91_Tag">
    <vt:lpwstr>10, 0, 1, 1</vt:lpwstr>
  </property>
</Properties>
</file>