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526" r:id="rId2"/>
    <p:sldId id="835" r:id="rId3"/>
    <p:sldId id="834" r:id="rId4"/>
    <p:sldId id="836" r:id="rId5"/>
    <p:sldId id="833" r:id="rId6"/>
    <p:sldId id="837" r:id="rId7"/>
    <p:sldId id="264" r:id="rId8"/>
    <p:sldId id="265" r:id="rId9"/>
    <p:sldId id="266" r:id="rId10"/>
    <p:sldId id="527" r:id="rId11"/>
    <p:sldId id="267" r:id="rId12"/>
    <p:sldId id="336" r:id="rId13"/>
    <p:sldId id="268" r:id="rId14"/>
    <p:sldId id="269" r:id="rId15"/>
    <p:sldId id="328" r:id="rId16"/>
    <p:sldId id="282" r:id="rId17"/>
    <p:sldId id="838" r:id="rId18"/>
    <p:sldId id="271" r:id="rId19"/>
  </p:sldIdLst>
  <p:sldSz cx="12192000" cy="6858000"/>
  <p:notesSz cx="6797675" cy="9928225"/>
  <p:embeddedFontLst>
    <p:embeddedFont>
      <p:font typeface="Segoe UI Emoji" panose="020B0502040204020203" pitchFamily="34" charset="0"/>
      <p:regular r:id="rId21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15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328" y="40"/>
      </p:cViewPr>
      <p:guideLst>
        <p:guide orient="horz" pos="1525"/>
        <p:guide pos="15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wpgovch-my.sharepoint.com/personal/annina_eymann_sbfi_admin_ch/Documents/PIAAC/PIAAC_Kompetenzen%20nach%20Bildungsstand%20der%20Elter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Auswertung!$C$16</c:f>
              <c:strCache>
                <c:ptCount val="1"/>
                <c:pt idx="0">
                  <c:v>unter Niveau 1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89D-4A61-9FAD-9C723187E1F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89D-4A61-9FAD-9C723187E1F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89D-4A61-9FAD-9C723187E1F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Auswertung!$B$17:$B$19</c:f>
              <c:strCache>
                <c:ptCount val="3"/>
                <c:pt idx="0">
                  <c:v>hoch</c:v>
                </c:pt>
                <c:pt idx="1">
                  <c:v>mittel</c:v>
                </c:pt>
                <c:pt idx="2">
                  <c:v>tief </c:v>
                </c:pt>
              </c:strCache>
            </c:strRef>
          </c:cat>
          <c:val>
            <c:numRef>
              <c:f>Auswertung!$C$17:$C$19</c:f>
              <c:numCache>
                <c:formatCode>0.0</c:formatCode>
                <c:ptCount val="3"/>
                <c:pt idx="0">
                  <c:v>-1.3</c:v>
                </c:pt>
                <c:pt idx="1">
                  <c:v>-4</c:v>
                </c:pt>
                <c:pt idx="2">
                  <c:v>-20.7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9D-4A61-9FAD-9C723187E1F7}"/>
            </c:ext>
          </c:extLst>
        </c:ser>
        <c:ser>
          <c:idx val="1"/>
          <c:order val="1"/>
          <c:tx>
            <c:strRef>
              <c:f>Auswertung!$D$16</c:f>
              <c:strCache>
                <c:ptCount val="1"/>
                <c:pt idx="0">
                  <c:v>Niveau 1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89D-4A61-9FAD-9C723187E1F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89D-4A61-9FAD-9C723187E1F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89D-4A61-9FAD-9C723187E1F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Auswertung!$B$17:$B$19</c:f>
              <c:strCache>
                <c:ptCount val="3"/>
                <c:pt idx="0">
                  <c:v>hoch</c:v>
                </c:pt>
                <c:pt idx="1">
                  <c:v>mittel</c:v>
                </c:pt>
                <c:pt idx="2">
                  <c:v>tief </c:v>
                </c:pt>
              </c:strCache>
            </c:strRef>
          </c:cat>
          <c:val>
            <c:numRef>
              <c:f>Auswertung!$D$17:$D$19</c:f>
              <c:numCache>
                <c:formatCode>0.0</c:formatCode>
                <c:ptCount val="3"/>
                <c:pt idx="0">
                  <c:v>-5.7</c:v>
                </c:pt>
                <c:pt idx="1">
                  <c:v>-12.6</c:v>
                </c:pt>
                <c:pt idx="2">
                  <c:v>-26.2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89D-4A61-9FAD-9C723187E1F7}"/>
            </c:ext>
          </c:extLst>
        </c:ser>
        <c:ser>
          <c:idx val="2"/>
          <c:order val="2"/>
          <c:tx>
            <c:strRef>
              <c:f>Auswertung!$E$16</c:f>
              <c:strCache>
                <c:ptCount val="1"/>
                <c:pt idx="0">
                  <c:v>Niveau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Auswertung!$B$17:$B$19</c:f>
              <c:strCache>
                <c:ptCount val="3"/>
                <c:pt idx="0">
                  <c:v>hoch</c:v>
                </c:pt>
                <c:pt idx="1">
                  <c:v>mittel</c:v>
                </c:pt>
                <c:pt idx="2">
                  <c:v>tief </c:v>
                </c:pt>
              </c:strCache>
            </c:strRef>
          </c:cat>
          <c:val>
            <c:numRef>
              <c:f>Auswertung!$E$17:$E$19</c:f>
              <c:numCache>
                <c:formatCode>0.0</c:formatCode>
                <c:ptCount val="3"/>
                <c:pt idx="0">
                  <c:v>23.532626940016002</c:v>
                </c:pt>
                <c:pt idx="1">
                  <c:v>31.1505688521036</c:v>
                </c:pt>
                <c:pt idx="2">
                  <c:v>31.4154721944283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89D-4A61-9FAD-9C723187E1F7}"/>
            </c:ext>
          </c:extLst>
        </c:ser>
        <c:ser>
          <c:idx val="3"/>
          <c:order val="3"/>
          <c:tx>
            <c:strRef>
              <c:f>Auswertung!$F$16</c:f>
              <c:strCache>
                <c:ptCount val="1"/>
                <c:pt idx="0">
                  <c:v>Niveau 3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Auswertung!$B$17:$B$19</c:f>
              <c:strCache>
                <c:ptCount val="3"/>
                <c:pt idx="0">
                  <c:v>hoch</c:v>
                </c:pt>
                <c:pt idx="1">
                  <c:v>mittel</c:v>
                </c:pt>
                <c:pt idx="2">
                  <c:v>tief </c:v>
                </c:pt>
              </c:strCache>
            </c:strRef>
          </c:cat>
          <c:val>
            <c:numRef>
              <c:f>Auswertung!$F$17:$F$19</c:f>
              <c:numCache>
                <c:formatCode>0.0</c:formatCode>
                <c:ptCount val="3"/>
                <c:pt idx="0">
                  <c:v>44.1786113270946</c:v>
                </c:pt>
                <c:pt idx="1">
                  <c:v>39.528746584034799</c:v>
                </c:pt>
                <c:pt idx="2">
                  <c:v>18.583560296263599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89D-4A61-9FAD-9C723187E1F7}"/>
            </c:ext>
          </c:extLst>
        </c:ser>
        <c:ser>
          <c:idx val="4"/>
          <c:order val="4"/>
          <c:tx>
            <c:strRef>
              <c:f>Auswertung!$G$16</c:f>
              <c:strCache>
                <c:ptCount val="1"/>
                <c:pt idx="0">
                  <c:v>Niveau 4/5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Auswertung!$B$17:$B$19</c:f>
              <c:strCache>
                <c:ptCount val="3"/>
                <c:pt idx="0">
                  <c:v>hoch</c:v>
                </c:pt>
                <c:pt idx="1">
                  <c:v>mittel</c:v>
                </c:pt>
                <c:pt idx="2">
                  <c:v>tief </c:v>
                </c:pt>
              </c:strCache>
            </c:strRef>
          </c:cat>
          <c:val>
            <c:numRef>
              <c:f>Auswertung!$G$17:$G$19</c:f>
              <c:numCache>
                <c:formatCode>0.0</c:formatCode>
                <c:ptCount val="3"/>
                <c:pt idx="0">
                  <c:v>25.273435496371341</c:v>
                </c:pt>
                <c:pt idx="1">
                  <c:v>12.69893994627791</c:v>
                </c:pt>
                <c:pt idx="2">
                  <c:v>3.0878701880003598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89D-4A61-9FAD-9C723187E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35087440"/>
        <c:axId val="1335087920"/>
      </c:barChart>
      <c:catAx>
        <c:axId val="1335087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5087920"/>
        <c:crosses val="autoZero"/>
        <c:auto val="1"/>
        <c:lblAlgn val="ctr"/>
        <c:lblOffset val="100"/>
        <c:noMultiLvlLbl val="0"/>
      </c:catAx>
      <c:valAx>
        <c:axId val="133508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3508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Lesen!$D$1</c:f>
              <c:strCache>
                <c:ptCount val="1"/>
                <c:pt idx="0">
                  <c:v>unter Niveau 1 und Niveau 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Lesen!$C$2:$C$11</c:f>
              <c:strCache>
                <c:ptCount val="10"/>
                <c:pt idx="1">
                  <c:v>1. Quintil</c:v>
                </c:pt>
                <c:pt idx="3">
                  <c:v>2. Quintil</c:v>
                </c:pt>
                <c:pt idx="5">
                  <c:v>3. Quintil</c:v>
                </c:pt>
                <c:pt idx="7">
                  <c:v>4. Quintil</c:v>
                </c:pt>
                <c:pt idx="9">
                  <c:v>5. Quintil</c:v>
                </c:pt>
              </c:strCache>
            </c:strRef>
          </c:cat>
          <c:val>
            <c:numRef>
              <c:f>Lesen!$D$2:$D$11</c:f>
              <c:numCache>
                <c:formatCode>0.0</c:formatCode>
                <c:ptCount val="10"/>
                <c:pt idx="0">
                  <c:v>40.922685927754998</c:v>
                </c:pt>
                <c:pt idx="1">
                  <c:v>35.430973892640303</c:v>
                </c:pt>
                <c:pt idx="2">
                  <c:v>30.865357769626002</c:v>
                </c:pt>
                <c:pt idx="3">
                  <c:v>18.730083082630198</c:v>
                </c:pt>
                <c:pt idx="4">
                  <c:v>15.721843919614701</c:v>
                </c:pt>
                <c:pt idx="5">
                  <c:v>9.4806928776893908</c:v>
                </c:pt>
                <c:pt idx="6">
                  <c:v>8.8727593224344705</c:v>
                </c:pt>
                <c:pt idx="7">
                  <c:v>5.5557441486933801</c:v>
                </c:pt>
                <c:pt idx="8">
                  <c:v>5.30747241206456</c:v>
                </c:pt>
                <c:pt idx="9">
                  <c:v>3.89768611845337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5E-42D5-B2BD-16D817497EFF}"/>
            </c:ext>
          </c:extLst>
        </c:ser>
        <c:ser>
          <c:idx val="1"/>
          <c:order val="1"/>
          <c:tx>
            <c:strRef>
              <c:f>Lesen!$E$1</c:f>
              <c:strCache>
                <c:ptCount val="1"/>
                <c:pt idx="0">
                  <c:v>Niveau 2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995E-42D5-B2BD-16D817497EF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95E-42D5-B2BD-16D817497EF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995E-42D5-B2BD-16D817497EF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95E-42D5-B2BD-16D817497EF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95E-42D5-B2BD-16D817497EFF}"/>
              </c:ext>
            </c:extLst>
          </c:dPt>
          <c:cat>
            <c:strRef>
              <c:f>Lesen!$C$2:$C$11</c:f>
              <c:strCache>
                <c:ptCount val="10"/>
                <c:pt idx="1">
                  <c:v>1. Quintil</c:v>
                </c:pt>
                <c:pt idx="3">
                  <c:v>2. Quintil</c:v>
                </c:pt>
                <c:pt idx="5">
                  <c:v>3. Quintil</c:v>
                </c:pt>
                <c:pt idx="7">
                  <c:v>4. Quintil</c:v>
                </c:pt>
                <c:pt idx="9">
                  <c:v>5. Quintil</c:v>
                </c:pt>
              </c:strCache>
            </c:strRef>
          </c:cat>
          <c:val>
            <c:numRef>
              <c:f>Lesen!$E$2:$E$11</c:f>
              <c:numCache>
                <c:formatCode>0.0</c:formatCode>
                <c:ptCount val="10"/>
                <c:pt idx="0">
                  <c:v>24.933845889637201</c:v>
                </c:pt>
                <c:pt idx="1">
                  <c:v>33.900235347982502</c:v>
                </c:pt>
                <c:pt idx="2">
                  <c:v>28.298200324598302</c:v>
                </c:pt>
                <c:pt idx="3">
                  <c:v>35.782997388106502</c:v>
                </c:pt>
                <c:pt idx="4">
                  <c:v>34.8342166881582</c:v>
                </c:pt>
                <c:pt idx="5">
                  <c:v>28.074485111214099</c:v>
                </c:pt>
                <c:pt idx="6">
                  <c:v>27.577785162152999</c:v>
                </c:pt>
                <c:pt idx="7">
                  <c:v>22.185208415164599</c:v>
                </c:pt>
                <c:pt idx="8">
                  <c:v>17.3571045427997</c:v>
                </c:pt>
                <c:pt idx="9">
                  <c:v>23.707086574338899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5E-42D5-B2BD-16D817497EFF}"/>
            </c:ext>
          </c:extLst>
        </c:ser>
        <c:ser>
          <c:idx val="2"/>
          <c:order val="2"/>
          <c:tx>
            <c:strRef>
              <c:f>Lesen!$F$1</c:f>
              <c:strCache>
                <c:ptCount val="1"/>
                <c:pt idx="0">
                  <c:v>Niveau 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995E-42D5-B2BD-16D817497EF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95E-42D5-B2BD-16D817497EF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995E-42D5-B2BD-16D817497EF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995E-42D5-B2BD-16D817497EF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995E-42D5-B2BD-16D817497EF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95E-42D5-B2BD-16D817497EF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995E-42D5-B2BD-16D817497EF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95E-42D5-B2BD-16D817497EF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995E-42D5-B2BD-16D817497EF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5E-42D5-B2BD-16D817497EFF}"/>
              </c:ext>
            </c:extLst>
          </c:dPt>
          <c:cat>
            <c:strRef>
              <c:f>Lesen!$C$2:$C$11</c:f>
              <c:strCache>
                <c:ptCount val="10"/>
                <c:pt idx="1">
                  <c:v>1. Quintil</c:v>
                </c:pt>
                <c:pt idx="3">
                  <c:v>2. Quintil</c:v>
                </c:pt>
                <c:pt idx="5">
                  <c:v>3. Quintil</c:v>
                </c:pt>
                <c:pt idx="7">
                  <c:v>4. Quintil</c:v>
                </c:pt>
                <c:pt idx="9">
                  <c:v>5. Quintil</c:v>
                </c:pt>
              </c:strCache>
            </c:strRef>
          </c:cat>
          <c:val>
            <c:numRef>
              <c:f>Lesen!$F$2:$F$11</c:f>
              <c:numCache>
                <c:formatCode>0.0</c:formatCode>
                <c:ptCount val="10"/>
                <c:pt idx="0">
                  <c:v>24.1681625918803</c:v>
                </c:pt>
                <c:pt idx="1">
                  <c:v>25.219378156564101</c:v>
                </c:pt>
                <c:pt idx="2">
                  <c:v>29.242966036720901</c:v>
                </c:pt>
                <c:pt idx="3">
                  <c:v>36.171487987228197</c:v>
                </c:pt>
                <c:pt idx="4">
                  <c:v>36.689950572261502</c:v>
                </c:pt>
                <c:pt idx="5">
                  <c:v>46.442038934495002</c:v>
                </c:pt>
                <c:pt idx="6">
                  <c:v>42.006968909858301</c:v>
                </c:pt>
                <c:pt idx="7">
                  <c:v>49.1618446090066</c:v>
                </c:pt>
                <c:pt idx="8">
                  <c:v>49.249619798506899</c:v>
                </c:pt>
                <c:pt idx="9">
                  <c:v>46.174901248493804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5E-42D5-B2BD-16D817497EFF}"/>
            </c:ext>
          </c:extLst>
        </c:ser>
        <c:ser>
          <c:idx val="3"/>
          <c:order val="3"/>
          <c:tx>
            <c:strRef>
              <c:f>Lesen!$G$1</c:f>
              <c:strCache>
                <c:ptCount val="1"/>
                <c:pt idx="0">
                  <c:v>Niveau 4/5 (oder Niveau 4)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995E-42D5-B2BD-16D817497EF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95E-42D5-B2BD-16D817497EF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995E-42D5-B2BD-16D817497EF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95E-42D5-B2BD-16D817497EF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95E-42D5-B2BD-16D817497EFF}"/>
              </c:ext>
            </c:extLst>
          </c:dPt>
          <c:cat>
            <c:strRef>
              <c:f>Lesen!$C$2:$C$11</c:f>
              <c:strCache>
                <c:ptCount val="10"/>
                <c:pt idx="1">
                  <c:v>1. Quintil</c:v>
                </c:pt>
                <c:pt idx="3">
                  <c:v>2. Quintil</c:v>
                </c:pt>
                <c:pt idx="5">
                  <c:v>3. Quintil</c:v>
                </c:pt>
                <c:pt idx="7">
                  <c:v>4. Quintil</c:v>
                </c:pt>
                <c:pt idx="9">
                  <c:v>5. Quintil</c:v>
                </c:pt>
              </c:strCache>
            </c:strRef>
          </c:cat>
          <c:val>
            <c:numRef>
              <c:f>Lesen!$G$2:$G$11</c:f>
              <c:numCache>
                <c:formatCode>0.0</c:formatCode>
                <c:ptCount val="10"/>
                <c:pt idx="0">
                  <c:v>9.9753055907274497</c:v>
                </c:pt>
                <c:pt idx="1">
                  <c:v>5.4494126028131502</c:v>
                </c:pt>
                <c:pt idx="2">
                  <c:v>11.593475869054901</c:v>
                </c:pt>
                <c:pt idx="3">
                  <c:v>9.3154315420350802</c:v>
                </c:pt>
                <c:pt idx="4">
                  <c:v>12.7539888199657</c:v>
                </c:pt>
                <c:pt idx="5">
                  <c:v>16.002783076601499</c:v>
                </c:pt>
                <c:pt idx="6">
                  <c:v>21.542486605554199</c:v>
                </c:pt>
                <c:pt idx="7">
                  <c:v>23.097202827135401</c:v>
                </c:pt>
                <c:pt idx="8">
                  <c:v>28.085803246628899</c:v>
                </c:pt>
                <c:pt idx="9">
                  <c:v>26.220326058714001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5E-42D5-B2BD-16D817497E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63648991"/>
        <c:axId val="1363648031"/>
      </c:barChart>
      <c:catAx>
        <c:axId val="13636489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63648031"/>
        <c:crosses val="autoZero"/>
        <c:auto val="1"/>
        <c:lblAlgn val="ctr"/>
        <c:lblOffset val="100"/>
        <c:noMultiLvlLbl val="0"/>
      </c:catAx>
      <c:valAx>
        <c:axId val="13636480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63648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ayout>
        <c:manualLayout>
          <c:xMode val="edge"/>
          <c:yMode val="edge"/>
          <c:x val="0.10574977810140122"/>
          <c:y val="0.92976067314320221"/>
          <c:w val="0.50391854772794042"/>
          <c:h val="5.18159919865746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58D24-66DF-40D2-BCD9-E162CE536EAC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E60D60E7-7758-4079-AD76-0E4C9EE1C070}" type="pres">
      <dgm:prSet presAssocID="{59858D24-66DF-40D2-BCD9-E162CE536EAC}" presName="diagram" presStyleCnt="0">
        <dgm:presLayoutVars>
          <dgm:dir/>
          <dgm:resizeHandles val="exact"/>
        </dgm:presLayoutVars>
      </dgm:prSet>
      <dgm:spPr/>
    </dgm:pt>
  </dgm:ptLst>
  <dgm:cxnLst>
    <dgm:cxn modelId="{C9915DD0-590D-4553-9451-B6A15839CF80}" type="presOf" srcId="{59858D24-66DF-40D2-BCD9-E162CE536EAC}" destId="{E60D60E7-7758-4079-AD76-0E4C9EE1C070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AF231-E5B5-4CF5-B3FA-1B1224735F4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608028E7-D8DB-49BA-9DD2-53AEFFEBC1E3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de-CH" sz="1400" b="1" dirty="0">
              <a:latin typeface="Arial" panose="020B0604020202020204" pitchFamily="34" charset="0"/>
              <a:cs typeface="Arial" panose="020B0604020202020204" pitchFamily="34" charset="0"/>
            </a:rPr>
            <a:t>Promotion des </a:t>
          </a:r>
          <a:r>
            <a:rPr lang="de-CH" sz="1400" b="1" dirty="0" err="1">
              <a:latin typeface="Arial" panose="020B0604020202020204" pitchFamily="34" charset="0"/>
              <a:cs typeface="Arial" panose="020B0604020202020204" pitchFamily="34" charset="0"/>
            </a:rPr>
            <a:t>compétences</a:t>
          </a:r>
          <a:r>
            <a:rPr lang="de-CH" sz="1400" b="1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de-CH" sz="1400" b="1" dirty="0" err="1">
              <a:latin typeface="Arial" panose="020B0604020202020204" pitchFamily="34" charset="0"/>
              <a:cs typeface="Arial" panose="020B0604020202020204" pitchFamily="34" charset="0"/>
            </a:rPr>
            <a:t>base</a:t>
          </a:r>
          <a:endParaRPr lang="de-CH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A1F3FD-AC73-4AE2-B049-DED073A53BD1}" type="parTrans" cxnId="{AB0E5FB2-D589-4DDE-998B-164B3D3C313F}">
      <dgm:prSet/>
      <dgm:spPr/>
      <dgm:t>
        <a:bodyPr/>
        <a:lstStyle/>
        <a:p>
          <a:endParaRPr lang="de-CH" sz="1400"/>
        </a:p>
      </dgm:t>
    </dgm:pt>
    <dgm:pt modelId="{646AB972-AA5C-4C4A-9374-467C54BEDBDB}" type="sibTrans" cxnId="{AB0E5FB2-D589-4DDE-998B-164B3D3C313F}">
      <dgm:prSet/>
      <dgm:spPr/>
      <dgm:t>
        <a:bodyPr/>
        <a:lstStyle/>
        <a:p>
          <a:endParaRPr lang="de-CH" sz="1400"/>
        </a:p>
      </dgm:t>
    </dgm:pt>
    <dgm:pt modelId="{42296D09-2389-4412-AA94-61BA2E85C129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e-CH" sz="14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Emploi</a:t>
          </a:r>
          <a:r>
            <a:rPr lang="de-CH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et </a:t>
          </a:r>
          <a:r>
            <a:rPr lang="de-CH" sz="14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marché</a:t>
          </a:r>
          <a:r>
            <a:rPr lang="de-CH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du </a:t>
          </a:r>
          <a:r>
            <a:rPr lang="de-CH" sz="14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travail</a:t>
          </a:r>
          <a:endParaRPr lang="de-CH" sz="1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574170-D11E-4452-B2CA-D555CACF1F10}" type="parTrans" cxnId="{54AD730E-06BC-4DD0-8057-DBD08D6321EB}">
      <dgm:prSet/>
      <dgm:spPr/>
      <dgm:t>
        <a:bodyPr/>
        <a:lstStyle/>
        <a:p>
          <a:endParaRPr lang="de-CH" sz="1400"/>
        </a:p>
      </dgm:t>
    </dgm:pt>
    <dgm:pt modelId="{F08EF262-55D4-4DF6-A4CD-7D11518A451A}" type="sibTrans" cxnId="{54AD730E-06BC-4DD0-8057-DBD08D6321EB}">
      <dgm:prSet/>
      <dgm:spPr/>
      <dgm:t>
        <a:bodyPr/>
        <a:lstStyle/>
        <a:p>
          <a:endParaRPr lang="de-CH" sz="1400"/>
        </a:p>
      </dgm:t>
    </dgm:pt>
    <dgm:pt modelId="{33789CDE-2228-4845-87FA-8A75C484C8E5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e-CH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Migration / </a:t>
          </a:r>
          <a:r>
            <a:rPr lang="de-CH" sz="14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intégration</a:t>
          </a:r>
          <a:endParaRPr lang="de-CH" sz="1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E15B8C-A22B-4C75-B125-B8B20CD7E763}" type="parTrans" cxnId="{D87F5E04-A69A-4715-8B86-CF25A9F6F5BB}">
      <dgm:prSet/>
      <dgm:spPr/>
      <dgm:t>
        <a:bodyPr/>
        <a:lstStyle/>
        <a:p>
          <a:endParaRPr lang="de-CH" sz="1400"/>
        </a:p>
      </dgm:t>
    </dgm:pt>
    <dgm:pt modelId="{3D05DFBF-41C4-4F76-8BDD-7A26E6A84BBD}" type="sibTrans" cxnId="{D87F5E04-A69A-4715-8B86-CF25A9F6F5BB}">
      <dgm:prSet/>
      <dgm:spPr/>
      <dgm:t>
        <a:bodyPr/>
        <a:lstStyle/>
        <a:p>
          <a:endParaRPr lang="de-CH" sz="1400"/>
        </a:p>
      </dgm:t>
    </dgm:pt>
    <dgm:pt modelId="{872A2292-AB9D-4720-ABB9-0003E459DD3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e-CH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Santé/ social</a:t>
          </a:r>
        </a:p>
      </dgm:t>
    </dgm:pt>
    <dgm:pt modelId="{3B41D254-B973-46B9-91D5-FBBB55DB60DE}" type="parTrans" cxnId="{09A9E7E5-24D9-4738-9C66-99013FF6F785}">
      <dgm:prSet/>
      <dgm:spPr/>
      <dgm:t>
        <a:bodyPr/>
        <a:lstStyle/>
        <a:p>
          <a:endParaRPr lang="de-CH" sz="1400"/>
        </a:p>
      </dgm:t>
    </dgm:pt>
    <dgm:pt modelId="{A32BB77A-F471-4247-9B80-A7FE40F256B7}" type="sibTrans" cxnId="{09A9E7E5-24D9-4738-9C66-99013FF6F785}">
      <dgm:prSet/>
      <dgm:spPr/>
      <dgm:t>
        <a:bodyPr/>
        <a:lstStyle/>
        <a:p>
          <a:endParaRPr lang="de-CH" sz="1400"/>
        </a:p>
      </dgm:t>
    </dgm:pt>
    <dgm:pt modelId="{81083F96-899E-4C88-978A-C32389D8D5E0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e-CH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Formation</a:t>
          </a:r>
        </a:p>
      </dgm:t>
    </dgm:pt>
    <dgm:pt modelId="{EA7CC88E-D0ED-4AB8-A561-06FE63E8268F}" type="sibTrans" cxnId="{B79B5162-223C-451C-85ED-498BFD5E3EC3}">
      <dgm:prSet/>
      <dgm:spPr/>
      <dgm:t>
        <a:bodyPr/>
        <a:lstStyle/>
        <a:p>
          <a:endParaRPr lang="de-CH" sz="1400"/>
        </a:p>
      </dgm:t>
    </dgm:pt>
    <dgm:pt modelId="{45724F41-7AD5-4828-96C0-0755A831F651}" type="parTrans" cxnId="{B79B5162-223C-451C-85ED-498BFD5E3EC3}">
      <dgm:prSet/>
      <dgm:spPr/>
      <dgm:t>
        <a:bodyPr/>
        <a:lstStyle/>
        <a:p>
          <a:endParaRPr lang="de-CH" sz="1400"/>
        </a:p>
      </dgm:t>
    </dgm:pt>
    <dgm:pt modelId="{A3CCFD3D-34E0-4467-B9E8-47E60EC3DF67}" type="pres">
      <dgm:prSet presAssocID="{7CFAF231-E5B5-4CF5-B3FA-1B1224735F4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9DC617D-795F-4C2E-9B1B-C4710C847E81}" type="pres">
      <dgm:prSet presAssocID="{7CFAF231-E5B5-4CF5-B3FA-1B1224735F45}" presName="matrix" presStyleCnt="0"/>
      <dgm:spPr/>
    </dgm:pt>
    <dgm:pt modelId="{F355E485-81F3-4E37-93D9-652BE98B794C}" type="pres">
      <dgm:prSet presAssocID="{7CFAF231-E5B5-4CF5-B3FA-1B1224735F45}" presName="tile1" presStyleLbl="node1" presStyleIdx="0" presStyleCnt="4"/>
      <dgm:spPr/>
    </dgm:pt>
    <dgm:pt modelId="{A4E848F2-3554-4229-B12A-AF90EC3F2F62}" type="pres">
      <dgm:prSet presAssocID="{7CFAF231-E5B5-4CF5-B3FA-1B1224735F4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1E6D88B-4E55-4FB1-950B-3CE693C48E81}" type="pres">
      <dgm:prSet presAssocID="{7CFAF231-E5B5-4CF5-B3FA-1B1224735F45}" presName="tile2" presStyleLbl="node1" presStyleIdx="1" presStyleCnt="4" custLinFactNeighborY="-528"/>
      <dgm:spPr/>
    </dgm:pt>
    <dgm:pt modelId="{68F7388B-5141-4450-9198-06D20CB579E0}" type="pres">
      <dgm:prSet presAssocID="{7CFAF231-E5B5-4CF5-B3FA-1B1224735F4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25D46C7-8CD3-4388-AE41-6A410EE0DFCD}" type="pres">
      <dgm:prSet presAssocID="{7CFAF231-E5B5-4CF5-B3FA-1B1224735F45}" presName="tile3" presStyleLbl="node1" presStyleIdx="2" presStyleCnt="4"/>
      <dgm:spPr/>
    </dgm:pt>
    <dgm:pt modelId="{947F16E3-105C-4E96-AB5D-F215C7D6B1CB}" type="pres">
      <dgm:prSet presAssocID="{7CFAF231-E5B5-4CF5-B3FA-1B1224735F4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2863E60-EFC2-48B1-87DE-1BE8286B9B2D}" type="pres">
      <dgm:prSet presAssocID="{7CFAF231-E5B5-4CF5-B3FA-1B1224735F45}" presName="tile4" presStyleLbl="node1" presStyleIdx="3" presStyleCnt="4"/>
      <dgm:spPr/>
    </dgm:pt>
    <dgm:pt modelId="{BAAB4FC0-E895-4955-AFF0-88EA7D4F8558}" type="pres">
      <dgm:prSet presAssocID="{7CFAF231-E5B5-4CF5-B3FA-1B1224735F4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C9D34D5-4833-42DF-B040-36662CD46CFD}" type="pres">
      <dgm:prSet presAssocID="{7CFAF231-E5B5-4CF5-B3FA-1B1224735F45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D87F5E04-A69A-4715-8B86-CF25A9F6F5BB}" srcId="{608028E7-D8DB-49BA-9DD2-53AEFFEBC1E3}" destId="{33789CDE-2228-4845-87FA-8A75C484C8E5}" srcOrd="2" destOrd="0" parTransId="{82E15B8C-A22B-4C75-B125-B8B20CD7E763}" sibTransId="{3D05DFBF-41C4-4F76-8BDD-7A26E6A84BBD}"/>
    <dgm:cxn modelId="{54AD730E-06BC-4DD0-8057-DBD08D6321EB}" srcId="{608028E7-D8DB-49BA-9DD2-53AEFFEBC1E3}" destId="{42296D09-2389-4412-AA94-61BA2E85C129}" srcOrd="0" destOrd="0" parTransId="{1A574170-D11E-4452-B2CA-D555CACF1F10}" sibTransId="{F08EF262-55D4-4DF6-A4CD-7D11518A451A}"/>
    <dgm:cxn modelId="{C2530E32-B3F2-4749-BDA7-61206E734DAA}" type="presOf" srcId="{33789CDE-2228-4845-87FA-8A75C484C8E5}" destId="{947F16E3-105C-4E96-AB5D-F215C7D6B1CB}" srcOrd="1" destOrd="0" presId="urn:microsoft.com/office/officeart/2005/8/layout/matrix1"/>
    <dgm:cxn modelId="{ACA3653D-B899-4070-8BC6-663A2D61D9C7}" type="presOf" srcId="{42296D09-2389-4412-AA94-61BA2E85C129}" destId="{A4E848F2-3554-4229-B12A-AF90EC3F2F62}" srcOrd="1" destOrd="0" presId="urn:microsoft.com/office/officeart/2005/8/layout/matrix1"/>
    <dgm:cxn modelId="{8569423F-7F5E-404D-B7AC-E35609904B26}" type="presOf" srcId="{81083F96-899E-4C88-978A-C32389D8D5E0}" destId="{68F7388B-5141-4450-9198-06D20CB579E0}" srcOrd="1" destOrd="0" presId="urn:microsoft.com/office/officeart/2005/8/layout/matrix1"/>
    <dgm:cxn modelId="{5051D05B-43D4-43BD-8D14-CE7B859E3AE8}" type="presOf" srcId="{81083F96-899E-4C88-978A-C32389D8D5E0}" destId="{D1E6D88B-4E55-4FB1-950B-3CE693C48E81}" srcOrd="0" destOrd="0" presId="urn:microsoft.com/office/officeart/2005/8/layout/matrix1"/>
    <dgm:cxn modelId="{B79B5162-223C-451C-85ED-498BFD5E3EC3}" srcId="{608028E7-D8DB-49BA-9DD2-53AEFFEBC1E3}" destId="{81083F96-899E-4C88-978A-C32389D8D5E0}" srcOrd="1" destOrd="0" parTransId="{45724F41-7AD5-4828-96C0-0755A831F651}" sibTransId="{EA7CC88E-D0ED-4AB8-A561-06FE63E8268F}"/>
    <dgm:cxn modelId="{66015A69-F20F-40A9-9BE3-90C03E557FA5}" type="presOf" srcId="{7CFAF231-E5B5-4CF5-B3FA-1B1224735F45}" destId="{A3CCFD3D-34E0-4467-B9E8-47E60EC3DF67}" srcOrd="0" destOrd="0" presId="urn:microsoft.com/office/officeart/2005/8/layout/matrix1"/>
    <dgm:cxn modelId="{C1164779-8D64-4CD6-8627-B24B39F41244}" type="presOf" srcId="{608028E7-D8DB-49BA-9DD2-53AEFFEBC1E3}" destId="{0C9D34D5-4833-42DF-B040-36662CD46CFD}" srcOrd="0" destOrd="0" presId="urn:microsoft.com/office/officeart/2005/8/layout/matrix1"/>
    <dgm:cxn modelId="{A7B1268E-2708-401C-AD96-3F30AE7D7000}" type="presOf" srcId="{872A2292-AB9D-4720-ABB9-0003E459DD37}" destId="{72863E60-EFC2-48B1-87DE-1BE8286B9B2D}" srcOrd="0" destOrd="0" presId="urn:microsoft.com/office/officeart/2005/8/layout/matrix1"/>
    <dgm:cxn modelId="{AB0E5FB2-D589-4DDE-998B-164B3D3C313F}" srcId="{7CFAF231-E5B5-4CF5-B3FA-1B1224735F45}" destId="{608028E7-D8DB-49BA-9DD2-53AEFFEBC1E3}" srcOrd="0" destOrd="0" parTransId="{78A1F3FD-AC73-4AE2-B049-DED073A53BD1}" sibTransId="{646AB972-AA5C-4C4A-9374-467C54BEDBDB}"/>
    <dgm:cxn modelId="{36C3EABA-9C50-4FB8-ACA1-60AD46156D48}" type="presOf" srcId="{42296D09-2389-4412-AA94-61BA2E85C129}" destId="{F355E485-81F3-4E37-93D9-652BE98B794C}" srcOrd="0" destOrd="0" presId="urn:microsoft.com/office/officeart/2005/8/layout/matrix1"/>
    <dgm:cxn modelId="{55237FDB-53DC-4998-BB06-44CAB96E9E49}" type="presOf" srcId="{872A2292-AB9D-4720-ABB9-0003E459DD37}" destId="{BAAB4FC0-E895-4955-AFF0-88EA7D4F8558}" srcOrd="1" destOrd="0" presId="urn:microsoft.com/office/officeart/2005/8/layout/matrix1"/>
    <dgm:cxn modelId="{F6907DE5-C1D2-4923-B7CA-4FFB0EB2BC99}" type="presOf" srcId="{33789CDE-2228-4845-87FA-8A75C484C8E5}" destId="{F25D46C7-8CD3-4388-AE41-6A410EE0DFCD}" srcOrd="0" destOrd="0" presId="urn:microsoft.com/office/officeart/2005/8/layout/matrix1"/>
    <dgm:cxn modelId="{09A9E7E5-24D9-4738-9C66-99013FF6F785}" srcId="{608028E7-D8DB-49BA-9DD2-53AEFFEBC1E3}" destId="{872A2292-AB9D-4720-ABB9-0003E459DD37}" srcOrd="3" destOrd="0" parTransId="{3B41D254-B973-46B9-91D5-FBBB55DB60DE}" sibTransId="{A32BB77A-F471-4247-9B80-A7FE40F256B7}"/>
    <dgm:cxn modelId="{7C77AF23-51CA-4ADA-88ED-40933C4B7E17}" type="presParOf" srcId="{A3CCFD3D-34E0-4467-B9E8-47E60EC3DF67}" destId="{E9DC617D-795F-4C2E-9B1B-C4710C847E81}" srcOrd="0" destOrd="0" presId="urn:microsoft.com/office/officeart/2005/8/layout/matrix1"/>
    <dgm:cxn modelId="{F09B1756-B4DB-4DAA-B2C1-B1435EC76AC2}" type="presParOf" srcId="{E9DC617D-795F-4C2E-9B1B-C4710C847E81}" destId="{F355E485-81F3-4E37-93D9-652BE98B794C}" srcOrd="0" destOrd="0" presId="urn:microsoft.com/office/officeart/2005/8/layout/matrix1"/>
    <dgm:cxn modelId="{7DF2EBE8-5C60-414A-B38C-68658089F475}" type="presParOf" srcId="{E9DC617D-795F-4C2E-9B1B-C4710C847E81}" destId="{A4E848F2-3554-4229-B12A-AF90EC3F2F62}" srcOrd="1" destOrd="0" presId="urn:microsoft.com/office/officeart/2005/8/layout/matrix1"/>
    <dgm:cxn modelId="{EB843261-D343-469F-B9A9-081CD8A6294F}" type="presParOf" srcId="{E9DC617D-795F-4C2E-9B1B-C4710C847E81}" destId="{D1E6D88B-4E55-4FB1-950B-3CE693C48E81}" srcOrd="2" destOrd="0" presId="urn:microsoft.com/office/officeart/2005/8/layout/matrix1"/>
    <dgm:cxn modelId="{E59C5B2F-AAED-4BEA-A474-9F49FC91F533}" type="presParOf" srcId="{E9DC617D-795F-4C2E-9B1B-C4710C847E81}" destId="{68F7388B-5141-4450-9198-06D20CB579E0}" srcOrd="3" destOrd="0" presId="urn:microsoft.com/office/officeart/2005/8/layout/matrix1"/>
    <dgm:cxn modelId="{394F531B-BDAA-4371-A5D9-C22B0377E67C}" type="presParOf" srcId="{E9DC617D-795F-4C2E-9B1B-C4710C847E81}" destId="{F25D46C7-8CD3-4388-AE41-6A410EE0DFCD}" srcOrd="4" destOrd="0" presId="urn:microsoft.com/office/officeart/2005/8/layout/matrix1"/>
    <dgm:cxn modelId="{4687285B-CED7-4FE3-8164-1B84AF4FE718}" type="presParOf" srcId="{E9DC617D-795F-4C2E-9B1B-C4710C847E81}" destId="{947F16E3-105C-4E96-AB5D-F215C7D6B1CB}" srcOrd="5" destOrd="0" presId="urn:microsoft.com/office/officeart/2005/8/layout/matrix1"/>
    <dgm:cxn modelId="{E1026422-E312-4C9A-A20D-9968F7C4B4A9}" type="presParOf" srcId="{E9DC617D-795F-4C2E-9B1B-C4710C847E81}" destId="{72863E60-EFC2-48B1-87DE-1BE8286B9B2D}" srcOrd="6" destOrd="0" presId="urn:microsoft.com/office/officeart/2005/8/layout/matrix1"/>
    <dgm:cxn modelId="{F7EFBB97-FB66-489A-802D-84D2991A5743}" type="presParOf" srcId="{E9DC617D-795F-4C2E-9B1B-C4710C847E81}" destId="{BAAB4FC0-E895-4955-AFF0-88EA7D4F8558}" srcOrd="7" destOrd="0" presId="urn:microsoft.com/office/officeart/2005/8/layout/matrix1"/>
    <dgm:cxn modelId="{28F93FFE-DB52-4FCB-8FC5-0315707B679B}" type="presParOf" srcId="{A3CCFD3D-34E0-4467-B9E8-47E60EC3DF67}" destId="{0C9D34D5-4833-42DF-B040-36662CD46CFD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5E485-81F3-4E37-93D9-652BE98B794C}">
      <dsp:nvSpPr>
        <dsp:cNvPr id="0" name=""/>
        <dsp:cNvSpPr/>
      </dsp:nvSpPr>
      <dsp:spPr>
        <a:xfrm rot="16200000">
          <a:off x="1104379" y="-1104379"/>
          <a:ext cx="1860848" cy="4069608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Emploi</a:t>
          </a:r>
          <a:r>
            <a:rPr lang="de-CH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et </a:t>
          </a:r>
          <a:r>
            <a:rPr lang="de-CH" sz="14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marché</a:t>
          </a:r>
          <a:r>
            <a:rPr lang="de-CH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du </a:t>
          </a:r>
          <a:r>
            <a:rPr lang="de-CH" sz="14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travail</a:t>
          </a:r>
          <a:endParaRPr lang="de-CH" sz="1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-1" y="1"/>
        <a:ext cx="4069608" cy="1395636"/>
      </dsp:txXfrm>
    </dsp:sp>
    <dsp:sp modelId="{D1E6D88B-4E55-4FB1-950B-3CE693C48E81}">
      <dsp:nvSpPr>
        <dsp:cNvPr id="0" name=""/>
        <dsp:cNvSpPr/>
      </dsp:nvSpPr>
      <dsp:spPr>
        <a:xfrm>
          <a:off x="4069608" y="0"/>
          <a:ext cx="4069608" cy="1860848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Formation</a:t>
          </a:r>
        </a:p>
      </dsp:txBody>
      <dsp:txXfrm>
        <a:off x="4069608" y="0"/>
        <a:ext cx="4069608" cy="1395636"/>
      </dsp:txXfrm>
    </dsp:sp>
    <dsp:sp modelId="{F25D46C7-8CD3-4388-AE41-6A410EE0DFCD}">
      <dsp:nvSpPr>
        <dsp:cNvPr id="0" name=""/>
        <dsp:cNvSpPr/>
      </dsp:nvSpPr>
      <dsp:spPr>
        <a:xfrm rot="10800000">
          <a:off x="0" y="1860848"/>
          <a:ext cx="4069608" cy="1860848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Migration / </a:t>
          </a:r>
          <a:r>
            <a:rPr lang="de-CH" sz="14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intégration</a:t>
          </a:r>
          <a:endParaRPr lang="de-CH" sz="1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2326060"/>
        <a:ext cx="4069608" cy="1395636"/>
      </dsp:txXfrm>
    </dsp:sp>
    <dsp:sp modelId="{72863E60-EFC2-48B1-87DE-1BE8286B9B2D}">
      <dsp:nvSpPr>
        <dsp:cNvPr id="0" name=""/>
        <dsp:cNvSpPr/>
      </dsp:nvSpPr>
      <dsp:spPr>
        <a:xfrm rot="5400000">
          <a:off x="5173987" y="756468"/>
          <a:ext cx="1860848" cy="4069608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Santé/ social</a:t>
          </a:r>
        </a:p>
      </dsp:txBody>
      <dsp:txXfrm rot="-5400000">
        <a:off x="4069607" y="2326060"/>
        <a:ext cx="4069608" cy="1395636"/>
      </dsp:txXfrm>
    </dsp:sp>
    <dsp:sp modelId="{0C9D34D5-4833-42DF-B040-36662CD46CFD}">
      <dsp:nvSpPr>
        <dsp:cNvPr id="0" name=""/>
        <dsp:cNvSpPr/>
      </dsp:nvSpPr>
      <dsp:spPr>
        <a:xfrm>
          <a:off x="2848725" y="1395636"/>
          <a:ext cx="2441764" cy="930424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b="1" kern="1200" dirty="0">
              <a:latin typeface="Arial" panose="020B0604020202020204" pitchFamily="34" charset="0"/>
              <a:cs typeface="Arial" panose="020B0604020202020204" pitchFamily="34" charset="0"/>
            </a:rPr>
            <a:t>Promotion des </a:t>
          </a:r>
          <a:r>
            <a:rPr lang="de-CH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compétences</a:t>
          </a:r>
          <a:r>
            <a:rPr lang="de-CH" sz="1400" b="1" kern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de-CH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base</a:t>
          </a:r>
          <a:endParaRPr lang="de-CH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94145" y="1441056"/>
        <a:ext cx="2350924" cy="839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FDAB1-3FD6-4693-A027-B6BDE15E04D3}" type="datetimeFigureOut">
              <a:rPr lang="fr-CH" smtClean="0"/>
              <a:t>16.05.2025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1FE5C-7307-4585-895A-DD664CA1958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4529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1FE5C-7307-4585-895A-DD664CA19588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36985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Bildungsstand der Eltern:</a:t>
            </a:r>
            <a:r>
              <a:rPr lang="de-CH" dirty="0"/>
              <a:t> </a:t>
            </a:r>
          </a:p>
          <a:p>
            <a:pPr marL="285750" indent="-285750">
              <a:buFontTx/>
              <a:buChar char="-"/>
            </a:pPr>
            <a:r>
              <a:rPr lang="de-CH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tief: Kein Elternteil hat die Sekundarstufe II abgeschlossen</a:t>
            </a:r>
            <a:r>
              <a:rPr lang="de-CH" dirty="0"/>
              <a:t> </a:t>
            </a:r>
          </a:p>
          <a:p>
            <a:pPr marL="285750" indent="-285750">
              <a:buFontTx/>
              <a:buChar char="-"/>
            </a:pPr>
            <a:r>
              <a:rPr lang="de-CH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mittel: Mindestens ein Elternteil hat einen Abschluss auf Sekundarstufe II, aber keinen tertiären Abschluss</a:t>
            </a:r>
            <a:r>
              <a:rPr lang="de-CH" dirty="0"/>
              <a:t> </a:t>
            </a:r>
          </a:p>
          <a:p>
            <a:pPr marL="285750" indent="-285750">
              <a:buFontTx/>
              <a:buChar char="-"/>
            </a:pPr>
            <a:r>
              <a:rPr lang="de-CH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hoch: Mindestens ein Elternteil hat einen tertiären Abschluss</a:t>
            </a:r>
            <a:r>
              <a:rPr lang="de-CH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8035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1FE5C-7307-4585-895A-DD664CA19588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26012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Je höher die Einkommensgruppe (Verteilung nach </a:t>
            </a:r>
            <a:r>
              <a:rPr lang="de-CH" dirty="0" err="1"/>
              <a:t>Quintilen</a:t>
            </a:r>
            <a:r>
              <a:rPr lang="de-CH" dirty="0"/>
              <a:t>), desto höher sind die Kompetenzen (oder vice </a:t>
            </a:r>
            <a:r>
              <a:rPr lang="de-CH" dirty="0" err="1"/>
              <a:t>versa</a:t>
            </a:r>
            <a:r>
              <a:rPr lang="de-CH" dirty="0"/>
              <a:t>). Es besteht eine Korrelation zwischen den beiden Merkmalen. </a:t>
            </a:r>
          </a:p>
          <a:p>
            <a:endParaRPr lang="de-CH" dirty="0"/>
          </a:p>
          <a:p>
            <a:r>
              <a:rPr lang="de-CH" dirty="0"/>
              <a:t>Der Anteil von Männern mit geringen Kompetenzen ist in den tiefen Einkommensgruppen vergleichsweise grösser.</a:t>
            </a:r>
          </a:p>
          <a:p>
            <a:endParaRPr lang="de-CH" dirty="0"/>
          </a:p>
          <a:p>
            <a:r>
              <a:rPr lang="de-CH" dirty="0"/>
              <a:t>Im Gegensatz dazu ist der Anteil von Top Performer Frauen in der höchsten Einkommensgruppe kleiner als bei den Männern.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8218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Auffallend: </a:t>
            </a:r>
          </a:p>
          <a:p>
            <a:pPr marL="171450" indent="-171450">
              <a:buFontTx/>
              <a:buChar char="-"/>
            </a:pPr>
            <a:r>
              <a:rPr lang="de-CH" dirty="0"/>
              <a:t>Nachbarländer -&gt; gleiche Sprachen wie die Testsprachen DE, FR, IT</a:t>
            </a:r>
          </a:p>
          <a:p>
            <a:pPr marL="171450" indent="-171450">
              <a:buFontTx/>
              <a:buChar char="-"/>
            </a:pPr>
            <a:r>
              <a:rPr lang="de-CH" dirty="0"/>
              <a:t>Generell: wer eine Hauptsprache hat, die der Testsprache entspricht, hat die höchsten Kompetenzen (unabhängig von Migrationsstatus (eingewandert vs. Nationalität CH))</a:t>
            </a:r>
          </a:p>
          <a:p>
            <a:pPr marL="171450" indent="-171450">
              <a:buFontTx/>
              <a:buChar char="-"/>
            </a:pPr>
            <a:r>
              <a:rPr lang="de-CH" dirty="0"/>
              <a:t>Einwanderungszeitpunkt ebenfalls relevant: länger als 5 Jahre in der Schweiz -&gt; tiefsten Kompetenzen, höchster Anteil an Personen mit geringen Kompetenzen</a:t>
            </a:r>
          </a:p>
          <a:p>
            <a:pPr marL="171450" indent="-171450">
              <a:buFontTx/>
              <a:buChar char="-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4887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1FE5C-7307-4585-895A-DD664CA19588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67475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AAC72-607F-5D90-8BF7-F4D62F414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9466BAC-65EB-50AE-EA8C-F3DB85D7E1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3907E0B-4345-3442-3D6C-8648F99238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ts val="1300"/>
              </a:lnSpc>
              <a:buFont typeface="Arial" panose="020B0604020202020204" pitchFamily="34" charset="0"/>
              <a:buChar char="-"/>
            </a:pPr>
            <a:r>
              <a:rPr lang="de-CH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Welche Massnahmen sind bereits ergriffen worden, um Menschen mit geringen Kompetenzen zu unterstützen?</a:t>
            </a:r>
          </a:p>
          <a:p>
            <a:pPr marL="342900" lvl="0" indent="-342900">
              <a:lnSpc>
                <a:spcPts val="1300"/>
              </a:lnSpc>
              <a:buFont typeface="Arial" panose="020B0604020202020204" pitchFamily="34" charset="0"/>
              <a:buChar char="-"/>
            </a:pPr>
            <a:r>
              <a:rPr lang="de-CH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Die Förderung der Grundkompetenzen durch Bund und Kantone ist breit abgestützt. </a:t>
            </a:r>
          </a:p>
          <a:p>
            <a:pPr marL="742950" lvl="1" indent="-285750">
              <a:lnSpc>
                <a:spcPts val="1300"/>
              </a:lnSpc>
              <a:buFont typeface="Courier New" panose="02070309020205020404" pitchFamily="49" charset="0"/>
              <a:buChar char="o"/>
            </a:pP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Weiterbildungsgesetz (SBFI): Der </a:t>
            </a:r>
            <a:r>
              <a:rPr lang="de-CH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Bund fördert gemeinsam mit den Kantonen</a:t>
            </a: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den Erwerb und den Erhalt von Grundkompetenzen über </a:t>
            </a:r>
            <a:r>
              <a:rPr lang="de-CH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Programmvereinbarungen</a:t>
            </a: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. 23 Kantone nehmen teil. Für die BFI-Periode 2025-2028 sind rund 58 Millionen CHF geplant. </a:t>
            </a:r>
            <a:b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</a:b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Weiter schliesst das SBFI </a:t>
            </a:r>
            <a:r>
              <a:rPr lang="de-CH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Leistungsvereinbarungen mit Organisationen der Weiterbildung ab</a:t>
            </a: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für Informations- und Koordinationsaufgaben, Qualitätssicherung und Weiterentwicklung der Weiterbildung. Diese Massnahmen zielen auch auf den Grundkompetenzbereich. Für die BFI-Periode 2025-2028 stehen dazu rund 17 Millionen CHF zur Verfügung. 8 OWB wollen für die nächste Leistungsperiode eine Vereinbarung abschliessen. </a:t>
            </a:r>
          </a:p>
          <a:p>
            <a:pPr marL="742950" lvl="1" indent="-285750">
              <a:lnSpc>
                <a:spcPts val="1300"/>
              </a:lnSpc>
              <a:buFont typeface="Courier New" panose="02070309020205020404" pitchFamily="49" charset="0"/>
              <a:buChar char="o"/>
            </a:pP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Berufsbildungsgesetz (SBFI): Das SBFI fördert mit dem Programm </a:t>
            </a:r>
            <a:r>
              <a:rPr lang="de-CH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«Einfach besser!... am Arbeitsplatz»</a:t>
            </a: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Grundkompetenzen-Kurse in Betrieben. In diesem Rahmen werden vom Bund arbeitsplatzbezogene Grundkompetenzen unterstützt.</a:t>
            </a:r>
          </a:p>
          <a:p>
            <a:pPr marL="742950" lvl="1" indent="-285750">
              <a:lnSpc>
                <a:spcPts val="1300"/>
              </a:lnSpc>
              <a:buFont typeface="Courier New" panose="02070309020205020404" pitchFamily="49" charset="0"/>
              <a:buChar char="o"/>
            </a:pP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Arbeitslosenversicherungsgesetz (SECO): Ziel der Arbeitslosenversicherung ist es, Personen, die von Arbeitslosigkeit bedroht oder betroffen sind, </a:t>
            </a:r>
            <a:r>
              <a:rPr lang="de-CH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rasch und dauerhaft in den Arbeitsmarkt zu integrieren</a:t>
            </a: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. Dazu bieten die Regionalen Arbeitsvermittlungszentren nebst der Beratung und Stellenvermittlung auch </a:t>
            </a:r>
            <a:r>
              <a:rPr lang="de-CH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arbeitsmarktliche Massnahmen</a:t>
            </a: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an, in welchen auch Grundkompetenzen (bspw. Sprachförderung) erlangt werden können.</a:t>
            </a:r>
          </a:p>
          <a:p>
            <a:pPr marL="742950" lvl="1" indent="-285750">
              <a:lnSpc>
                <a:spcPts val="1300"/>
              </a:lnSpc>
              <a:buFont typeface="Courier New" panose="02070309020205020404" pitchFamily="49" charset="0"/>
              <a:buChar char="o"/>
            </a:pP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Ausländer- und Integrationsgesetz (SEM): Bund und Kantone setzen die spezifische Integrationsförderung über </a:t>
            </a:r>
            <a:r>
              <a:rPr lang="de-CH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kantonale Integrationsprogramme</a:t>
            </a: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um. Das Ziel ist die wirtschaftliche und soziale Teilhabe am Leben in der Schweiz. Ein wichtiger Förderbereich der kantonalen Integrationsprogramme stellt die </a:t>
            </a:r>
            <a:r>
              <a:rPr lang="de-CH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Sprachförderung </a:t>
            </a: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dar. Darüber hinaus werden Grundkompetenzen auch in anderen Programmen des Bundes gefördert, bspw. die </a:t>
            </a:r>
            <a:r>
              <a:rPr lang="de-CH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Integrationsvorlehre (INVOL) zur Vorbereitung in eine berufliche Grundbildung</a:t>
            </a: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.</a:t>
            </a:r>
          </a:p>
          <a:p>
            <a:pPr marL="742950" lvl="1" indent="-285750">
              <a:lnSpc>
                <a:spcPts val="1300"/>
              </a:lnSpc>
              <a:buFont typeface="Courier New" panose="02070309020205020404" pitchFamily="49" charset="0"/>
              <a:buChar char="o"/>
            </a:pP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Invalidenversicherung (BSV): Die Invalidenversicherung </a:t>
            </a:r>
            <a:r>
              <a:rPr lang="de-CH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unterstützt Personen bei ihrer beruflichen Eingliederung</a:t>
            </a: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. Falls nötig, können Grundkompetenzen durch Umschulungen, Weiterbildungen erworben werden. </a:t>
            </a:r>
          </a:p>
          <a:p>
            <a:pPr marL="742950" lvl="1" indent="-285750">
              <a:lnSpc>
                <a:spcPts val="1300"/>
              </a:lnSpc>
              <a:buFont typeface="Courier New" panose="02070309020205020404" pitchFamily="49" charset="0"/>
              <a:buChar char="o"/>
            </a:pP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Interinstitutionelle Zusammenarbeit (IIZ): </a:t>
            </a:r>
            <a:r>
              <a:rPr lang="de-CH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Um die Massnahmen im Bereich der Grundkompetenzen aufeinander abzustimmen, koordinieren</a:t>
            </a: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sich die zuständigen Stellen im Bereich der Berufsbildung, der Sozialhilfe, der Integration von zugewanderten Personen, der Arbeitslosenversicherung der Invalidenversicherung im Rahmen der nationalen interinstitutionellen Zusammenarbeit IIZ. </a:t>
            </a:r>
            <a:b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</a:br>
            <a:endParaRPr lang="de-CH" sz="1800" kern="100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31D811-26C8-937E-EBF4-D2CC548036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595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de-CH" sz="1050" b="1" dirty="0"/>
              <a:t>Was haben wir bereits mit den Daten gemacht?</a:t>
            </a:r>
          </a:p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de-CH" sz="1050" dirty="0"/>
              <a:t>Forum Weiterbildung </a:t>
            </a:r>
          </a:p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de-CH" sz="1050" dirty="0"/>
              <a:t>Erfahrungsaustausch der kantonalen Programmverantwortlichen Grundkompetenzkurse </a:t>
            </a:r>
          </a:p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de-CH" sz="1050" dirty="0"/>
              <a:t>Vorstellung der Resultate bei der IIZ (EKG, AG Grundkompetenzen, Steuerungsgremium) </a:t>
            </a:r>
          </a:p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de-CH" sz="1050" dirty="0"/>
              <a:t>Diskussion mit der Koordinationsgruppe Grundkompetenzen KGGK 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2054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1FE5C-7307-4585-895A-DD664CA19588}" type="slidenum">
              <a:rPr lang="fr-CH" smtClean="0"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4078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1FE5C-7307-4585-895A-DD664CA19588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97211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1FE5C-7307-4585-895A-DD664CA19588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03807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1FE5C-7307-4585-895A-DD664CA19588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61286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</a:tabLst>
              <a:defRPr/>
            </a:pPr>
            <a:endParaRPr lang="en-US" sz="9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F9BB5-CADC-4E2F-BCBA-C52D52CB2FA5}" type="slidenum">
              <a:rPr lang="en-US" smtClean="0"/>
              <a:t>5</a:t>
            </a:fld>
            <a:endParaRPr lang="en-US" dirty="0"/>
          </a:p>
        </p:txBody>
      </p:sp>
      <p:sp>
        <p:nvSpPr>
          <p:cNvPr id="18" name="Slide Image Placeholder 17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937544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1FE5C-7307-4585-895A-DD664CA19588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80140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1FE5C-7307-4585-895A-DD664CA19588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44359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2667"/>
              </a:lnSpc>
            </a:pPr>
            <a:r>
              <a:rPr lang="de-CH" sz="1200" dirty="0"/>
              <a:t>Bei beiden Geschlechtern nehmen die Kompetenzen im Alter ab</a:t>
            </a:r>
          </a:p>
          <a:p>
            <a:pPr>
              <a:lnSpc>
                <a:spcPts val="2667"/>
              </a:lnSpc>
            </a:pPr>
            <a:r>
              <a:rPr lang="de-CH" sz="1200" dirty="0"/>
              <a:t>Dieser Effekt findet sich bei allen Kompetenzen. Mögliche Gründe sind Alters- und/oder </a:t>
            </a:r>
            <a:r>
              <a:rPr lang="de-CH" sz="1200" dirty="0" err="1"/>
              <a:t>Kohorteneffekte</a:t>
            </a:r>
            <a:endParaRPr lang="de-CH" sz="1200" dirty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1FE5C-7307-4585-895A-DD664CA19588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02358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1FE5C-7307-4585-895A-DD664CA19588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3318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eite_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1619220" y="2500310"/>
            <a:ext cx="8382059" cy="1214445"/>
          </a:xfrm>
          <a:prstGeom prst="rect">
            <a:avLst/>
          </a:prstGeom>
        </p:spPr>
        <p:txBody>
          <a:bodyPr/>
          <a:lstStyle>
            <a:lvl1pPr algn="l">
              <a:defRPr sz="5200"/>
            </a:lvl1pPr>
          </a:lstStyle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1619219" y="5143512"/>
            <a:ext cx="8382000" cy="7858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" y="496800"/>
            <a:ext cx="4705087" cy="57806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lgese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" descr="EVD_BBT_D_RGB_POS_QUER_wapp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399" y="475198"/>
            <a:ext cx="410400" cy="49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619220" y="500045"/>
            <a:ext cx="8382059" cy="714379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11" name="Inhaltsplatzhalter 9"/>
          <p:cNvSpPr>
            <a:spLocks noGrp="1"/>
          </p:cNvSpPr>
          <p:nvPr>
            <p:ph sz="quarter" idx="12"/>
          </p:nvPr>
        </p:nvSpPr>
        <p:spPr>
          <a:xfrm>
            <a:off x="1619221" y="1571613"/>
            <a:ext cx="9620249" cy="1857388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buFont typeface="Arial" pitchFamily="34" charset="0"/>
              <a:buNone/>
              <a:defRPr sz="2100"/>
            </a:lvl1pPr>
            <a:lvl2pPr marL="742950" indent="-742950">
              <a:buNone/>
              <a:defRPr sz="2100"/>
            </a:lvl2pPr>
            <a:lvl3pPr marL="742950" indent="-742950">
              <a:buNone/>
              <a:defRPr sz="2100"/>
            </a:lvl3pPr>
            <a:lvl4pPr>
              <a:buNone/>
              <a:defRPr sz="2100"/>
            </a:lvl4pPr>
            <a:lvl5pPr>
              <a:buNone/>
              <a:defRPr sz="21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8832852" y="6215066"/>
            <a:ext cx="2978149" cy="365125"/>
          </a:xfrm>
          <a:prstGeom prst="rect">
            <a:avLst/>
          </a:prstGeom>
        </p:spPr>
        <p:txBody>
          <a:bodyPr/>
          <a:lstStyle>
            <a:lvl1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E2A496-4B5D-485F-BE34-FC891CEAD7EF}" type="slidenum">
              <a:rPr lang="de-CH"/>
              <a:pPr>
                <a:defRPr/>
              </a:pPr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lgeseite_Text mit Fuss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" descr="EVD_BBT_D_RGB_POS_QUER_wapp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00" y="475200"/>
            <a:ext cx="416051" cy="49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8"/>
          <p:cNvCxnSpPr/>
          <p:nvPr/>
        </p:nvCxnSpPr>
        <p:spPr>
          <a:xfrm>
            <a:off x="1619251" y="6143625"/>
            <a:ext cx="100965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619220" y="500045"/>
            <a:ext cx="8382059" cy="714379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6" name="Inhaltsplatzhalter 9"/>
          <p:cNvSpPr>
            <a:spLocks noGrp="1"/>
          </p:cNvSpPr>
          <p:nvPr>
            <p:ph sz="quarter" idx="12"/>
          </p:nvPr>
        </p:nvSpPr>
        <p:spPr>
          <a:xfrm>
            <a:off x="1619221" y="1571613"/>
            <a:ext cx="9620249" cy="1857388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buFont typeface="Arial" pitchFamily="34" charset="0"/>
              <a:buNone/>
              <a:defRPr sz="2100"/>
            </a:lvl1pPr>
            <a:lvl2pPr marL="0" indent="0">
              <a:buNone/>
              <a:defRPr sz="2100"/>
            </a:lvl2pPr>
            <a:lvl3pPr marL="0" indent="0">
              <a:buNone/>
              <a:defRPr sz="2100"/>
            </a:lvl3pPr>
            <a:lvl4pPr>
              <a:buNone/>
              <a:defRPr sz="2100"/>
            </a:lvl4pPr>
            <a:lvl5pPr>
              <a:buNone/>
              <a:defRPr sz="21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523969" y="6215082"/>
            <a:ext cx="3524275" cy="357218"/>
          </a:xfrm>
          <a:prstGeom prst="rect">
            <a:avLst/>
          </a:prstGeom>
        </p:spPr>
        <p:txBody>
          <a:bodyPr/>
          <a:lstStyle>
            <a:lvl1pPr algn="l">
              <a:buFont typeface="Arial" pitchFamily="34" charset="0"/>
              <a:buNone/>
              <a:defRPr sz="900" b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8832852" y="6215066"/>
            <a:ext cx="2978149" cy="365125"/>
          </a:xfrm>
          <a:prstGeom prst="rect">
            <a:avLst/>
          </a:prstGeom>
        </p:spPr>
        <p:txBody>
          <a:bodyPr/>
          <a:lstStyle>
            <a:lvl1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C77B234-E6DE-45F7-BE49-E3D028D7DF22}" type="slidenum">
              <a:rPr lang="de-CH"/>
              <a:pPr>
                <a:defRPr/>
              </a:pPr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lgeseite_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" descr="EVD_BBT_D_RGB_POS_QUER_wapp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1" y="642938"/>
            <a:ext cx="389467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619220" y="500045"/>
            <a:ext cx="8382059" cy="714379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9" name="Inhaltsplatzhalter 9"/>
          <p:cNvSpPr>
            <a:spLocks noGrp="1"/>
          </p:cNvSpPr>
          <p:nvPr>
            <p:ph sz="quarter" idx="12"/>
          </p:nvPr>
        </p:nvSpPr>
        <p:spPr>
          <a:xfrm>
            <a:off x="1619221" y="1571616"/>
            <a:ext cx="8382059" cy="428627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buFont typeface="Arial" pitchFamily="34" charset="0"/>
              <a:buNone/>
              <a:defRPr sz="2100"/>
            </a:lvl1pPr>
            <a:lvl2pPr>
              <a:buNone/>
              <a:defRPr sz="2100"/>
            </a:lvl2pPr>
            <a:lvl3pPr>
              <a:buNone/>
              <a:defRPr sz="2100"/>
            </a:lvl3pPr>
            <a:lvl4pPr>
              <a:buNone/>
              <a:defRPr sz="2100"/>
            </a:lvl4pPr>
            <a:lvl5pPr>
              <a:buNone/>
              <a:defRPr sz="21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Diagrammplatzhalter 10"/>
          <p:cNvSpPr>
            <a:spLocks noGrp="1"/>
          </p:cNvSpPr>
          <p:nvPr>
            <p:ph type="chart" sz="quarter" idx="13"/>
          </p:nvPr>
        </p:nvSpPr>
        <p:spPr>
          <a:xfrm>
            <a:off x="1619251" y="2357438"/>
            <a:ext cx="8382000" cy="3571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sur l'icône pour ajouter un graphique</a:t>
            </a:r>
            <a:endParaRPr lang="de-CH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8832852" y="6215066"/>
            <a:ext cx="2978149" cy="365125"/>
          </a:xfrm>
          <a:prstGeom prst="rect">
            <a:avLst/>
          </a:prstGeom>
        </p:spPr>
        <p:txBody>
          <a:bodyPr/>
          <a:lstStyle>
            <a:lvl1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F51812-7814-434A-AC1D-E63B895C7CC9}" type="slidenum">
              <a:rPr lang="de-CH"/>
              <a:pPr>
                <a:defRPr/>
              </a:pPr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lgeseite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" descr="EVD_BBT_D_RGB_POS_QUER_wapp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1" y="642938"/>
            <a:ext cx="389467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619220" y="500045"/>
            <a:ext cx="8382059" cy="714379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9" name="Inhaltsplatzhalter 9"/>
          <p:cNvSpPr>
            <a:spLocks noGrp="1"/>
          </p:cNvSpPr>
          <p:nvPr>
            <p:ph sz="quarter" idx="12"/>
          </p:nvPr>
        </p:nvSpPr>
        <p:spPr>
          <a:xfrm>
            <a:off x="1619221" y="1571615"/>
            <a:ext cx="9620249" cy="500065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buFont typeface="Arial" pitchFamily="34" charset="0"/>
              <a:buNone/>
              <a:defRPr sz="2100"/>
            </a:lvl1pPr>
            <a:lvl2pPr>
              <a:buNone/>
              <a:defRPr sz="2100"/>
            </a:lvl2pPr>
            <a:lvl3pPr>
              <a:buNone/>
              <a:defRPr sz="2100"/>
            </a:lvl3pPr>
            <a:lvl4pPr>
              <a:buNone/>
              <a:defRPr sz="2100"/>
            </a:lvl4pPr>
            <a:lvl5pPr>
              <a:buNone/>
              <a:defRPr sz="21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abellenplatzhalter 10"/>
          <p:cNvSpPr>
            <a:spLocks noGrp="1"/>
          </p:cNvSpPr>
          <p:nvPr>
            <p:ph type="tbl" sz="quarter" idx="13"/>
          </p:nvPr>
        </p:nvSpPr>
        <p:spPr>
          <a:xfrm>
            <a:off x="1619253" y="2428875"/>
            <a:ext cx="9620249" cy="3143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sur l'icône pour ajouter un tableau</a:t>
            </a:r>
            <a:endParaRPr lang="de-CH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8832852" y="6215066"/>
            <a:ext cx="2978149" cy="365125"/>
          </a:xfrm>
          <a:prstGeom prst="rect">
            <a:avLst/>
          </a:prstGeom>
        </p:spPr>
        <p:txBody>
          <a:bodyPr/>
          <a:lstStyle>
            <a:lvl1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0C22F11-6C59-4713-95F9-E9CD923A0982}" type="slidenum">
              <a:rPr lang="de-CH"/>
              <a:pPr>
                <a:defRPr/>
              </a:pPr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lgeseite_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" descr="EVD_BBT_D_RGB_POS_QUER_wapp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1" y="642938"/>
            <a:ext cx="389467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m 4"/>
          <p:cNvGraphicFramePr/>
          <p:nvPr/>
        </p:nvGraphicFramePr>
        <p:xfrm>
          <a:off x="1619219" y="2428868"/>
          <a:ext cx="8128000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619220" y="500045"/>
            <a:ext cx="8382059" cy="714379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9" name="Inhaltsplatzhalter 9"/>
          <p:cNvSpPr>
            <a:spLocks noGrp="1"/>
          </p:cNvSpPr>
          <p:nvPr>
            <p:ph sz="quarter" idx="12"/>
          </p:nvPr>
        </p:nvSpPr>
        <p:spPr>
          <a:xfrm>
            <a:off x="1619221" y="1571615"/>
            <a:ext cx="8382059" cy="500065"/>
          </a:xfrm>
          <a:prstGeom prst="rect">
            <a:avLst/>
          </a:prstGeom>
        </p:spPr>
        <p:txBody>
          <a:bodyPr/>
          <a:lstStyle>
            <a:lvl1pPr>
              <a:lnSpc>
                <a:spcPts val="2600"/>
              </a:lnSpc>
              <a:buFont typeface="Arial" pitchFamily="34" charset="0"/>
              <a:buNone/>
              <a:defRPr sz="2100" baseline="0"/>
            </a:lvl1pPr>
            <a:lvl2pPr>
              <a:buNone/>
              <a:defRPr sz="2100"/>
            </a:lvl2pPr>
            <a:lvl3pPr>
              <a:buNone/>
              <a:defRPr sz="2100"/>
            </a:lvl3pPr>
            <a:lvl4pPr>
              <a:buNone/>
              <a:defRPr sz="2100"/>
            </a:lvl4pPr>
            <a:lvl5pPr>
              <a:buNone/>
              <a:defRPr sz="21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8832852" y="6215066"/>
            <a:ext cx="2978149" cy="365125"/>
          </a:xfrm>
          <a:prstGeom prst="rect">
            <a:avLst/>
          </a:prstGeom>
        </p:spPr>
        <p:txBody>
          <a:bodyPr/>
          <a:lstStyle>
            <a:lvl1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B0200DE-74F8-4172-B7D9-3DDFCFCD8D9F}" type="slidenum">
              <a:rPr lang="de-CH"/>
              <a:pPr>
                <a:defRPr/>
              </a:pPr>
              <a:t>‹N°›</a:t>
            </a:fld>
            <a:endParaRPr lang="de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5" y="3886201"/>
            <a:ext cx="8534400" cy="1752601"/>
          </a:xfrm>
          <a:prstGeom prst="rect">
            <a:avLst/>
          </a:prstGeom>
        </p:spPr>
        <p:txBody>
          <a:bodyPr lIns="92208" tIns="46104" rIns="92208" bIns="4610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2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8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0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5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7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790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1727201" y="1449389"/>
            <a:ext cx="9986963" cy="4526612"/>
          </a:xfrm>
        </p:spPr>
        <p:txBody>
          <a:bodyPr/>
          <a:lstStyle/>
          <a:p>
            <a:pPr lvl="0"/>
            <a:r>
              <a:rPr lang="de-CH" noProof="0" dirty="0"/>
              <a:t>Formatvorlagen des Textmasters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BDD70066-72FE-41CE-9529-31EA188D0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7201" y="6340500"/>
            <a:ext cx="5771777" cy="17206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600"/>
              </a:lnSpc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CH"/>
              <a:t>Name der Präsentation • Untertitel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3944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ckblatt mit schwarzem &quot;Kopf/Logo&quot;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4572000" y="349113"/>
            <a:ext cx="6724891" cy="63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800" b="0">
                <a:solidFill>
                  <a:schemeClr val="tx1"/>
                </a:solidFill>
                <a:latin typeface="Arial" charset="0"/>
              </a:rPr>
              <a:t>Eidgenössisches Departement für</a:t>
            </a:r>
            <a:br/>
            <a:r>
              <a:rPr lang="de-CH" sz="800" b="0">
                <a:solidFill>
                  <a:schemeClr val="tx1"/>
                </a:solidFill>
                <a:latin typeface="Arial" charset="0"/>
              </a:rPr>
              <a:t>Wirtschaft, Bildung und Forschung WBF</a:t>
            </a:r>
            <a:endParaRPr lang="de-CH" sz="800" b="0" dirty="0">
              <a:solidFill>
                <a:schemeClr val="tx1"/>
              </a:solidFill>
              <a:latin typeface="Arial" charset="0"/>
            </a:endParaRPr>
          </a:p>
          <a:p>
            <a:pPr marL="0" marR="0" lvl="0" indent="0" algn="l" defTabSz="914377" rtl="0" eaLnBrk="0" fontAlgn="base" latinLnBrk="0" hangingPunct="0">
              <a:lnSpc>
                <a:spcPts val="1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800" b="1">
                <a:solidFill>
                  <a:schemeClr val="tx1"/>
                </a:solidFill>
                <a:latin typeface="Arial" charset="0"/>
              </a:rPr>
              <a:t>Staatssekretariat für Bildung, Forschung und Innovation SBFI</a:t>
            </a:r>
          </a:p>
          <a:p>
            <a:pPr marL="0" marR="0" lvl="0" indent="0" algn="l" defTabSz="914377" rtl="0" eaLnBrk="0" fontAlgn="base" latinLnBrk="0" hangingPunct="0">
              <a:lnSpc>
                <a:spcPts val="1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800" b="0">
                <a:solidFill>
                  <a:schemeClr val="tx1"/>
                </a:solidFill>
                <a:latin typeface="Arial" charset="0"/>
              </a:rPr>
              <a:t>Weiterbildung</a:t>
            </a:r>
          </a:p>
          <a:p>
            <a:pPr marL="0" marR="0" lvl="0" indent="0" algn="l" defTabSz="914377" rtl="0" eaLnBrk="0" fontAlgn="base" latinLnBrk="0" hangingPunct="0">
              <a:lnSpc>
                <a:spcPts val="1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800" b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76EC60E-BBD8-4862-91E5-868A71026B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4211" r="4866" b="11776"/>
          <a:stretch/>
        </p:blipFill>
        <p:spPr>
          <a:xfrm>
            <a:off x="1363051" y="349111"/>
            <a:ext cx="1997076" cy="50958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5B07303-E1A3-A04F-306A-AEBCD4C284AE}"/>
              </a:ext>
            </a:extLst>
          </p:cNvPr>
          <p:cNvSpPr txBox="1"/>
          <p:nvPr userDrawn="1"/>
        </p:nvSpPr>
        <p:spPr>
          <a:xfrm>
            <a:off x="1363051" y="-1304211"/>
            <a:ext cx="401828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712" indent="-230712">
              <a:buAutoNum type="arabicPeriod"/>
            </a:pPr>
            <a:r>
              <a:rPr lang="de-CH" sz="1600" b="1" i="1">
                <a:latin typeface="+mn-lt"/>
              </a:rPr>
              <a:t>Rechtsklick</a:t>
            </a:r>
            <a:r>
              <a:rPr lang="de-CH" sz="1600" i="1">
                <a:latin typeface="+mn-lt"/>
              </a:rPr>
              <a:t> auf Bild </a:t>
            </a:r>
            <a:br>
              <a:rPr lang="de-CH" sz="1600" i="1" dirty="0">
                <a:latin typeface="+mn-lt"/>
              </a:rPr>
            </a:br>
            <a:r>
              <a:rPr lang="de-CH" sz="1600" i="1">
                <a:latin typeface="+mn-lt"/>
                <a:sym typeface="Wingdings 3" panose="05040102010807070707" pitchFamily="18" charset="2"/>
              </a:rPr>
              <a:t></a:t>
            </a:r>
            <a:r>
              <a:rPr lang="de-CH" sz="1600" i="1">
                <a:latin typeface="+mn-lt"/>
                <a:sym typeface="Wingdings" panose="05000000000000000000" pitchFamily="2" charset="2"/>
              </a:rPr>
              <a:t> </a:t>
            </a:r>
            <a:r>
              <a:rPr lang="de-CH" sz="1600" b="1" i="1">
                <a:latin typeface="+mn-lt"/>
                <a:sym typeface="Wingdings" panose="05000000000000000000" pitchFamily="2" charset="2"/>
              </a:rPr>
              <a:t>Hintergrund formatieren </a:t>
            </a:r>
            <a:br>
              <a:rPr lang="de-CH" sz="1600" b="1" i="1" dirty="0">
                <a:latin typeface="+mn-lt"/>
                <a:sym typeface="Wingdings" panose="05000000000000000000" pitchFamily="2" charset="2"/>
              </a:rPr>
            </a:br>
            <a:r>
              <a:rPr lang="de-CH" sz="1600" i="1">
                <a:latin typeface="+mn-lt"/>
                <a:sym typeface="Wingdings 3" panose="05040102010807070707" pitchFamily="18" charset="2"/>
              </a:rPr>
              <a:t></a:t>
            </a:r>
            <a:r>
              <a:rPr lang="de-CH" sz="1600" i="1">
                <a:latin typeface="+mn-lt"/>
                <a:sym typeface="Wingdings" panose="05000000000000000000" pitchFamily="2" charset="2"/>
              </a:rPr>
              <a:t> rechts auf dem Bildschirm</a:t>
            </a:r>
            <a:br>
              <a:rPr lang="de-CH" sz="1600" i="1" dirty="0">
                <a:latin typeface="+mn-lt"/>
                <a:sym typeface="Wingdings" panose="05000000000000000000" pitchFamily="2" charset="2"/>
              </a:rPr>
            </a:br>
            <a:r>
              <a:rPr lang="de-CH" sz="1600" i="1">
                <a:latin typeface="+mn-lt"/>
                <a:sym typeface="Wingdings 3" panose="05040102010807070707" pitchFamily="18" charset="2"/>
              </a:rPr>
              <a:t></a:t>
            </a:r>
            <a:r>
              <a:rPr lang="de-CH" sz="1600" i="1">
                <a:latin typeface="+mn-lt"/>
                <a:sym typeface="Wingdings" panose="05000000000000000000" pitchFamily="2" charset="2"/>
              </a:rPr>
              <a:t> «Bildquelle»: Klick auf </a:t>
            </a:r>
            <a:r>
              <a:rPr lang="de-CH" sz="1600" b="1" i="1">
                <a:latin typeface="+mn-lt"/>
                <a:sym typeface="Wingdings" panose="05000000000000000000" pitchFamily="2" charset="2"/>
              </a:rPr>
              <a:t>Einfügen</a:t>
            </a:r>
            <a:br>
              <a:rPr lang="de-CH" sz="1600" b="1" i="1" dirty="0">
                <a:latin typeface="+mn-lt"/>
                <a:sym typeface="Wingdings" panose="05000000000000000000" pitchFamily="2" charset="2"/>
              </a:rPr>
            </a:br>
            <a:r>
              <a:rPr lang="de-CH" sz="1600" b="1" i="1">
                <a:latin typeface="+mn-lt"/>
                <a:sym typeface="Wingdings 3" panose="05040102010807070707" pitchFamily="18" charset="2"/>
              </a:rPr>
              <a:t></a:t>
            </a:r>
            <a:r>
              <a:rPr lang="de-CH" sz="1600" b="1" i="1">
                <a:latin typeface="+mn-lt"/>
                <a:sym typeface="Wingdings" panose="05000000000000000000" pitchFamily="2" charset="2"/>
              </a:rPr>
              <a:t> aus Datei</a:t>
            </a:r>
            <a:endParaRPr lang="de-CH" sz="1600" i="1" dirty="0">
              <a:latin typeface="+mn-lt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4B7D6F1-7E6B-FD8C-1CC5-F86CC4043BB9}"/>
              </a:ext>
            </a:extLst>
          </p:cNvPr>
          <p:cNvSpPr txBox="1"/>
          <p:nvPr userDrawn="1"/>
        </p:nvSpPr>
        <p:spPr>
          <a:xfrm>
            <a:off x="5416699" y="-1261959"/>
            <a:ext cx="529194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189" indent="-457189">
              <a:buFont typeface="+mj-lt"/>
              <a:buAutoNum type="arabicPeriod" startAt="2"/>
            </a:pPr>
            <a:r>
              <a:rPr lang="de-CH" sz="1600" b="1" i="1">
                <a:latin typeface="+mn-lt"/>
              </a:rPr>
              <a:t>Titel</a:t>
            </a:r>
            <a:r>
              <a:rPr lang="de-CH" sz="1600" i="1">
                <a:latin typeface="+mn-lt"/>
              </a:rPr>
              <a:t> der Präsentation schreiben </a:t>
            </a:r>
            <a:br>
              <a:rPr lang="de-CH" sz="1600" i="1" dirty="0">
                <a:latin typeface="+mn-lt"/>
              </a:rPr>
            </a:br>
            <a:r>
              <a:rPr lang="de-CH" sz="1600" b="1" i="1">
                <a:latin typeface="+mn-lt"/>
              </a:rPr>
              <a:t>+</a:t>
            </a:r>
            <a:r>
              <a:rPr lang="de-CH" sz="1600" i="1">
                <a:latin typeface="+mn-lt"/>
              </a:rPr>
              <a:t> falls nötig, Feld des Titels erweitern; </a:t>
            </a:r>
            <a:br>
              <a:rPr lang="de-CH" sz="1600" i="1" dirty="0">
                <a:latin typeface="+mn-lt"/>
              </a:rPr>
            </a:br>
            <a:r>
              <a:rPr lang="de-CH" sz="1600" b="1" i="1">
                <a:latin typeface="+mn-lt"/>
              </a:rPr>
              <a:t>+</a:t>
            </a:r>
            <a:r>
              <a:rPr lang="de-CH" sz="1600" i="1">
                <a:latin typeface="+mn-lt"/>
              </a:rPr>
              <a:t> Feld des Titels nach oben/unten verschieben;</a:t>
            </a:r>
            <a:br>
              <a:rPr lang="de-CH" sz="1600" i="1" dirty="0">
                <a:latin typeface="+mn-lt"/>
              </a:rPr>
            </a:br>
            <a:r>
              <a:rPr lang="de-CH" sz="1600" b="1" i="1">
                <a:latin typeface="+mn-lt"/>
              </a:rPr>
              <a:t>+</a:t>
            </a:r>
            <a:r>
              <a:rPr lang="de-CH" sz="1600" i="1">
                <a:latin typeface="+mn-lt"/>
              </a:rPr>
              <a:t> Schriftfarbe je nach Bild anpassen.</a:t>
            </a:r>
          </a:p>
        </p:txBody>
      </p:sp>
    </p:spTree>
    <p:extLst>
      <p:ext uri="{BB962C8B-B14F-4D97-AF65-F5344CB8AC3E}">
        <p14:creationId xmlns:p14="http://schemas.microsoft.com/office/powerpoint/2010/main" val="705047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329">
          <p15:clr>
            <a:srgbClr val="FBAE40"/>
          </p15:clr>
        </p15:guide>
        <p15:guide id="3" orient="horz" pos="174">
          <p15:clr>
            <a:srgbClr val="FBAE40"/>
          </p15:clr>
        </p15:guide>
        <p15:guide id="4" orient="horz" pos="1161">
          <p15:clr>
            <a:srgbClr val="FBAE40"/>
          </p15:clr>
        </p15:guide>
        <p15:guide id="5" orient="horz" pos="2488">
          <p15:clr>
            <a:srgbClr val="FBAE40"/>
          </p15:clr>
        </p15:guide>
        <p15:guide id="6" pos="8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hart" Target="../charts/chart2.xml"/><Relationship Id="rId4" Type="http://schemas.openxmlformats.org/officeDocument/2006/relationships/image" Target="../media/image26.svg"/><Relationship Id="rId9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7">
            <a:extLst>
              <a:ext uri="{FF2B5EF4-FFF2-40B4-BE49-F238E27FC236}">
                <a16:creationId xmlns:a16="http://schemas.microsoft.com/office/drawing/2014/main" id="{AD949F82-A5A2-B24C-9325-821CEBDF1942}"/>
              </a:ext>
            </a:extLst>
          </p:cNvPr>
          <p:cNvSpPr txBox="1">
            <a:spLocks/>
          </p:cNvSpPr>
          <p:nvPr/>
        </p:nvSpPr>
        <p:spPr>
          <a:xfrm>
            <a:off x="1301343" y="1239450"/>
            <a:ext cx="8217796" cy="286831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5333"/>
              </a:lnSpc>
              <a:spcAft>
                <a:spcPts val="0"/>
              </a:spcAft>
            </a:pPr>
            <a:r>
              <a:rPr lang="de-CH" sz="4267" b="1" dirty="0" err="1"/>
              <a:t>Compétences</a:t>
            </a:r>
            <a:r>
              <a:rPr lang="de-CH" sz="4267" b="1" dirty="0"/>
              <a:t> de </a:t>
            </a:r>
            <a:r>
              <a:rPr lang="de-CH" sz="4267" b="1" dirty="0" err="1"/>
              <a:t>base</a:t>
            </a:r>
            <a:r>
              <a:rPr lang="de-CH" sz="4267" b="1" dirty="0"/>
              <a:t> des adultes en Suisse: </a:t>
            </a:r>
            <a:r>
              <a:rPr lang="de-CH" sz="4267" b="1" dirty="0" err="1"/>
              <a:t>Présentation</a:t>
            </a:r>
            <a:r>
              <a:rPr lang="de-CH" sz="4267" b="1" dirty="0"/>
              <a:t> des </a:t>
            </a:r>
            <a:r>
              <a:rPr lang="de-CH" sz="4267" b="1" dirty="0" err="1"/>
              <a:t>résultats</a:t>
            </a:r>
            <a:r>
              <a:rPr lang="de-CH" sz="4267" b="1" dirty="0"/>
              <a:t> PIAAC</a:t>
            </a: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B35EBC67-C47D-1D2E-362D-5D3FBFAC7A25}"/>
              </a:ext>
            </a:extLst>
          </p:cNvPr>
          <p:cNvSpPr txBox="1">
            <a:spLocks/>
          </p:cNvSpPr>
          <p:nvPr/>
        </p:nvSpPr>
        <p:spPr bwMode="auto">
          <a:xfrm>
            <a:off x="1301343" y="5074941"/>
            <a:ext cx="8217796" cy="14555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806450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076325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1344613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0"/>
              </a:spcAft>
            </a:pPr>
            <a:r>
              <a:rPr lang="de-CH" sz="2667" b="1" kern="0" dirty="0"/>
              <a:t>16 </a:t>
            </a:r>
            <a:r>
              <a:rPr lang="de-CH" sz="2667" b="1" kern="0" dirty="0" err="1"/>
              <a:t>mai</a:t>
            </a:r>
            <a:r>
              <a:rPr lang="de-CH" sz="2667" b="1" kern="0" dirty="0"/>
              <a:t> 2025</a:t>
            </a:r>
          </a:p>
          <a:p>
            <a:pPr>
              <a:spcAft>
                <a:spcPts val="0"/>
              </a:spcAft>
            </a:pPr>
            <a:r>
              <a:rPr lang="de-CH" sz="2667" b="1" kern="0" dirty="0"/>
              <a:t>Rencontre des responsables </a:t>
            </a:r>
            <a:r>
              <a:rPr lang="de-CH" sz="2667" b="1" kern="0" dirty="0" err="1"/>
              <a:t>cantonaux</a:t>
            </a:r>
            <a:r>
              <a:rPr lang="de-CH" sz="2667" b="1" kern="0" dirty="0"/>
              <a:t> de </a:t>
            </a:r>
            <a:r>
              <a:rPr lang="de-CH" sz="2667" b="1" kern="0" dirty="0" err="1"/>
              <a:t>l’action</a:t>
            </a:r>
            <a:r>
              <a:rPr lang="de-CH" sz="2667" b="1" kern="0" dirty="0"/>
              <a:t> </a:t>
            </a:r>
            <a:r>
              <a:rPr lang="de-CH" sz="2667" b="1" kern="0" dirty="0" err="1"/>
              <a:t>sociale</a:t>
            </a:r>
            <a:r>
              <a:rPr lang="de-CH" sz="2667" b="1" kern="0" dirty="0"/>
              <a:t>, Charmey</a:t>
            </a:r>
          </a:p>
        </p:txBody>
      </p:sp>
    </p:spTree>
    <p:extLst>
      <p:ext uri="{BB962C8B-B14F-4D97-AF65-F5344CB8AC3E}">
        <p14:creationId xmlns:p14="http://schemas.microsoft.com/office/powerpoint/2010/main" val="24957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D74B373-B43E-50E0-8974-B981E759B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21" y="500045"/>
            <a:ext cx="7213632" cy="714379"/>
          </a:xfrm>
        </p:spPr>
        <p:txBody>
          <a:bodyPr/>
          <a:lstStyle/>
          <a:p>
            <a:r>
              <a:rPr lang="fr-CH" dirty="0"/>
              <a:t>Résultats nationaux en littéracie:</a:t>
            </a:r>
            <a:br>
              <a:rPr lang="fr-CH" dirty="0"/>
            </a:br>
            <a:r>
              <a:rPr lang="fr-CH" dirty="0"/>
              <a:t>Niveau de formation des parents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CEBDA46-77AD-D156-A2C2-D06B8A11AF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CH" dirty="0"/>
              <a:t>10</a:t>
            </a:r>
          </a:p>
        </p:txBody>
      </p:sp>
      <p:graphicFrame>
        <p:nvGraphicFramePr>
          <p:cNvPr id="12" name="Diagramm 6">
            <a:extLst>
              <a:ext uri="{FF2B5EF4-FFF2-40B4-BE49-F238E27FC236}">
                <a16:creationId xmlns:a16="http://schemas.microsoft.com/office/drawing/2014/main" id="{97C46211-90B2-A3A5-B07B-3BCE37A643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193702"/>
              </p:ext>
            </p:extLst>
          </p:nvPr>
        </p:nvGraphicFramePr>
        <p:xfrm>
          <a:off x="3022262" y="2004168"/>
          <a:ext cx="7299664" cy="3825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Grafik 9" descr="Familie mit Junge mit einfarbiger Füllung">
            <a:extLst>
              <a:ext uri="{FF2B5EF4-FFF2-40B4-BE49-F238E27FC236}">
                <a16:creationId xmlns:a16="http://schemas.microsoft.com/office/drawing/2014/main" id="{4A117D54-F5AC-12A7-9F80-9474D7B78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90696" y="277809"/>
            <a:ext cx="1120305" cy="112030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B09AC8E-DFED-8DDE-E7E9-631DEE54BE75}"/>
              </a:ext>
            </a:extLst>
          </p:cNvPr>
          <p:cNvSpPr txBox="1"/>
          <p:nvPr/>
        </p:nvSpPr>
        <p:spPr>
          <a:xfrm>
            <a:off x="1490069" y="2367642"/>
            <a:ext cx="1532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/>
              <a:t>Niveau de formation bas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F382FCF-AFD9-F44B-5CF0-40BA3C6FB96E}"/>
              </a:ext>
            </a:extLst>
          </p:cNvPr>
          <p:cNvSpPr txBox="1"/>
          <p:nvPr/>
        </p:nvSpPr>
        <p:spPr>
          <a:xfrm>
            <a:off x="1490068" y="3393514"/>
            <a:ext cx="1710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/>
              <a:t>Niveau de formation moyen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2F39E1E-AF74-BE95-B3CA-61E5E174F1C8}"/>
              </a:ext>
            </a:extLst>
          </p:cNvPr>
          <p:cNvSpPr txBox="1"/>
          <p:nvPr/>
        </p:nvSpPr>
        <p:spPr>
          <a:xfrm>
            <a:off x="1490067" y="4444868"/>
            <a:ext cx="1532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/>
              <a:t>Niveau de formation élevé</a:t>
            </a:r>
          </a:p>
        </p:txBody>
      </p:sp>
    </p:spTree>
    <p:extLst>
      <p:ext uri="{BB962C8B-B14F-4D97-AF65-F5344CB8AC3E}">
        <p14:creationId xmlns:p14="http://schemas.microsoft.com/office/powerpoint/2010/main" val="622465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6857BF3-E742-3B8E-9C34-10F5DF85E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877" y="335915"/>
            <a:ext cx="8382059" cy="714379"/>
          </a:xfrm>
        </p:spPr>
        <p:txBody>
          <a:bodyPr/>
          <a:lstStyle/>
          <a:p>
            <a:r>
              <a:rPr lang="de-CH" dirty="0" err="1"/>
              <a:t>Résultats</a:t>
            </a:r>
            <a:r>
              <a:rPr lang="de-CH" dirty="0"/>
              <a:t> </a:t>
            </a:r>
            <a:r>
              <a:rPr lang="de-CH" dirty="0" err="1"/>
              <a:t>nationaux</a:t>
            </a:r>
            <a:r>
              <a:rPr lang="de-CH" dirty="0"/>
              <a:t>: </a:t>
            </a:r>
            <a:br>
              <a:rPr lang="de-CH" dirty="0"/>
            </a:br>
            <a:r>
              <a:rPr lang="de-CH" dirty="0"/>
              <a:t>Status </a:t>
            </a:r>
            <a:r>
              <a:rPr lang="de-CH" dirty="0" err="1"/>
              <a:t>sur</a:t>
            </a:r>
            <a:r>
              <a:rPr lang="de-CH" dirty="0"/>
              <a:t> le </a:t>
            </a:r>
            <a:r>
              <a:rPr lang="de-CH" dirty="0" err="1"/>
              <a:t>marché</a:t>
            </a:r>
            <a:r>
              <a:rPr lang="de-CH" dirty="0"/>
              <a:t> du </a:t>
            </a:r>
            <a:r>
              <a:rPr lang="de-CH" dirty="0" err="1"/>
              <a:t>travail</a:t>
            </a:r>
            <a:endParaRPr lang="de-CH" dirty="0"/>
          </a:p>
        </p:txBody>
      </p:sp>
      <p:pic>
        <p:nvPicPr>
          <p:cNvPr id="6" name="Picture 56">
            <a:extLst>
              <a:ext uri="{FF2B5EF4-FFF2-40B4-BE49-F238E27FC236}">
                <a16:creationId xmlns:a16="http://schemas.microsoft.com/office/drawing/2014/main" id="{1BFCA8DF-314E-F776-7B8F-8D6D8D27FABA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03" y="1754187"/>
            <a:ext cx="7517071" cy="4643441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38A72F6-2A00-673C-F313-5EE036744B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5" name="Grafik 4" descr="Arbeit mit einfarbiger Füllung">
            <a:extLst>
              <a:ext uri="{FF2B5EF4-FFF2-40B4-BE49-F238E27FC236}">
                <a16:creationId xmlns:a16="http://schemas.microsoft.com/office/drawing/2014/main" id="{C51A02B6-E679-F0CA-0AE6-9E9DCE0285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64799" y="335915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4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38A7B43-939C-9A3D-6BA5-56E766D59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20" y="404711"/>
            <a:ext cx="8382059" cy="714379"/>
          </a:xfrm>
        </p:spPr>
        <p:txBody>
          <a:bodyPr/>
          <a:lstStyle/>
          <a:p>
            <a:r>
              <a:rPr lang="de-CH" dirty="0" err="1"/>
              <a:t>Résultats</a:t>
            </a:r>
            <a:r>
              <a:rPr lang="de-CH" dirty="0"/>
              <a:t> </a:t>
            </a:r>
            <a:r>
              <a:rPr lang="de-CH" dirty="0" err="1"/>
              <a:t>nationaux</a:t>
            </a:r>
            <a:r>
              <a:rPr lang="de-CH" dirty="0"/>
              <a:t> en </a:t>
            </a:r>
            <a:r>
              <a:rPr lang="de-CH" dirty="0" err="1"/>
              <a:t>littéracie</a:t>
            </a:r>
            <a:r>
              <a:rPr lang="de-CH" dirty="0"/>
              <a:t>: </a:t>
            </a:r>
            <a:br>
              <a:rPr lang="de-CH" dirty="0"/>
            </a:br>
            <a:r>
              <a:rPr lang="de-CH" dirty="0" err="1"/>
              <a:t>Catégories</a:t>
            </a:r>
            <a:r>
              <a:rPr lang="de-CH" dirty="0"/>
              <a:t> de </a:t>
            </a:r>
            <a:r>
              <a:rPr lang="de-CH" dirty="0" err="1"/>
              <a:t>revenus</a:t>
            </a:r>
            <a:r>
              <a:rPr lang="de-CH" dirty="0"/>
              <a:t> et par </a:t>
            </a:r>
            <a:r>
              <a:rPr lang="de-CH" dirty="0" err="1"/>
              <a:t>genre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39935B4-0588-C7D1-B23F-99133AC6D26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12</a:t>
            </a:fld>
            <a:endParaRPr lang="de-CH" dirty="0"/>
          </a:p>
        </p:txBody>
      </p:sp>
      <p:pic>
        <p:nvPicPr>
          <p:cNvPr id="7" name="Grafik 6" descr="Sparschwein mit einfarbiger Füllung">
            <a:extLst>
              <a:ext uri="{FF2B5EF4-FFF2-40B4-BE49-F238E27FC236}">
                <a16:creationId xmlns:a16="http://schemas.microsoft.com/office/drawing/2014/main" id="{F5626B66-80CB-5F88-BE96-71531894A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5236" y="404711"/>
            <a:ext cx="1219200" cy="1219200"/>
          </a:xfrm>
          <a:prstGeom prst="rect">
            <a:avLst/>
          </a:prstGeom>
        </p:spPr>
      </p:pic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DBEC50CC-5A9B-0B0E-3ABF-FD87625DE6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426322"/>
              </p:ext>
            </p:extLst>
          </p:nvPr>
        </p:nvGraphicFramePr>
        <p:xfrm>
          <a:off x="1485283" y="2079007"/>
          <a:ext cx="9282393" cy="413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Grafik 9" descr="Frau mit einfarbiger Füllung">
            <a:extLst>
              <a:ext uri="{FF2B5EF4-FFF2-40B4-BE49-F238E27FC236}">
                <a16:creationId xmlns:a16="http://schemas.microsoft.com/office/drawing/2014/main" id="{9525ACD6-F1F3-20B7-63DB-86A739557C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1250" y="2688423"/>
            <a:ext cx="1219200" cy="1219200"/>
          </a:xfrm>
          <a:prstGeom prst="rect">
            <a:avLst/>
          </a:prstGeom>
        </p:spPr>
      </p:pic>
      <p:pic>
        <p:nvPicPr>
          <p:cNvPr id="12" name="Grafik 11" descr="Mann mit einfarbiger Füllung">
            <a:extLst>
              <a:ext uri="{FF2B5EF4-FFF2-40B4-BE49-F238E27FC236}">
                <a16:creationId xmlns:a16="http://schemas.microsoft.com/office/drawing/2014/main" id="{0585E849-C843-65B2-3D36-30334EB077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1250" y="4378584"/>
            <a:ext cx="1219200" cy="12192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1385620E-44FF-672F-B0B2-DF7E20FBE30C}"/>
              </a:ext>
            </a:extLst>
          </p:cNvPr>
          <p:cNvSpPr/>
          <p:nvPr/>
        </p:nvSpPr>
        <p:spPr>
          <a:xfrm>
            <a:off x="6096001" y="5711569"/>
            <a:ext cx="60959" cy="669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dirty="0" err="1"/>
          </a:p>
        </p:txBody>
      </p:sp>
    </p:spTree>
    <p:extLst>
      <p:ext uri="{BB962C8B-B14F-4D97-AF65-F5344CB8AC3E}">
        <p14:creationId xmlns:p14="http://schemas.microsoft.com/office/powerpoint/2010/main" val="3380002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0A681FC-ECDE-0124-6FDB-D02F0EAB1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520" y="413381"/>
            <a:ext cx="8382059" cy="714379"/>
          </a:xfrm>
        </p:spPr>
        <p:txBody>
          <a:bodyPr/>
          <a:lstStyle/>
          <a:p>
            <a:r>
              <a:rPr lang="de-CH" dirty="0" err="1"/>
              <a:t>Résultats</a:t>
            </a:r>
            <a:r>
              <a:rPr lang="de-CH" dirty="0"/>
              <a:t> </a:t>
            </a:r>
            <a:r>
              <a:rPr lang="de-CH" dirty="0" err="1"/>
              <a:t>nationaux</a:t>
            </a:r>
            <a:r>
              <a:rPr lang="de-CH" dirty="0"/>
              <a:t>: </a:t>
            </a:r>
            <a:br>
              <a:rPr lang="de-CH" dirty="0"/>
            </a:br>
            <a:r>
              <a:rPr lang="de-CH" dirty="0"/>
              <a:t>Profil </a:t>
            </a:r>
            <a:r>
              <a:rPr lang="de-CH" dirty="0" err="1"/>
              <a:t>migratoire</a:t>
            </a:r>
            <a:endParaRPr lang="de-CH" dirty="0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271A9E53-07A0-5860-49E3-FB265EF49F43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37" y="2743200"/>
            <a:ext cx="10086431" cy="298704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B29F8D4-AE3C-5EA8-4F4A-3ADEA5623AD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5" name="Grafik 4" descr="Gepäck mit einfarbiger Füllung">
            <a:extLst>
              <a:ext uri="{FF2B5EF4-FFF2-40B4-BE49-F238E27FC236}">
                <a16:creationId xmlns:a16="http://schemas.microsoft.com/office/drawing/2014/main" id="{2D9EA262-8D07-3357-8DAF-D3F0B7C09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89000" y="300567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2C5D608-1B95-E14F-D0AF-0575C5F364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sz="3733" dirty="0" err="1"/>
              <a:t>Résultats</a:t>
            </a:r>
            <a:r>
              <a:rPr lang="de-CH" sz="3733" dirty="0"/>
              <a:t> </a:t>
            </a:r>
            <a:r>
              <a:rPr lang="de-CH" sz="3733" dirty="0" err="1"/>
              <a:t>nationaux</a:t>
            </a:r>
            <a:r>
              <a:rPr lang="de-CH" sz="3733" dirty="0"/>
              <a:t>:</a:t>
            </a:r>
            <a:br>
              <a:rPr lang="de-CH" dirty="0"/>
            </a:br>
            <a:r>
              <a:rPr lang="de-CH" sz="2933" dirty="0" err="1"/>
              <a:t>Personnes</a:t>
            </a:r>
            <a:r>
              <a:rPr lang="de-CH" sz="2933" dirty="0"/>
              <a:t> </a:t>
            </a:r>
            <a:r>
              <a:rPr lang="de-CH" sz="2933" dirty="0" err="1"/>
              <a:t>avec</a:t>
            </a:r>
            <a:r>
              <a:rPr lang="de-CH" sz="2933" dirty="0"/>
              <a:t> de </a:t>
            </a:r>
            <a:r>
              <a:rPr lang="de-CH" sz="2933" dirty="0" err="1"/>
              <a:t>faibles</a:t>
            </a:r>
            <a:r>
              <a:rPr lang="de-CH" sz="2933" dirty="0"/>
              <a:t> </a:t>
            </a:r>
            <a:r>
              <a:rPr lang="de-CH" sz="2933" dirty="0" err="1"/>
              <a:t>compétences</a:t>
            </a:r>
            <a:br>
              <a:rPr lang="de-CH" sz="2933" dirty="0"/>
            </a:br>
            <a:br>
              <a:rPr lang="de-CH" sz="2933" dirty="0"/>
            </a:br>
            <a:endParaRPr lang="de-CH" sz="2933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2E6A18C-FEC1-8F06-0E9F-3D9A7E5F527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29433" y="1936738"/>
            <a:ext cx="9533134" cy="847283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fr-CH" sz="1600" b="1" dirty="0"/>
              <a:t>30 % de la population résidante permanente âgée de 16 à 65 ans, soit 1,67 million de personnes, affichent des résultats faibles dans au moins une des trois compétences évaluées.</a:t>
            </a:r>
            <a:endParaRPr lang="fr-CH" sz="1600" dirty="0"/>
          </a:p>
          <a:p>
            <a:pPr>
              <a:lnSpc>
                <a:spcPts val="2133"/>
              </a:lnSpc>
              <a:spcAft>
                <a:spcPts val="800"/>
              </a:spcAft>
            </a:pPr>
            <a:endParaRPr lang="de-CH" sz="1867" dirty="0">
              <a:latin typeface="+mj-lt"/>
            </a:endParaRPr>
          </a:p>
          <a:p>
            <a:pPr lvl="3">
              <a:lnSpc>
                <a:spcPts val="2667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3831071" algn="l"/>
                <a:tab pos="5740256" algn="l"/>
              </a:tabLst>
            </a:pPr>
            <a:r>
              <a:rPr lang="de-CH" sz="1867" dirty="0" err="1">
                <a:latin typeface="+mj-lt"/>
              </a:rPr>
              <a:t>Littéracie</a:t>
            </a:r>
            <a:r>
              <a:rPr lang="de-CH" sz="1867" dirty="0">
                <a:latin typeface="+mj-lt"/>
              </a:rPr>
              <a:t>		22%		1.25 mio. </a:t>
            </a:r>
          </a:p>
          <a:p>
            <a:pPr lvl="3">
              <a:lnSpc>
                <a:spcPts val="2667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3831071" algn="l"/>
                <a:tab pos="5740256" algn="l"/>
              </a:tabLst>
            </a:pPr>
            <a:r>
              <a:rPr lang="de-CH" sz="1867" dirty="0" err="1">
                <a:latin typeface="+mj-lt"/>
              </a:rPr>
              <a:t>Numéracie</a:t>
            </a:r>
            <a:r>
              <a:rPr lang="de-CH" sz="1867" dirty="0">
                <a:latin typeface="+mj-lt"/>
              </a:rPr>
              <a:t>		19%		1.06 mio.</a:t>
            </a:r>
          </a:p>
          <a:p>
            <a:pPr lvl="3">
              <a:lnSpc>
                <a:spcPts val="2667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3831071" algn="l"/>
                <a:tab pos="5740256" algn="l"/>
              </a:tabLst>
            </a:pPr>
            <a:r>
              <a:rPr lang="de-CH" sz="1867" dirty="0" err="1">
                <a:latin typeface="+mj-lt"/>
              </a:rPr>
              <a:t>Résolution</a:t>
            </a:r>
            <a:r>
              <a:rPr lang="de-CH" sz="1867" dirty="0">
                <a:latin typeface="+mj-lt"/>
              </a:rPr>
              <a:t> adaptive </a:t>
            </a:r>
            <a:br>
              <a:rPr lang="de-CH" sz="1867" dirty="0">
                <a:latin typeface="+mj-lt"/>
              </a:rPr>
            </a:br>
            <a:r>
              <a:rPr lang="de-CH" sz="1867" dirty="0">
                <a:latin typeface="+mj-lt"/>
              </a:rPr>
              <a:t>de </a:t>
            </a:r>
            <a:r>
              <a:rPr lang="de-CH" sz="1867" dirty="0" err="1">
                <a:latin typeface="+mj-lt"/>
              </a:rPr>
              <a:t>problèmes</a:t>
            </a:r>
            <a:r>
              <a:rPr lang="de-CH" sz="1867" dirty="0">
                <a:latin typeface="+mj-lt"/>
              </a:rPr>
              <a:t> 		25%		1.38 mio. </a:t>
            </a:r>
          </a:p>
          <a:p>
            <a:pPr lvl="3">
              <a:lnSpc>
                <a:spcPts val="2667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3831071" algn="l"/>
                <a:tab pos="5740256" algn="l"/>
              </a:tabLst>
            </a:pPr>
            <a:r>
              <a:rPr lang="de-CH" sz="1867" dirty="0" err="1">
                <a:latin typeface="+mj-lt"/>
              </a:rPr>
              <a:t>Toutes</a:t>
            </a:r>
            <a:r>
              <a:rPr lang="de-CH" sz="1867" dirty="0">
                <a:latin typeface="+mj-lt"/>
              </a:rPr>
              <a:t> </a:t>
            </a:r>
            <a:r>
              <a:rPr lang="de-CH" sz="1867" dirty="0" err="1">
                <a:latin typeface="+mj-lt"/>
              </a:rPr>
              <a:t>les</a:t>
            </a:r>
            <a:r>
              <a:rPr lang="de-CH" sz="1867" dirty="0">
                <a:latin typeface="+mj-lt"/>
              </a:rPr>
              <a:t> </a:t>
            </a:r>
            <a:r>
              <a:rPr lang="de-CH" sz="1867" dirty="0" err="1">
                <a:latin typeface="+mj-lt"/>
              </a:rPr>
              <a:t>compétences</a:t>
            </a:r>
            <a:r>
              <a:rPr lang="de-CH" sz="1867" dirty="0">
                <a:latin typeface="+mj-lt"/>
              </a:rPr>
              <a:t>	15%		0.84 mio. </a:t>
            </a:r>
          </a:p>
          <a:p>
            <a:pPr>
              <a:lnSpc>
                <a:spcPts val="2133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CH" sz="1867" dirty="0">
                <a:latin typeface="+mj-lt"/>
              </a:rPr>
              <a:t>La population peu qualifiée est un groupe très hétérogène en termes d'âge, d'origine, de formation et de profil linguistique.</a:t>
            </a:r>
          </a:p>
          <a:p>
            <a:pPr>
              <a:lnSpc>
                <a:spcPts val="2133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CH" sz="1867" dirty="0">
                <a:latin typeface="+mj-lt"/>
              </a:rPr>
              <a:t>Important : environ 75 % des personnes avec de faibles compétences exercent une activité lucrative.</a:t>
            </a:r>
          </a:p>
          <a:p>
            <a:endParaRPr lang="de-CH" sz="1867" dirty="0"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A96458A-051C-A0AE-6176-A833ECD93D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39386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D8C1A-4D6F-AF73-3EC8-71FC42531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954AB48-75A3-B756-8A51-E992B64440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3733"/>
              </a:lnSpc>
            </a:pPr>
            <a:r>
              <a:rPr lang="de-CH" dirty="0">
                <a:latin typeface="Arial" charset="0"/>
                <a:cs typeface="Arial" charset="0"/>
              </a:rPr>
              <a:t>Promotion des </a:t>
            </a:r>
            <a:r>
              <a:rPr lang="de-CH" dirty="0" err="1">
                <a:latin typeface="Arial" charset="0"/>
                <a:cs typeface="Arial" charset="0"/>
              </a:rPr>
              <a:t>compétences</a:t>
            </a:r>
            <a:r>
              <a:rPr lang="de-CH" dirty="0">
                <a:latin typeface="Arial" charset="0"/>
                <a:cs typeface="Arial" charset="0"/>
              </a:rPr>
              <a:t> de </a:t>
            </a:r>
            <a:r>
              <a:rPr lang="de-CH" dirty="0" err="1">
                <a:latin typeface="Arial" charset="0"/>
                <a:cs typeface="Arial" charset="0"/>
              </a:rPr>
              <a:t>base</a:t>
            </a:r>
            <a:r>
              <a:rPr lang="de-CH" dirty="0">
                <a:latin typeface="Arial" charset="0"/>
                <a:cs typeface="Arial" charset="0"/>
              </a:rPr>
              <a:t>:</a:t>
            </a:r>
            <a:br>
              <a:rPr lang="de-CH" dirty="0">
                <a:latin typeface="Arial" charset="0"/>
                <a:cs typeface="Arial" charset="0"/>
              </a:rPr>
            </a:br>
            <a:r>
              <a:rPr lang="de-CH" dirty="0" err="1">
                <a:latin typeface="Arial" charset="0"/>
                <a:cs typeface="Arial" charset="0"/>
              </a:rPr>
              <a:t>qui</a:t>
            </a:r>
            <a:r>
              <a:rPr lang="de-CH" dirty="0">
                <a:latin typeface="Arial" charset="0"/>
                <a:cs typeface="Arial" charset="0"/>
              </a:rPr>
              <a:t> et </a:t>
            </a:r>
            <a:r>
              <a:rPr lang="de-CH" dirty="0" err="1">
                <a:latin typeface="Arial" charset="0"/>
                <a:cs typeface="Arial" charset="0"/>
              </a:rPr>
              <a:t>comment</a:t>
            </a:r>
            <a:br>
              <a:rPr lang="de-CH" sz="4267" dirty="0">
                <a:latin typeface="Arial" charset="0"/>
                <a:cs typeface="Arial" charset="0"/>
              </a:rPr>
            </a:b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5FBFBA8-BD79-9F7C-F5C7-997083E894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15</a:t>
            </a:fld>
            <a:endParaRPr lang="de-CH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5382D120-AF27-5CF9-2F59-822E85F3CB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0298334"/>
              </p:ext>
            </p:extLst>
          </p:nvPr>
        </p:nvGraphicFramePr>
        <p:xfrm>
          <a:off x="1862063" y="2018699"/>
          <a:ext cx="8139216" cy="3721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6C4A8856-CFBE-754D-F749-B14CF47936F3}"/>
              </a:ext>
            </a:extLst>
          </p:cNvPr>
          <p:cNvSpPr/>
          <p:nvPr/>
        </p:nvSpPr>
        <p:spPr>
          <a:xfrm>
            <a:off x="626051" y="2018699"/>
            <a:ext cx="1152372" cy="362812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CH" sz="1867" dirty="0" err="1">
                <a:latin typeface="Arial" panose="020B0604020202020204" pitchFamily="34" charset="0"/>
                <a:cs typeface="Arial" panose="020B0604020202020204" pitchFamily="34" charset="0"/>
              </a:rPr>
              <a:t>Partenaires</a:t>
            </a:r>
            <a:r>
              <a:rPr lang="de-CH" sz="18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67" dirty="0" err="1">
                <a:latin typeface="Arial" panose="020B0604020202020204" pitchFamily="34" charset="0"/>
                <a:cs typeface="Arial" panose="020B0604020202020204" pitchFamily="34" charset="0"/>
              </a:rPr>
              <a:t>sociaux</a:t>
            </a:r>
            <a:r>
              <a:rPr lang="de-CH" sz="1867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algn="ctr"/>
            <a:r>
              <a:rPr lang="de-CH" sz="1867" dirty="0" err="1">
                <a:latin typeface="Arial" panose="020B0604020202020204" pitchFamily="34" charset="0"/>
                <a:cs typeface="Arial" panose="020B0604020202020204" pitchFamily="34" charset="0"/>
              </a:rPr>
              <a:t>employeurs</a:t>
            </a:r>
            <a:endParaRPr lang="de-CH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F177A533-D889-5A88-F54A-0639FD9D6447}"/>
              </a:ext>
            </a:extLst>
          </p:cNvPr>
          <p:cNvSpPr/>
          <p:nvPr/>
        </p:nvSpPr>
        <p:spPr>
          <a:xfrm>
            <a:off x="1862063" y="5807754"/>
            <a:ext cx="8139216" cy="81462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867" dirty="0">
                <a:latin typeface="Arial" panose="020B0604020202020204" pitchFamily="34" charset="0"/>
                <a:cs typeface="Arial" panose="020B0604020202020204" pitchFamily="34" charset="0"/>
              </a:rPr>
              <a:t>Communes, </a:t>
            </a:r>
            <a:r>
              <a:rPr lang="de-CH" sz="1867" dirty="0" err="1">
                <a:latin typeface="Arial" panose="020B0604020202020204" pitchFamily="34" charset="0"/>
                <a:cs typeface="Arial" panose="020B0604020202020204" pitchFamily="34" charset="0"/>
              </a:rPr>
              <a:t>cantons</a:t>
            </a:r>
            <a:r>
              <a:rPr lang="de-CH" sz="1867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CH" sz="1867" dirty="0" err="1">
                <a:latin typeface="Arial" panose="020B0604020202020204" pitchFamily="34" charset="0"/>
                <a:cs typeface="Arial" panose="020B0604020202020204" pitchFamily="34" charset="0"/>
              </a:rPr>
              <a:t>Confédération</a:t>
            </a:r>
            <a:endParaRPr lang="de-CH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9A9127F2-6D84-B3F4-628B-E2B5E1C54BB5}"/>
              </a:ext>
            </a:extLst>
          </p:cNvPr>
          <p:cNvSpPr/>
          <p:nvPr/>
        </p:nvSpPr>
        <p:spPr>
          <a:xfrm>
            <a:off x="8891430" y="1428847"/>
            <a:ext cx="2530325" cy="11797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867" b="1" dirty="0" err="1"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  <a:r>
              <a:rPr lang="de-CH" sz="186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867" b="1" dirty="0" err="1">
                <a:latin typeface="Arial" panose="020B0604020202020204" pitchFamily="34" charset="0"/>
                <a:cs typeface="Arial" panose="020B0604020202020204" pitchFamily="34" charset="0"/>
              </a:rPr>
              <a:t>interinstitutionnelle</a:t>
            </a:r>
            <a:endParaRPr lang="de-CH" sz="1867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867" b="1" dirty="0">
                <a:latin typeface="Arial" panose="020B0604020202020204" pitchFamily="34" charset="0"/>
                <a:cs typeface="Arial" panose="020B0604020202020204" pitchFamily="34" charset="0"/>
              </a:rPr>
              <a:t>CII</a:t>
            </a:r>
            <a:endParaRPr lang="de-CH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FE36437-CA34-1CE7-28B4-B638A8484050}"/>
              </a:ext>
            </a:extLst>
          </p:cNvPr>
          <p:cNvSpPr txBox="1"/>
          <p:nvPr/>
        </p:nvSpPr>
        <p:spPr>
          <a:xfrm>
            <a:off x="1971125" y="3128632"/>
            <a:ext cx="1155796" cy="58477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1600" b="1" dirty="0"/>
              <a:t>Assurance chômage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603D756-2174-C9B7-A6F0-14658C954548}"/>
              </a:ext>
            </a:extLst>
          </p:cNvPr>
          <p:cNvSpPr txBox="1"/>
          <p:nvPr/>
        </p:nvSpPr>
        <p:spPr>
          <a:xfrm>
            <a:off x="6052389" y="2079428"/>
            <a:ext cx="1415897" cy="58477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1600" b="1" dirty="0"/>
              <a:t>Programmes CBA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195690-5C27-0B13-7DB0-7D17139D706E}"/>
              </a:ext>
            </a:extLst>
          </p:cNvPr>
          <p:cNvSpPr txBox="1"/>
          <p:nvPr/>
        </p:nvSpPr>
        <p:spPr>
          <a:xfrm>
            <a:off x="1971126" y="4105026"/>
            <a:ext cx="1686474" cy="338554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1600" b="1" dirty="0"/>
              <a:t>Programmes PIC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71AA6B1-9200-35EF-8323-66990C85ED8C}"/>
              </a:ext>
            </a:extLst>
          </p:cNvPr>
          <p:cNvSpPr txBox="1"/>
          <p:nvPr/>
        </p:nvSpPr>
        <p:spPr>
          <a:xfrm>
            <a:off x="7897590" y="4100712"/>
            <a:ext cx="1987681" cy="58477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1600" b="1" dirty="0"/>
              <a:t>Mesures de réadaptation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D08FFD7-2BF8-605E-1F2B-A9E8A9FC8004}"/>
              </a:ext>
            </a:extLst>
          </p:cNvPr>
          <p:cNvSpPr txBox="1"/>
          <p:nvPr/>
        </p:nvSpPr>
        <p:spPr>
          <a:xfrm>
            <a:off x="7897590" y="3139056"/>
            <a:ext cx="1987681" cy="58477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1600" b="1" dirty="0"/>
              <a:t>Simplement mieux!</a:t>
            </a:r>
          </a:p>
          <a:p>
            <a:r>
              <a:rPr lang="fr-CH" sz="1600" b="1" dirty="0"/>
              <a:t>…au travail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2AB8231-69ED-78E9-198C-5270F998C5D7}"/>
              </a:ext>
            </a:extLst>
          </p:cNvPr>
          <p:cNvSpPr txBox="1"/>
          <p:nvPr/>
        </p:nvSpPr>
        <p:spPr>
          <a:xfrm>
            <a:off x="6052388" y="2760846"/>
            <a:ext cx="1279347" cy="338554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1600" b="1" dirty="0"/>
              <a:t>Soutien OFC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CCB8187-6DF2-0977-37CE-60EA879E4BE1}"/>
              </a:ext>
            </a:extLst>
          </p:cNvPr>
          <p:cNvSpPr txBox="1"/>
          <p:nvPr/>
        </p:nvSpPr>
        <p:spPr>
          <a:xfrm>
            <a:off x="4793977" y="4412801"/>
            <a:ext cx="986739" cy="338554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1600" b="1" dirty="0"/>
              <a:t>PAI</a:t>
            </a:r>
          </a:p>
        </p:txBody>
      </p:sp>
    </p:spTree>
    <p:extLst>
      <p:ext uri="{BB962C8B-B14F-4D97-AF65-F5344CB8AC3E}">
        <p14:creationId xmlns:p14="http://schemas.microsoft.com/office/powerpoint/2010/main" val="352641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59E21-6C76-18B1-7356-00272EA6A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67A164D-B993-0E5D-6E60-DC5DD317DF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Et la </a:t>
            </a:r>
            <a:r>
              <a:rPr lang="de-CH" dirty="0" err="1"/>
              <a:t>suite</a:t>
            </a:r>
            <a:r>
              <a:rPr lang="de-CH" dirty="0"/>
              <a:t>?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2C6C570-0B7B-2724-4F71-264B20D816A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01677" y="1824705"/>
            <a:ext cx="9620249" cy="1857388"/>
          </a:xfrm>
        </p:spPr>
        <p:txBody>
          <a:bodyPr/>
          <a:lstStyle/>
          <a:p>
            <a:pPr>
              <a:lnSpc>
                <a:spcPts val="2133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de-CH" sz="1867" b="1" dirty="0"/>
              <a:t>Rapports </a:t>
            </a:r>
            <a:r>
              <a:rPr lang="de-CH" sz="1867" b="1" dirty="0" err="1"/>
              <a:t>d’approfondissement</a:t>
            </a:r>
            <a:r>
              <a:rPr lang="de-CH" sz="1867" b="1" dirty="0"/>
              <a:t> OFS</a:t>
            </a:r>
          </a:p>
          <a:p>
            <a:pPr lvl="1">
              <a:lnSpc>
                <a:spcPts val="2133"/>
              </a:lnSpc>
              <a:spcAft>
                <a:spcPts val="800"/>
              </a:spcAft>
            </a:pPr>
            <a:r>
              <a:rPr lang="de-CH" sz="1867" dirty="0"/>
              <a:t>Rapport 1: </a:t>
            </a:r>
            <a:r>
              <a:rPr lang="de-CH" sz="1867" dirty="0" err="1"/>
              <a:t>Compétences</a:t>
            </a:r>
            <a:r>
              <a:rPr lang="de-CH" sz="1867" dirty="0"/>
              <a:t> </a:t>
            </a:r>
            <a:r>
              <a:rPr lang="de-CH" sz="1867" dirty="0" err="1"/>
              <a:t>sur</a:t>
            </a:r>
            <a:r>
              <a:rPr lang="de-CH" sz="1867" dirty="0"/>
              <a:t> le </a:t>
            </a:r>
            <a:r>
              <a:rPr lang="de-CH" sz="1867" dirty="0" err="1"/>
              <a:t>marché</a:t>
            </a:r>
            <a:r>
              <a:rPr lang="de-CH" sz="1867" dirty="0"/>
              <a:t> du </a:t>
            </a:r>
            <a:r>
              <a:rPr lang="de-CH" sz="1867" dirty="0" err="1"/>
              <a:t>travail</a:t>
            </a:r>
            <a:r>
              <a:rPr lang="de-CH" sz="1867" dirty="0"/>
              <a:t> (</a:t>
            </a:r>
            <a:r>
              <a:rPr lang="de-CH" sz="1867" dirty="0" err="1"/>
              <a:t>septembre</a:t>
            </a:r>
            <a:r>
              <a:rPr lang="de-CH" sz="1867" dirty="0"/>
              <a:t> 2025)</a:t>
            </a:r>
          </a:p>
          <a:p>
            <a:pPr lvl="1">
              <a:lnSpc>
                <a:spcPts val="2133"/>
              </a:lnSpc>
              <a:spcAft>
                <a:spcPts val="800"/>
              </a:spcAft>
            </a:pPr>
            <a:r>
              <a:rPr lang="de-CH" sz="1867" dirty="0"/>
              <a:t>Rapport 2: </a:t>
            </a:r>
            <a:r>
              <a:rPr lang="de-CH" sz="1867" dirty="0" err="1"/>
              <a:t>Vivre</a:t>
            </a:r>
            <a:r>
              <a:rPr lang="de-CH" sz="1867" dirty="0"/>
              <a:t> </a:t>
            </a:r>
            <a:r>
              <a:rPr lang="de-CH" sz="1867" dirty="0" err="1"/>
              <a:t>avec</a:t>
            </a:r>
            <a:r>
              <a:rPr lang="de-CH" sz="1867" dirty="0"/>
              <a:t> des </a:t>
            </a:r>
            <a:r>
              <a:rPr lang="de-CH" sz="1867" dirty="0" err="1"/>
              <a:t>faibles</a:t>
            </a:r>
            <a:r>
              <a:rPr lang="de-CH" sz="1867" dirty="0"/>
              <a:t> </a:t>
            </a:r>
            <a:r>
              <a:rPr lang="de-CH" sz="1867" dirty="0" err="1"/>
              <a:t>compétencesn</a:t>
            </a:r>
            <a:r>
              <a:rPr lang="de-CH" sz="1867" dirty="0"/>
              <a:t> (</a:t>
            </a:r>
            <a:r>
              <a:rPr lang="de-CH" sz="1867" dirty="0" err="1"/>
              <a:t>octobre</a:t>
            </a:r>
            <a:r>
              <a:rPr lang="de-CH" sz="1867" dirty="0"/>
              <a:t> 2025)</a:t>
            </a:r>
          </a:p>
          <a:p>
            <a:pPr marL="268281" lvl="1" indent="0">
              <a:lnSpc>
                <a:spcPts val="2133"/>
              </a:lnSpc>
              <a:spcAft>
                <a:spcPts val="800"/>
              </a:spcAft>
              <a:buNone/>
            </a:pPr>
            <a:endParaRPr lang="de-CH" sz="1867" dirty="0"/>
          </a:p>
          <a:p>
            <a:pPr marL="268281" lvl="1" indent="-268281">
              <a:lnSpc>
                <a:spcPts val="2133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de-CH" sz="1867" b="1" dirty="0">
                <a:solidFill>
                  <a:srgbClr val="000000"/>
                </a:solidFill>
                <a:cs typeface="+mn-cs"/>
              </a:rPr>
              <a:t>Rapports </a:t>
            </a:r>
            <a:r>
              <a:rPr lang="de-CH" sz="1867" b="1" dirty="0" err="1">
                <a:solidFill>
                  <a:srgbClr val="000000"/>
                </a:solidFill>
                <a:cs typeface="+mn-cs"/>
              </a:rPr>
              <a:t>internationaux</a:t>
            </a:r>
            <a:r>
              <a:rPr lang="de-CH" sz="1867" b="1" dirty="0">
                <a:solidFill>
                  <a:srgbClr val="000000"/>
                </a:solidFill>
                <a:cs typeface="+mn-cs"/>
              </a:rPr>
              <a:t> de </a:t>
            </a:r>
            <a:r>
              <a:rPr lang="de-CH" sz="1867" b="1" dirty="0" err="1">
                <a:solidFill>
                  <a:srgbClr val="000000"/>
                </a:solidFill>
                <a:cs typeface="+mn-cs"/>
              </a:rPr>
              <a:t>l’OCDE</a:t>
            </a:r>
            <a:endParaRPr lang="de-CH" sz="1867" b="1" dirty="0">
              <a:solidFill>
                <a:srgbClr val="000000"/>
              </a:solidFill>
              <a:cs typeface="+mn-cs"/>
            </a:endParaRPr>
          </a:p>
          <a:p>
            <a:pPr lvl="1">
              <a:lnSpc>
                <a:spcPts val="2133"/>
              </a:lnSpc>
              <a:spcAft>
                <a:spcPts val="800"/>
              </a:spcAft>
            </a:pPr>
            <a:r>
              <a:rPr lang="de-CH" sz="1867" dirty="0"/>
              <a:t>Divers </a:t>
            </a:r>
            <a:r>
              <a:rPr lang="de-CH" sz="1867" dirty="0" err="1"/>
              <a:t>rapports</a:t>
            </a:r>
            <a:r>
              <a:rPr lang="de-CH" sz="1867" dirty="0"/>
              <a:t> en </a:t>
            </a:r>
            <a:r>
              <a:rPr lang="de-CH" sz="1867" dirty="0" err="1"/>
              <a:t>planification</a:t>
            </a:r>
            <a:r>
              <a:rPr lang="de-CH" sz="1867" dirty="0"/>
              <a:t> (</a:t>
            </a:r>
            <a:r>
              <a:rPr lang="de-CH" sz="1867" dirty="0" err="1"/>
              <a:t>dès</a:t>
            </a:r>
            <a:r>
              <a:rPr lang="de-CH" sz="1867" dirty="0"/>
              <a:t> </a:t>
            </a:r>
            <a:r>
              <a:rPr lang="de-CH" sz="1867" dirty="0" err="1"/>
              <a:t>juin</a:t>
            </a:r>
            <a:r>
              <a:rPr lang="de-CH" sz="1867" dirty="0"/>
              <a:t> 2025)</a:t>
            </a:r>
          </a:p>
          <a:p>
            <a:pPr lvl="1">
              <a:lnSpc>
                <a:spcPts val="2133"/>
              </a:lnSpc>
              <a:spcAft>
                <a:spcPts val="800"/>
              </a:spcAft>
            </a:pPr>
            <a:endParaRPr lang="de-CH" sz="1867" dirty="0"/>
          </a:p>
          <a:p>
            <a:pPr marL="268281" lvl="1" indent="-268281">
              <a:lnSpc>
                <a:spcPts val="2133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de-CH" sz="1867" b="1" dirty="0" err="1">
                <a:cs typeface="+mn-cs"/>
              </a:rPr>
              <a:t>Soutien</a:t>
            </a:r>
            <a:r>
              <a:rPr lang="de-CH" sz="1867" b="1" dirty="0">
                <a:cs typeface="+mn-cs"/>
              </a:rPr>
              <a:t> de </a:t>
            </a:r>
            <a:r>
              <a:rPr lang="de-CH" sz="1867" b="1" dirty="0" err="1">
                <a:cs typeface="+mn-cs"/>
              </a:rPr>
              <a:t>travaux</a:t>
            </a:r>
            <a:r>
              <a:rPr lang="de-CH" sz="1867" b="1" dirty="0">
                <a:cs typeface="+mn-cs"/>
              </a:rPr>
              <a:t> de </a:t>
            </a:r>
            <a:r>
              <a:rPr lang="de-CH" sz="1867" b="1" dirty="0" err="1">
                <a:cs typeface="+mn-cs"/>
              </a:rPr>
              <a:t>recherche</a:t>
            </a:r>
            <a:r>
              <a:rPr lang="de-CH" sz="1867" b="1" dirty="0">
                <a:cs typeface="+mn-cs"/>
              </a:rPr>
              <a:t> et de </a:t>
            </a:r>
            <a:r>
              <a:rPr lang="de-CH" sz="1867" b="1" dirty="0" err="1">
                <a:cs typeface="+mn-cs"/>
              </a:rPr>
              <a:t>manifestations</a:t>
            </a:r>
            <a:endParaRPr lang="de-CH" sz="1867" b="1" dirty="0">
              <a:cs typeface="+mn-cs"/>
            </a:endParaRPr>
          </a:p>
          <a:p>
            <a:pPr marL="268281" lvl="1" indent="-268281">
              <a:lnSpc>
                <a:spcPts val="2133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de-CH" sz="1867" b="1" dirty="0">
                <a:cs typeface="+mn-cs"/>
              </a:rPr>
              <a:t>Analyse </a:t>
            </a:r>
            <a:r>
              <a:rPr lang="de-CH" sz="1867" b="1" dirty="0" err="1">
                <a:cs typeface="+mn-cs"/>
              </a:rPr>
              <a:t>dans</a:t>
            </a:r>
            <a:r>
              <a:rPr lang="de-CH" sz="1867" b="1" dirty="0">
                <a:cs typeface="+mn-cs"/>
              </a:rPr>
              <a:t> le </a:t>
            </a:r>
            <a:r>
              <a:rPr lang="de-CH" sz="1867" b="1" dirty="0" err="1">
                <a:cs typeface="+mn-cs"/>
              </a:rPr>
              <a:t>cadre</a:t>
            </a:r>
            <a:r>
              <a:rPr lang="de-CH" sz="1867" b="1" dirty="0">
                <a:cs typeface="+mn-cs"/>
              </a:rPr>
              <a:t> du </a:t>
            </a:r>
            <a:r>
              <a:rPr lang="de-CH" sz="1867" b="1" dirty="0" err="1">
                <a:cs typeface="+mn-cs"/>
              </a:rPr>
              <a:t>monitoring</a:t>
            </a:r>
            <a:r>
              <a:rPr lang="de-CH" sz="1867" b="1" dirty="0">
                <a:cs typeface="+mn-cs"/>
              </a:rPr>
              <a:t> </a:t>
            </a:r>
            <a:r>
              <a:rPr lang="de-CH" sz="1867" b="1" dirty="0" err="1">
                <a:cs typeface="+mn-cs"/>
              </a:rPr>
              <a:t>pauvreté</a:t>
            </a:r>
            <a:r>
              <a:rPr lang="de-CH" sz="1867" b="1">
                <a:cs typeface="+mn-cs"/>
              </a:rPr>
              <a:t> NAPA</a:t>
            </a:r>
            <a:endParaRPr lang="de-CH" sz="1867" b="1" dirty="0">
              <a:cs typeface="+mn-cs"/>
            </a:endParaRPr>
          </a:p>
          <a:p>
            <a:pPr lvl="1">
              <a:lnSpc>
                <a:spcPts val="2133"/>
              </a:lnSpc>
              <a:spcAft>
                <a:spcPts val="800"/>
              </a:spcAft>
            </a:pPr>
            <a:endParaRPr lang="de-CH" sz="1867" dirty="0"/>
          </a:p>
          <a:p>
            <a:pPr marL="268281" lvl="1" indent="0">
              <a:lnSpc>
                <a:spcPts val="2133"/>
              </a:lnSpc>
              <a:spcAft>
                <a:spcPts val="800"/>
              </a:spcAft>
              <a:buNone/>
            </a:pPr>
            <a:endParaRPr lang="de-CH" sz="1867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45002B2-C485-730B-48DC-06ACC1880A0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5" name="Pfeil: Fünfeck 4">
            <a:extLst>
              <a:ext uri="{FF2B5EF4-FFF2-40B4-BE49-F238E27FC236}">
                <a16:creationId xmlns:a16="http://schemas.microsoft.com/office/drawing/2014/main" id="{A0605CF4-715C-9DB6-57EB-6BE5BE2C296D}"/>
              </a:ext>
            </a:extLst>
          </p:cNvPr>
          <p:cNvSpPr/>
          <p:nvPr/>
        </p:nvSpPr>
        <p:spPr>
          <a:xfrm>
            <a:off x="8319407" y="2384853"/>
            <a:ext cx="3675646" cy="2749623"/>
          </a:xfrm>
          <a:prstGeom prst="homePlate">
            <a:avLst>
              <a:gd name="adj" fmla="val 34992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de-CH" sz="1867" b="1" dirty="0" err="1"/>
              <a:t>Buts</a:t>
            </a:r>
            <a:r>
              <a:rPr lang="de-CH" sz="1867" b="1" dirty="0"/>
              <a:t>:</a:t>
            </a:r>
          </a:p>
          <a:p>
            <a:pPr marL="380990" indent="-38099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CH" sz="1867" dirty="0"/>
              <a:t>Faire </a:t>
            </a:r>
            <a:r>
              <a:rPr lang="de-CH" sz="1867" dirty="0" err="1"/>
              <a:t>connaître</a:t>
            </a:r>
            <a:r>
              <a:rPr lang="de-CH" sz="1867" dirty="0"/>
              <a:t> </a:t>
            </a:r>
            <a:r>
              <a:rPr lang="de-CH" sz="1867" dirty="0" err="1"/>
              <a:t>les</a:t>
            </a:r>
            <a:r>
              <a:rPr lang="de-CH" sz="1867" dirty="0"/>
              <a:t> </a:t>
            </a:r>
            <a:r>
              <a:rPr lang="de-CH" sz="1867" dirty="0" err="1"/>
              <a:t>résultats</a:t>
            </a:r>
            <a:endParaRPr lang="de-CH" sz="1867" dirty="0"/>
          </a:p>
          <a:p>
            <a:pPr marL="380990" indent="-38099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CH" sz="1867" dirty="0"/>
              <a:t>Lancer </a:t>
            </a:r>
            <a:r>
              <a:rPr lang="de-CH" sz="1867" dirty="0" err="1"/>
              <a:t>les</a:t>
            </a:r>
            <a:r>
              <a:rPr lang="de-CH" sz="1867" dirty="0"/>
              <a:t> </a:t>
            </a:r>
            <a:r>
              <a:rPr lang="de-CH" sz="1867" dirty="0" err="1"/>
              <a:t>discussions</a:t>
            </a:r>
            <a:endParaRPr lang="de-CH" sz="1867" dirty="0"/>
          </a:p>
          <a:p>
            <a:pPr marL="380990" indent="-38099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CH" sz="1867" dirty="0" err="1"/>
              <a:t>Définir</a:t>
            </a:r>
            <a:r>
              <a:rPr lang="de-CH" sz="1867" dirty="0"/>
              <a:t> </a:t>
            </a:r>
            <a:r>
              <a:rPr lang="de-CH" sz="1867" dirty="0" err="1"/>
              <a:t>les</a:t>
            </a:r>
            <a:r>
              <a:rPr lang="de-CH" sz="1867" dirty="0"/>
              <a:t> </a:t>
            </a:r>
            <a:r>
              <a:rPr lang="de-CH" sz="1867" dirty="0" err="1"/>
              <a:t>besoins</a:t>
            </a:r>
            <a:r>
              <a:rPr lang="de-CH" sz="1867" dirty="0"/>
              <a:t> </a:t>
            </a:r>
            <a:r>
              <a:rPr lang="de-CH" sz="1867" dirty="0" err="1"/>
              <a:t>d’action</a:t>
            </a:r>
            <a:endParaRPr lang="de-CH" sz="1867" dirty="0"/>
          </a:p>
          <a:p>
            <a:pPr marL="380990" indent="-38099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CH" sz="1867" dirty="0" err="1"/>
              <a:t>Proposer</a:t>
            </a:r>
            <a:r>
              <a:rPr lang="de-CH" sz="1867" dirty="0"/>
              <a:t> des </a:t>
            </a:r>
            <a:r>
              <a:rPr lang="de-CH" sz="1867" dirty="0" err="1"/>
              <a:t>mesures</a:t>
            </a:r>
            <a:r>
              <a:rPr lang="de-CH" sz="1867" dirty="0"/>
              <a:t> </a:t>
            </a:r>
            <a:r>
              <a:rPr lang="de-CH" sz="1867" dirty="0" err="1"/>
              <a:t>concrètes</a:t>
            </a:r>
            <a:endParaRPr lang="de-CH" sz="1867" dirty="0"/>
          </a:p>
        </p:txBody>
      </p:sp>
    </p:spTree>
    <p:extLst>
      <p:ext uri="{BB962C8B-B14F-4D97-AF65-F5344CB8AC3E}">
        <p14:creationId xmlns:p14="http://schemas.microsoft.com/office/powerpoint/2010/main" val="1289940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8C628-FA86-3EA6-3456-6D3DB1327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6B76C2A-85C6-272E-2D4B-9868B7546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349" y="579356"/>
            <a:ext cx="8828764" cy="2201708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D20859-1607-BD66-30D5-D5E1FFC129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3711A2-640D-48B6-9144-4D7C7D15A302}" type="slidenum">
              <a:rPr lang="fr-CH" noProof="0" smtClean="0"/>
              <a:pPr>
                <a:defRPr/>
              </a:pPr>
              <a:t>17</a:t>
            </a:fld>
            <a:endParaRPr lang="fr-CH" noProof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351965DA-222D-5025-5CF0-971D296E702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973348" y="3028950"/>
            <a:ext cx="9319290" cy="371125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CH" sz="1800" dirty="0"/>
              <a:t>🗓️</a:t>
            </a:r>
            <a:r>
              <a:rPr lang="de-CH" sz="1800" b="1" dirty="0"/>
              <a:t>Save </a:t>
            </a:r>
            <a:r>
              <a:rPr lang="de-CH" sz="1800" b="1" dirty="0" err="1"/>
              <a:t>the</a:t>
            </a:r>
            <a:r>
              <a:rPr lang="de-CH" sz="1800" b="1" dirty="0"/>
              <a:t> Date – 27. Oktober 2025</a:t>
            </a:r>
          </a:p>
          <a:p>
            <a:pPr>
              <a:spcBef>
                <a:spcPts val="0"/>
              </a:spcBef>
            </a:pPr>
            <a:r>
              <a:rPr lang="fr-CH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Colloque du SEFRI au Zentrum Paul Klee, Berne</a:t>
            </a:r>
            <a:br>
              <a:rPr lang="de-CH" sz="1800" b="1" dirty="0"/>
            </a:br>
            <a:endParaRPr lang="de-CH" sz="1800" b="1" dirty="0"/>
          </a:p>
          <a:p>
            <a:pPr>
              <a:spcBef>
                <a:spcPts val="0"/>
              </a:spcBef>
            </a:pPr>
            <a:r>
              <a:rPr lang="fr-CH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 Qu’est-ce qui motive les adultes ayant de faibles compétences de base ?»</a:t>
            </a:r>
            <a:endParaRPr lang="de-CH" sz="1800" b="1" dirty="0"/>
          </a:p>
          <a:p>
            <a:pPr marL="0" indent="0">
              <a:spcBef>
                <a:spcPts val="0"/>
              </a:spcBef>
            </a:pPr>
            <a:r>
              <a:rPr lang="fr-CH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Comment pouvons-nous atteindre les personnes qui ont des difficultés à lire, écrire, calculer ou utiliser les applications numériques ?</a:t>
            </a:r>
            <a:br>
              <a:rPr lang="de-CH" sz="1800" dirty="0"/>
            </a:br>
            <a:endParaRPr lang="de-CH" sz="1800" dirty="0"/>
          </a:p>
          <a:p>
            <a:pPr>
              <a:spcBef>
                <a:spcPts val="0"/>
              </a:spcBef>
            </a:pPr>
            <a:r>
              <a:rPr lang="fr-CH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Pour en savoir plus, participez au Forum formation continue !</a:t>
            </a:r>
            <a:endParaRPr lang="de-CH" sz="1800" dirty="0"/>
          </a:p>
          <a:p>
            <a:pPr>
              <a:spcBef>
                <a:spcPts val="0"/>
              </a:spcBef>
            </a:pPr>
            <a:r>
              <a:rPr lang="de-CH" sz="1800" kern="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🕘</a:t>
            </a:r>
            <a:r>
              <a:rPr lang="fr-CH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9h00–16h30</a:t>
            </a:r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E06E96A-83CE-F3BC-72A4-494649A84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2258" y="4930336"/>
            <a:ext cx="1649855" cy="164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6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57D6C14-5856-9363-A506-521126813B6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r>
              <a:rPr lang="de-CH" b="1" dirty="0"/>
              <a:t>Merci </a:t>
            </a:r>
            <a:r>
              <a:rPr lang="de-CH" b="1" dirty="0" err="1"/>
              <a:t>beaucoup</a:t>
            </a:r>
            <a:r>
              <a:rPr lang="de-CH" b="1" dirty="0"/>
              <a:t> de </a:t>
            </a:r>
            <a:r>
              <a:rPr lang="de-CH" b="1" dirty="0" err="1"/>
              <a:t>votre</a:t>
            </a:r>
            <a:r>
              <a:rPr lang="de-CH" b="1" dirty="0"/>
              <a:t> </a:t>
            </a:r>
            <a:r>
              <a:rPr lang="de-CH" b="1" dirty="0" err="1"/>
              <a:t>attention</a:t>
            </a:r>
            <a:endParaRPr lang="de-CH" b="1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b="1" dirty="0" err="1"/>
              <a:t>Avez-vous</a:t>
            </a:r>
            <a:r>
              <a:rPr lang="de-CH" b="1" dirty="0"/>
              <a:t> des </a:t>
            </a:r>
            <a:r>
              <a:rPr lang="de-CH" b="1" dirty="0" err="1"/>
              <a:t>questions</a:t>
            </a:r>
            <a:r>
              <a:rPr lang="de-CH" b="1" dirty="0"/>
              <a:t>?</a:t>
            </a:r>
          </a:p>
          <a:p>
            <a:pPr marL="0" indent="0">
              <a:buNone/>
            </a:pPr>
            <a:r>
              <a:rPr lang="de-CH" dirty="0" err="1"/>
              <a:t>Maintenant</a:t>
            </a:r>
            <a:r>
              <a:rPr lang="de-CH" dirty="0"/>
              <a:t> </a:t>
            </a:r>
            <a:r>
              <a:rPr lang="de-CH" dirty="0" err="1"/>
              <a:t>ou</a:t>
            </a:r>
            <a:r>
              <a:rPr lang="de-CH" dirty="0"/>
              <a:t> plus </a:t>
            </a:r>
            <a:r>
              <a:rPr lang="de-CH" dirty="0" err="1"/>
              <a:t>tard</a:t>
            </a:r>
            <a:r>
              <a:rPr lang="de-CH" dirty="0"/>
              <a:t>…</a:t>
            </a:r>
          </a:p>
          <a:p>
            <a:pPr marL="0" indent="0" algn="ctr">
              <a:buNone/>
            </a:pPr>
            <a:endParaRPr lang="de-CH" dirty="0"/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r>
              <a:rPr lang="de-CH" b="1" dirty="0"/>
              <a:t>Sabine Scheiben</a:t>
            </a:r>
          </a:p>
          <a:p>
            <a:pPr marL="0" indent="0">
              <a:buNone/>
            </a:pPr>
            <a:r>
              <a:rPr lang="de-CH" dirty="0" err="1"/>
              <a:t>Cheffe</a:t>
            </a:r>
            <a:r>
              <a:rPr lang="de-CH" dirty="0"/>
              <a:t> </a:t>
            </a:r>
            <a:r>
              <a:rPr lang="de-CH" dirty="0" err="1"/>
              <a:t>Unité</a:t>
            </a:r>
            <a:r>
              <a:rPr lang="de-CH" dirty="0"/>
              <a:t> </a:t>
            </a:r>
            <a:r>
              <a:rPr lang="de-CH" dirty="0" err="1"/>
              <a:t>formation</a:t>
            </a:r>
            <a:r>
              <a:rPr lang="de-CH" dirty="0"/>
              <a:t> </a:t>
            </a:r>
            <a:r>
              <a:rPr lang="de-CH" dirty="0" err="1"/>
              <a:t>continue</a:t>
            </a:r>
            <a:endParaRPr lang="de-CH" dirty="0"/>
          </a:p>
          <a:p>
            <a:pPr marL="0" indent="0">
              <a:buNone/>
            </a:pPr>
            <a:r>
              <a:rPr lang="de-CH" dirty="0"/>
              <a:t>Sabine.scheiben@sbfi.admin.ch</a:t>
            </a:r>
          </a:p>
          <a:p>
            <a:pPr marL="0" indent="0" algn="ctr">
              <a:buNone/>
            </a:pP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4A5FB34-C967-B8A9-2C16-79AE665C37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18</a:t>
            </a:fld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B784661-EFD5-E949-62F1-6E446641CA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b="3066"/>
          <a:stretch/>
        </p:blipFill>
        <p:spPr>
          <a:xfrm>
            <a:off x="8653174" y="-202318"/>
            <a:ext cx="3561230" cy="2495804"/>
          </a:xfrm>
          <a:prstGeom prst="rect">
            <a:avLst/>
          </a:prstGeom>
        </p:spPr>
      </p:pic>
      <p:pic>
        <p:nvPicPr>
          <p:cNvPr id="5" name="Grafik 9">
            <a:extLst>
              <a:ext uri="{FF2B5EF4-FFF2-40B4-BE49-F238E27FC236}">
                <a16:creationId xmlns:a16="http://schemas.microsoft.com/office/drawing/2014/main" id="{8D26FE1C-64AF-D053-72AF-19622336DD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174" y="4481059"/>
            <a:ext cx="3538826" cy="2376941"/>
          </a:xfrm>
          <a:prstGeom prst="rect">
            <a:avLst/>
          </a:prstGeom>
        </p:spPr>
      </p:pic>
      <p:pic>
        <p:nvPicPr>
          <p:cNvPr id="6" name="Grafik 10">
            <a:extLst>
              <a:ext uri="{FF2B5EF4-FFF2-40B4-BE49-F238E27FC236}">
                <a16:creationId xmlns:a16="http://schemas.microsoft.com/office/drawing/2014/main" id="{30C4835E-161E-5B16-80B1-DA51D6BF82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174" y="2148487"/>
            <a:ext cx="3538826" cy="239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26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837282-D2E4-3341-5A74-FC118D933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4535" y="402073"/>
            <a:ext cx="8382059" cy="714379"/>
          </a:xfrm>
        </p:spPr>
        <p:txBody>
          <a:bodyPr/>
          <a:lstStyle/>
          <a:p>
            <a:r>
              <a:rPr lang="fr-CH" dirty="0"/>
              <a:t>Qu’est-ce que PIAAC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C793BB-2518-2F26-22C8-5761AC7722C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CH" sz="1600" dirty="0"/>
              <a:t>PIAAC – Programme international pour le suivi des compétences des adultes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H" sz="1600" dirty="0"/>
              <a:t>Étude comparative standardisée de l'OCDE portant sur 31 pays et la population résidante permanente âgée de 16 à 65 ans. Représentative pour de nombreux groupes de population.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H" sz="1600" dirty="0"/>
              <a:t>L'étude 2023 est le deuxième cycle du PIAAC, la Suisse n'a pas participé au premier cycle (2011). L'étude précédente, ALL (</a:t>
            </a:r>
            <a:r>
              <a:rPr lang="fr-CH" sz="1600" dirty="0" err="1"/>
              <a:t>Adult</a:t>
            </a:r>
            <a:r>
              <a:rPr lang="fr-CH" sz="1600" dirty="0"/>
              <a:t> </a:t>
            </a:r>
            <a:r>
              <a:rPr lang="fr-CH" sz="1600" dirty="0" err="1"/>
              <a:t>Literacy</a:t>
            </a:r>
            <a:r>
              <a:rPr lang="fr-CH" sz="1600" dirty="0"/>
              <a:t> and </a:t>
            </a:r>
            <a:r>
              <a:rPr lang="fr-CH" sz="1600" dirty="0" err="1"/>
              <a:t>Lifeskills</a:t>
            </a:r>
            <a:r>
              <a:rPr lang="fr-CH" sz="1600" dirty="0"/>
              <a:t> Survey ALL), a été réalisée en 2003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H" sz="1600" dirty="0"/>
              <a:t>Compétences évaluées qui sont nécessaires pour répondre aux exigences quotidiennes et professionnelles :</a:t>
            </a:r>
          </a:p>
          <a:p>
            <a:pPr marL="685800" lvl="1" indent="-285750">
              <a:buFont typeface="Wingdings" panose="05000000000000000000" pitchFamily="2" charset="2"/>
              <a:buChar char="§"/>
            </a:pPr>
            <a:r>
              <a:rPr lang="fr-CH" sz="1600" dirty="0"/>
              <a:t>Compétences en lecture 📖 – littératie</a:t>
            </a:r>
          </a:p>
          <a:p>
            <a:pPr marL="685800" lvl="1" indent="-285750">
              <a:buFont typeface="Wingdings" panose="05000000000000000000" pitchFamily="2" charset="2"/>
              <a:buChar char="§"/>
            </a:pPr>
            <a:r>
              <a:rPr lang="fr-CH" sz="1600" dirty="0"/>
              <a:t>Mathématiques élémentaires 🔢 – numératie</a:t>
            </a:r>
          </a:p>
          <a:p>
            <a:pPr marL="685800" lvl="1" indent="-285750">
              <a:buFont typeface="Wingdings" panose="05000000000000000000" pitchFamily="2" charset="2"/>
              <a:buChar char="§"/>
            </a:pPr>
            <a:r>
              <a:rPr lang="fr-CH" sz="1600" dirty="0"/>
              <a:t>Résolution adaptative de problèmes ❓ – résolution adaptive de problèmes</a:t>
            </a:r>
          </a:p>
          <a:p>
            <a:pPr marL="685800" lvl="1" indent="-285750">
              <a:buFont typeface="Wingdings" panose="05000000000000000000" pitchFamily="2" charset="2"/>
              <a:buChar char="§"/>
            </a:pPr>
            <a:endParaRPr lang="fr-CH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CH" sz="1600" dirty="0"/>
              <a:t>L'enquête est réalisée dans les langues nationales, à savoir l'allemand, le français et l'italien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H" sz="1600" dirty="0"/>
              <a:t>Les personnes ne disposant pas de connaissances linguistiques suffisantes pour passer le test participent à un entretien à domicile.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83D252-43BF-6AC4-7319-12F2138903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BE2A496-4B5D-485F-BE34-FC891CEAD7EF}" type="slidenum">
              <a:rPr lang="de-CH" smtClean="0"/>
              <a:pPr>
                <a:defRPr/>
              </a:pPr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33054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9F48AFE-31C7-BD5E-7B4C-D471EE89E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2729" y="441032"/>
            <a:ext cx="8382059" cy="714379"/>
          </a:xfrm>
        </p:spPr>
        <p:txBody>
          <a:bodyPr/>
          <a:lstStyle/>
          <a:p>
            <a:r>
              <a:rPr lang="fr-CH" dirty="0"/>
              <a:t>Mesures des compétences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6FE92B13-29BB-9111-BDC9-E1699DF13B6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92729" y="1571626"/>
            <a:ext cx="9620250" cy="128088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1500" dirty="0"/>
              <a:t>Dans PIAAC les compétences sont mesurées sur une échelle de 0 à 500 points.</a:t>
            </a:r>
            <a:endParaRPr lang="fr-CH" sz="6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1500" dirty="0"/>
              <a:t>Pour faciliter l’interprétation des résultats, l’échelle a été divisée en niveaux de compétences. </a:t>
            </a:r>
            <a:endParaRPr lang="fr-CH" sz="6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1500" dirty="0"/>
              <a:t>L’OCDE définit le </a:t>
            </a:r>
            <a:r>
              <a:rPr lang="fr-CH" sz="1500" dirty="0">
                <a:solidFill>
                  <a:schemeClr val="accent2"/>
                </a:solidFill>
              </a:rPr>
              <a:t>niveau inférieur à 1 </a:t>
            </a:r>
            <a:r>
              <a:rPr lang="fr-CH" sz="1500" dirty="0"/>
              <a:t>et le </a:t>
            </a:r>
            <a:r>
              <a:rPr lang="fr-CH" sz="1500" dirty="0">
                <a:solidFill>
                  <a:schemeClr val="accent2"/>
                </a:solidFill>
              </a:rPr>
              <a:t>niveau 1</a:t>
            </a:r>
            <a:r>
              <a:rPr lang="fr-CH" sz="1500" dirty="0"/>
              <a:t> comme des compétences faibles.</a:t>
            </a:r>
          </a:p>
          <a:p>
            <a:endParaRPr lang="fr-CH" dirty="0"/>
          </a:p>
          <a:p>
            <a:endParaRPr lang="fr-CH" dirty="0"/>
          </a:p>
          <a:p>
            <a:endParaRPr lang="fr-CH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9BB7DC2C-53B2-3A70-90FB-2A973AA44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263662"/>
              </p:ext>
            </p:extLst>
          </p:nvPr>
        </p:nvGraphicFramePr>
        <p:xfrm>
          <a:off x="1798835" y="3209714"/>
          <a:ext cx="8476059" cy="2850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0408">
                  <a:extLst>
                    <a:ext uri="{9D8B030D-6E8A-4147-A177-3AD203B41FA5}">
                      <a16:colId xmlns:a16="http://schemas.microsoft.com/office/drawing/2014/main" val="4181634951"/>
                    </a:ext>
                  </a:extLst>
                </a:gridCol>
                <a:gridCol w="3135086">
                  <a:extLst>
                    <a:ext uri="{9D8B030D-6E8A-4147-A177-3AD203B41FA5}">
                      <a16:colId xmlns:a16="http://schemas.microsoft.com/office/drawing/2014/main" val="793667132"/>
                    </a:ext>
                  </a:extLst>
                </a:gridCol>
                <a:gridCol w="3400565">
                  <a:extLst>
                    <a:ext uri="{9D8B030D-6E8A-4147-A177-3AD203B41FA5}">
                      <a16:colId xmlns:a16="http://schemas.microsoft.com/office/drawing/2014/main" val="1339291285"/>
                    </a:ext>
                  </a:extLst>
                </a:gridCol>
              </a:tblGrid>
              <a:tr h="407152">
                <a:tc>
                  <a:txBody>
                    <a:bodyPr/>
                    <a:lstStyle/>
                    <a:p>
                      <a:endParaRPr lang="fr-CH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CH" sz="1400" b="1" dirty="0"/>
                        <a:t>Littératie et numératie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CH" sz="1400" b="1" dirty="0"/>
                        <a:t>Résolution de problèmes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14446454"/>
                  </a:ext>
                </a:extLst>
              </a:tr>
              <a:tr h="407152">
                <a:tc>
                  <a:txBody>
                    <a:bodyPr/>
                    <a:lstStyle/>
                    <a:p>
                      <a:r>
                        <a:rPr lang="fr-CH" sz="1400" dirty="0">
                          <a:solidFill>
                            <a:schemeClr val="accent2"/>
                          </a:solidFill>
                        </a:rPr>
                        <a:t>Niveau inférieur à 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0–175 points</a:t>
                      </a:r>
                      <a:endParaRPr lang="fr-CH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0–175 points</a:t>
                      </a:r>
                      <a:endParaRPr lang="fr-CH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33267706"/>
                  </a:ext>
                </a:extLst>
              </a:tr>
              <a:tr h="407152">
                <a:tc>
                  <a:txBody>
                    <a:bodyPr/>
                    <a:lstStyle/>
                    <a:p>
                      <a:r>
                        <a:rPr lang="fr-CH" sz="1400" dirty="0">
                          <a:solidFill>
                            <a:schemeClr val="accent2"/>
                          </a:solidFill>
                        </a:rPr>
                        <a:t>Niveau 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176–225 points</a:t>
                      </a:r>
                      <a:endParaRPr lang="fr-CH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176–225 points</a:t>
                      </a:r>
                      <a:endParaRPr lang="fr-CH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12613397"/>
                  </a:ext>
                </a:extLst>
              </a:tr>
              <a:tr h="407152">
                <a:tc>
                  <a:txBody>
                    <a:bodyPr/>
                    <a:lstStyle/>
                    <a:p>
                      <a:r>
                        <a:rPr lang="fr-CH" sz="1400" dirty="0"/>
                        <a:t>Niveau 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226–275 points</a:t>
                      </a:r>
                      <a:endParaRPr lang="fr-CH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226–275 points</a:t>
                      </a:r>
                      <a:endParaRPr lang="fr-CH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37546715"/>
                  </a:ext>
                </a:extLst>
              </a:tr>
              <a:tr h="407152">
                <a:tc>
                  <a:txBody>
                    <a:bodyPr/>
                    <a:lstStyle/>
                    <a:p>
                      <a:r>
                        <a:rPr lang="fr-CH" sz="1400" dirty="0"/>
                        <a:t>Niveau 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276–325 points</a:t>
                      </a:r>
                      <a:endParaRPr lang="fr-CH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276–325 points</a:t>
                      </a:r>
                      <a:endParaRPr lang="fr-CH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64418011"/>
                  </a:ext>
                </a:extLst>
              </a:tr>
              <a:tr h="407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dirty="0"/>
                        <a:t>Niveau 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326–375 points</a:t>
                      </a:r>
                      <a:endParaRPr lang="fr-CH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326–500 points</a:t>
                      </a:r>
                      <a:endParaRPr lang="fr-CH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67838835"/>
                  </a:ext>
                </a:extLst>
              </a:tr>
              <a:tr h="407152">
                <a:tc>
                  <a:txBody>
                    <a:bodyPr/>
                    <a:lstStyle/>
                    <a:p>
                      <a:r>
                        <a:rPr lang="fr-CH" sz="1400" dirty="0"/>
                        <a:t>Niveau 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376–500 points</a:t>
                      </a:r>
                      <a:endParaRPr lang="fr-CH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fr-CH" sz="1000" dirty="0"/>
                    </a:p>
                  </a:txBody>
                  <a:tcPr marL="68580" marR="68580" marT="34290" marB="34290">
                    <a:pattFill prst="openDmnd">
                      <a:fgClr>
                        <a:schemeClr val="tx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02770596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AEDDEE0-3677-FC0D-8CFD-62CEC7F2B48A}"/>
              </a:ext>
            </a:extLst>
          </p:cNvPr>
          <p:cNvSpPr/>
          <p:nvPr/>
        </p:nvSpPr>
        <p:spPr>
          <a:xfrm>
            <a:off x="1692729" y="3535136"/>
            <a:ext cx="8700436" cy="8409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10241E3-3C67-677B-3405-570C5D6E10B2}"/>
              </a:ext>
            </a:extLst>
          </p:cNvPr>
          <p:cNvSpPr txBox="1"/>
          <p:nvPr/>
        </p:nvSpPr>
        <p:spPr>
          <a:xfrm rot="19859949">
            <a:off x="244926" y="3237760"/>
            <a:ext cx="2188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>
                <a:solidFill>
                  <a:srgbClr val="FF0000"/>
                </a:solidFill>
              </a:rPr>
              <a:t>Faibles compétences</a:t>
            </a:r>
          </a:p>
        </p:txBody>
      </p:sp>
    </p:spTree>
    <p:extLst>
      <p:ext uri="{BB962C8B-B14F-4D97-AF65-F5344CB8AC3E}">
        <p14:creationId xmlns:p14="http://schemas.microsoft.com/office/powerpoint/2010/main" val="3411572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41A7C2-811B-A296-3166-2980CAC9E5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8206" y="431519"/>
            <a:ext cx="8382059" cy="714379"/>
          </a:xfrm>
        </p:spPr>
        <p:txBody>
          <a:bodyPr/>
          <a:lstStyle/>
          <a:p>
            <a:r>
              <a:rPr lang="fr-CH" dirty="0"/>
              <a:t>Exemple pour la littéracie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303C46-1C2E-DC6A-91EF-EA0F9FB8E9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BE2A496-4B5D-485F-BE34-FC891CEAD7EF}" type="slidenum">
              <a:rPr lang="de-CH" smtClean="0"/>
              <a:pPr>
                <a:defRPr/>
              </a:pPr>
              <a:t>4</a:t>
            </a:fld>
            <a:endParaRPr lang="de-CH" dirty="0"/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97D0DE0C-443B-F049-DE55-DC6960BF3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105087"/>
              </p:ext>
            </p:extLst>
          </p:nvPr>
        </p:nvGraphicFramePr>
        <p:xfrm>
          <a:off x="6210183" y="1307151"/>
          <a:ext cx="5245337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5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5777">
                <a:tc>
                  <a:txBody>
                    <a:bodyPr/>
                    <a:lstStyle/>
                    <a:p>
                      <a:pPr marL="0" marR="0" lvl="0" indent="0" algn="ctr" defTabSz="9220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>
                          <a:solidFill>
                            <a:srgbClr val="FFC000"/>
                          </a:solidFill>
                          <a:latin typeface="+mn-lt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AU" sz="2000" dirty="0">
                          <a:solidFill>
                            <a:srgbClr val="FFC000"/>
                          </a:solidFill>
                          <a:latin typeface="+mn-lt"/>
                          <a:cs typeface="Arial" panose="020B0604020202020204" pitchFamily="34" charset="0"/>
                        </a:rPr>
                        <a:t>ÈGLEMENT </a:t>
                      </a:r>
                      <a:r>
                        <a:rPr lang="en-AU" sz="2000" dirty="0">
                          <a:solidFill>
                            <a:srgbClr val="FF9900"/>
                          </a:solidFill>
                          <a:latin typeface="+mn-lt"/>
                          <a:cs typeface="Arial" panose="020B0604020202020204" pitchFamily="34" charset="0"/>
                        </a:rPr>
                        <a:t>INTÉRIEUR</a:t>
                      </a:r>
                      <a:r>
                        <a:rPr lang="en-AU" sz="2000" dirty="0">
                          <a:solidFill>
                            <a:srgbClr val="FFC00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2000" dirty="0">
                          <a:solidFill>
                            <a:srgbClr val="FF33CC"/>
                          </a:solidFill>
                          <a:latin typeface="+mn-lt"/>
                          <a:cs typeface="Arial" panose="020B0604020202020204" pitchFamily="34" charset="0"/>
                        </a:rPr>
                        <a:t>DU JARDIN D’ENFANTS</a:t>
                      </a:r>
                      <a:endParaRPr lang="en-AU" sz="2400" dirty="0">
                        <a:solidFill>
                          <a:srgbClr val="FF33CC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220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220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strike="noStrik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220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strike="noStrike" noProof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220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strike="noStrike" noProof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220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b="0" strike="noStrike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Bienvenue dans </a:t>
                      </a:r>
                      <a:r>
                        <a:rPr lang="de-CH" sz="1200" b="0" strike="noStrike" noProof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notre</a:t>
                      </a:r>
                      <a:r>
                        <a:rPr lang="de-CH" sz="1200" b="0" strike="noStrike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200" b="0" strike="noStrike" noProof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jardin</a:t>
                      </a:r>
                      <a:r>
                        <a:rPr lang="de-CH" sz="1200" b="0" strike="noStrike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200" b="0" strike="noStrike" noProof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d’enfants</a:t>
                      </a:r>
                      <a:r>
                        <a:rPr lang="de-CH" sz="1200" b="0" strike="noStrike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! Nous nous réjouissons de passer une année formidable, pleine de plaisir, d'apprentissage et de connaissance mutuelle. Veuillez prendre un moment pour lire </a:t>
                      </a:r>
                      <a:r>
                        <a:rPr lang="de-CH" sz="1200" b="0" strike="noStrike" noProof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notre</a:t>
                      </a:r>
                      <a:r>
                        <a:rPr lang="de-CH" sz="1200" b="0" strike="noStrike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200" b="0" strike="noStrike" noProof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règlement</a:t>
                      </a:r>
                      <a:r>
                        <a:rPr lang="de-CH" sz="1200" b="0" strike="noStrike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l" defTabSz="9220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strike="noStrike" noProof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220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200" b="0" strike="noStrike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Nous vous prions d'amener votre enfant chez nous avant 9 heures du matin</a:t>
                      </a:r>
                      <a:r>
                        <a:rPr lang="en-US" sz="1200" b="0" strike="noStrike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85750" marR="0" lvl="0" indent="-285750" algn="l" defTabSz="922076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200" b="0" strike="noStrike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Habillez votre enfant confortablement et apportez des vêtements de rechange</a:t>
                      </a:r>
                      <a:r>
                        <a:rPr lang="en-US" sz="1200" b="0" strike="noStrike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85750" marR="0" lvl="0" indent="-285750" algn="l" defTabSz="922076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200" b="0" strike="noStrike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Veuillez ne pas apporter de bijoux ou de bonbons. Si c'est l'anniversaire de votre enfant, veuillez en discuter avec l'enseignant de votre enfant pour lui offrir un goûter spécial. </a:t>
                      </a:r>
                    </a:p>
                    <a:p>
                      <a:pPr marL="285750" marR="0" lvl="0" indent="-285750" algn="l" defTabSz="922076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200" b="0" strike="noStrike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Veuillez amener votre enfant entièrement habillé - pas de pyjama. </a:t>
                      </a:r>
                    </a:p>
                    <a:p>
                      <a:pPr marL="285750" marR="0" lvl="0" indent="-285750" algn="l" defTabSz="922076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200" b="0" strike="noStrike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Le petit-déjeuner est servi vers 7h30.</a:t>
                      </a:r>
                    </a:p>
                    <a:p>
                      <a:pPr marL="285750" marR="0" lvl="0" indent="-285750" algn="l" defTabSz="922076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200" b="0" strike="noStrike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Apportez une petite couverture ou un oreiller </a:t>
                      </a:r>
                      <a:r>
                        <a:rPr lang="de-CH" sz="1200" b="0" strike="noStrike" noProof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pour</a:t>
                      </a:r>
                      <a:r>
                        <a:rPr lang="de-CH" sz="1200" b="0" strike="noStrike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de-CH" sz="1200" b="0" strike="noStrike" noProof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sieste</a:t>
                      </a:r>
                      <a:r>
                        <a:rPr lang="de-CH" sz="1200" b="0" strike="noStrike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 Veuillez laisser les jouets à la maison. </a:t>
                      </a:r>
                    </a:p>
                    <a:p>
                      <a:pPr marL="285750" marR="0" lvl="0" indent="-285750" algn="l" defTabSz="922076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CH" sz="1200" b="0" strike="noStrike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Si vous avez des questions, veuillez vous adresser à votre professeur principal ou à Mme Marlene.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3">
            <a:extLst>
              <a:ext uri="{FF2B5EF4-FFF2-40B4-BE49-F238E27FC236}">
                <a16:creationId xmlns:a16="http://schemas.microsoft.com/office/drawing/2014/main" id="{75917090-AA0D-9A25-381A-78193076A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348" y="1776586"/>
            <a:ext cx="5245336" cy="53338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3F91907-DC9A-111B-36F9-CB86F77739DC}"/>
              </a:ext>
            </a:extLst>
          </p:cNvPr>
          <p:cNvSpPr txBox="1"/>
          <p:nvPr/>
        </p:nvSpPr>
        <p:spPr>
          <a:xfrm>
            <a:off x="223156" y="2506436"/>
            <a:ext cx="4024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/>
              <a:t>1. Six oiseaux volent </a:t>
            </a:r>
          </a:p>
          <a:p>
            <a:r>
              <a:rPr lang="fr-CH" sz="2000" b="1" dirty="0"/>
              <a:t>par-dessus les arbres.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9A0223C-FD9E-06B5-F6A9-5570598E5C91}"/>
              </a:ext>
            </a:extLst>
          </p:cNvPr>
          <p:cNvSpPr txBox="1"/>
          <p:nvPr/>
        </p:nvSpPr>
        <p:spPr>
          <a:xfrm>
            <a:off x="274864" y="4702157"/>
            <a:ext cx="3921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/>
              <a:t>2. La fenêtre chante une chanson à tue-tête.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915BC93-F54D-044F-889B-664D09BF8221}"/>
              </a:ext>
            </a:extLst>
          </p:cNvPr>
          <p:cNvSpPr txBox="1"/>
          <p:nvPr/>
        </p:nvSpPr>
        <p:spPr>
          <a:xfrm>
            <a:off x="1061357" y="3474402"/>
            <a:ext cx="498021" cy="33855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CH" sz="1600" b="1" dirty="0"/>
              <a:t>oui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FD59BC2-F987-9B97-F217-845058A45D63}"/>
              </a:ext>
            </a:extLst>
          </p:cNvPr>
          <p:cNvSpPr txBox="1"/>
          <p:nvPr/>
        </p:nvSpPr>
        <p:spPr>
          <a:xfrm>
            <a:off x="1787890" y="5674141"/>
            <a:ext cx="593330" cy="33855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CH" sz="1600" b="1" dirty="0"/>
              <a:t>non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CC442CD-35C0-0F23-6902-C96C4428D34C}"/>
              </a:ext>
            </a:extLst>
          </p:cNvPr>
          <p:cNvSpPr txBox="1"/>
          <p:nvPr/>
        </p:nvSpPr>
        <p:spPr>
          <a:xfrm>
            <a:off x="1061356" y="5674141"/>
            <a:ext cx="498021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1600" b="1" dirty="0"/>
              <a:t>oui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0C422E9-C34C-C5E7-B167-77117721B4B3}"/>
              </a:ext>
            </a:extLst>
          </p:cNvPr>
          <p:cNvSpPr txBox="1"/>
          <p:nvPr/>
        </p:nvSpPr>
        <p:spPr>
          <a:xfrm>
            <a:off x="1798805" y="3487971"/>
            <a:ext cx="593330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H" sz="1600" b="1" dirty="0"/>
              <a:t>non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3E98567-B683-9DB3-7CA8-57FA07890443}"/>
              </a:ext>
            </a:extLst>
          </p:cNvPr>
          <p:cNvSpPr txBox="1"/>
          <p:nvPr/>
        </p:nvSpPr>
        <p:spPr>
          <a:xfrm>
            <a:off x="3768269" y="1771357"/>
            <a:ext cx="2327731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600" dirty="0">
                <a:latin typeface="Arial" panose="020B0604020202020204" pitchFamily="34" charset="0"/>
                <a:cs typeface="Arial" panose="020B0604020202020204" pitchFamily="34" charset="0"/>
              </a:rPr>
              <a:t>3. Jusqu’à quelle heure les parents doivent-ils amener les enfants à la crèche?</a:t>
            </a:r>
          </a:p>
        </p:txBody>
      </p:sp>
    </p:spTree>
    <p:extLst>
      <p:ext uri="{BB962C8B-B14F-4D97-AF65-F5344CB8AC3E}">
        <p14:creationId xmlns:p14="http://schemas.microsoft.com/office/powerpoint/2010/main" val="417372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8982" y="3312369"/>
            <a:ext cx="2834035" cy="1239827"/>
          </a:xfrm>
          <a:prstGeom prst="rect">
            <a:avLst/>
          </a:prstGeom>
          <a:solidFill>
            <a:srgbClr val="E5EDF7"/>
          </a:solidFill>
        </p:spPr>
        <p:txBody>
          <a:bodyPr wrap="square" tIns="85725" bIns="85725">
            <a:spAutoFit/>
          </a:bodyPr>
          <a:lstStyle/>
          <a:p>
            <a:r>
              <a:rPr lang="en-GB" sz="1733" b="1" dirty="0">
                <a:latin typeface="+mj-lt"/>
              </a:rPr>
              <a:t>De </a:t>
            </a:r>
            <a:r>
              <a:rPr lang="en-GB" sz="1733" b="1" dirty="0" err="1">
                <a:latin typeface="+mj-lt"/>
              </a:rPr>
              <a:t>combien</a:t>
            </a:r>
            <a:r>
              <a:rPr lang="en-GB" sz="1733" b="1" dirty="0">
                <a:latin typeface="+mj-lt"/>
              </a:rPr>
              <a:t> de kilogrammes (kg) de mélange pour </a:t>
            </a:r>
            <a:r>
              <a:rPr lang="en-GB" sz="1733" b="1" dirty="0" err="1">
                <a:latin typeface="+mj-lt"/>
              </a:rPr>
              <a:t>crépi</a:t>
            </a:r>
            <a:r>
              <a:rPr lang="en-GB" sz="1733" b="1" dirty="0">
                <a:latin typeface="+mj-lt"/>
              </a:rPr>
              <a:t> </a:t>
            </a:r>
            <a:r>
              <a:rPr lang="en-GB" sz="1733" b="1" dirty="0" err="1">
                <a:latin typeface="+mj-lt"/>
              </a:rPr>
              <a:t>avez-vous</a:t>
            </a:r>
            <a:r>
              <a:rPr lang="en-GB" sz="1733" b="1" dirty="0">
                <a:latin typeface="+mj-lt"/>
              </a:rPr>
              <a:t> </a:t>
            </a:r>
            <a:r>
              <a:rPr lang="en-GB" sz="1733" b="1" dirty="0" err="1">
                <a:latin typeface="+mj-lt"/>
              </a:rPr>
              <a:t>besoin</a:t>
            </a:r>
            <a:r>
              <a:rPr lang="en-GB" sz="1733" b="1" dirty="0">
                <a:latin typeface="+mj-lt"/>
              </a:rPr>
              <a:t> pour un </a:t>
            </a:r>
            <a:r>
              <a:rPr lang="en-GB" sz="1733" b="1" dirty="0" err="1">
                <a:latin typeface="+mj-lt"/>
              </a:rPr>
              <a:t>mur</a:t>
            </a:r>
            <a:r>
              <a:rPr lang="en-GB" sz="1733" b="1" dirty="0">
                <a:latin typeface="+mj-lt"/>
              </a:rPr>
              <a:t> de 5 </a:t>
            </a:r>
            <a:r>
              <a:rPr lang="en-GB" sz="1733" b="1" dirty="0" err="1">
                <a:latin typeface="+mj-lt"/>
              </a:rPr>
              <a:t>mètres</a:t>
            </a:r>
            <a:r>
              <a:rPr lang="en-GB" sz="1733" b="1" dirty="0">
                <a:latin typeface="+mj-lt"/>
              </a:rPr>
              <a:t> sur 4 ?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8982" y="4748575"/>
            <a:ext cx="1165756" cy="25303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15" tIns="58508" rIns="117015" bIns="58508" rtlCol="0" anchor="ctr"/>
          <a:lstStyle/>
          <a:p>
            <a:pPr algn="ctr" defTabSz="1170075" fontAlgn="auto">
              <a:spcBef>
                <a:spcPts val="0"/>
              </a:spcBef>
              <a:spcAft>
                <a:spcPts val="0"/>
              </a:spcAft>
            </a:pPr>
            <a:endParaRPr lang="en-US" sz="1688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2618" y="4695585"/>
            <a:ext cx="1867004" cy="35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33" b="1" dirty="0">
                <a:latin typeface="+mj-lt"/>
              </a:rPr>
              <a:t>kg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8982" y="1436769"/>
            <a:ext cx="2834036" cy="1787882"/>
          </a:xfrm>
          <a:prstGeom prst="rect">
            <a:avLst/>
          </a:prstGeom>
          <a:noFill/>
        </p:spPr>
        <p:txBody>
          <a:bodyPr wrap="square" lIns="63329" tIns="31665" rIns="63329" bIns="31665" rtlCol="0">
            <a:spAutoFit/>
          </a:bodyPr>
          <a:lstStyle/>
          <a:p>
            <a:r>
              <a:rPr lang="en-US" sz="1867" dirty="0" err="1">
                <a:latin typeface="+mj-lt"/>
              </a:rPr>
              <a:t>Regardez</a:t>
            </a:r>
            <a:r>
              <a:rPr lang="en-US" sz="1867" dirty="0">
                <a:latin typeface="+mj-lt"/>
              </a:rPr>
              <a:t> </a:t>
            </a:r>
            <a:r>
              <a:rPr lang="en-US" sz="1867" dirty="0" err="1">
                <a:latin typeface="+mj-lt"/>
              </a:rPr>
              <a:t>l'emballage</a:t>
            </a:r>
            <a:r>
              <a:rPr lang="en-US" sz="1867" dirty="0">
                <a:latin typeface="+mj-lt"/>
              </a:rPr>
              <a:t> du mélange pour </a:t>
            </a:r>
            <a:r>
              <a:rPr lang="en-US" sz="1867" dirty="0" err="1">
                <a:latin typeface="+mj-lt"/>
              </a:rPr>
              <a:t>crépi</a:t>
            </a:r>
            <a:r>
              <a:rPr lang="en-US" sz="1867" dirty="0">
                <a:latin typeface="+mj-lt"/>
              </a:rPr>
              <a:t>. </a:t>
            </a:r>
          </a:p>
          <a:p>
            <a:r>
              <a:rPr lang="en-US" sz="1867" dirty="0">
                <a:latin typeface="+mj-lt"/>
              </a:rPr>
              <a:t> </a:t>
            </a:r>
            <a:r>
              <a:rPr lang="en-US" sz="1867" dirty="0" err="1">
                <a:latin typeface="+mj-lt"/>
              </a:rPr>
              <a:t>Touchez</a:t>
            </a:r>
            <a:r>
              <a:rPr lang="en-US" sz="1867" dirty="0">
                <a:latin typeface="+mj-lt"/>
              </a:rPr>
              <a:t> le champ de </a:t>
            </a:r>
            <a:r>
              <a:rPr lang="en-US" sz="1867" dirty="0" err="1">
                <a:latin typeface="+mj-lt"/>
              </a:rPr>
              <a:t>réponse</a:t>
            </a:r>
            <a:r>
              <a:rPr lang="en-US" sz="1867" dirty="0">
                <a:latin typeface="+mj-lt"/>
              </a:rPr>
              <a:t> et </a:t>
            </a:r>
            <a:r>
              <a:rPr lang="en-US" sz="1867" dirty="0" err="1">
                <a:latin typeface="+mj-lt"/>
              </a:rPr>
              <a:t>répondez</a:t>
            </a:r>
            <a:r>
              <a:rPr lang="en-US" sz="1867" dirty="0">
                <a:latin typeface="+mj-lt"/>
              </a:rPr>
              <a:t> à la question ci-dessous à </a:t>
            </a:r>
            <a:r>
              <a:rPr lang="en-US" sz="1867" dirty="0" err="1">
                <a:latin typeface="+mj-lt"/>
              </a:rPr>
              <a:t>l'aide</a:t>
            </a:r>
            <a:r>
              <a:rPr lang="en-US" sz="1867" dirty="0">
                <a:latin typeface="+mj-lt"/>
              </a:rPr>
              <a:t> du clavier</a:t>
            </a:r>
            <a:r>
              <a:rPr lang="en-US" sz="1867" i="1" dirty="0">
                <a:latin typeface="+mj-lt"/>
              </a:rPr>
              <a:t>.</a:t>
            </a:r>
            <a:endParaRPr lang="en-US" sz="1467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30765" y="1485287"/>
            <a:ext cx="4129436" cy="1664002"/>
          </a:xfrm>
          <a:prstGeom prst="rect">
            <a:avLst/>
          </a:prstGeom>
          <a:noFill/>
        </p:spPr>
        <p:txBody>
          <a:bodyPr wrap="square" lIns="63329" tIns="31665" rIns="63329" bIns="31665" rtlCol="0">
            <a:spAutoFit/>
          </a:bodyPr>
          <a:lstStyle/>
          <a:p>
            <a:r>
              <a:rPr lang="en-US" sz="1733" dirty="0">
                <a:latin typeface="+mj-lt"/>
              </a:rPr>
              <a:t>Le </a:t>
            </a:r>
            <a:r>
              <a:rPr lang="en-US" sz="1733" dirty="0" err="1">
                <a:latin typeface="+mj-lt"/>
              </a:rPr>
              <a:t>crépi</a:t>
            </a:r>
            <a:r>
              <a:rPr lang="en-US" sz="1733" dirty="0">
                <a:latin typeface="+mj-lt"/>
              </a:rPr>
              <a:t> </a:t>
            </a:r>
            <a:r>
              <a:rPr lang="en-US" sz="1733" dirty="0" err="1">
                <a:latin typeface="+mj-lt"/>
              </a:rPr>
              <a:t>est</a:t>
            </a:r>
            <a:r>
              <a:rPr lang="en-US" sz="1733" dirty="0">
                <a:latin typeface="+mj-lt"/>
              </a:rPr>
              <a:t> un </a:t>
            </a:r>
            <a:r>
              <a:rPr lang="en-US" sz="1733" dirty="0" err="1">
                <a:latin typeface="+mj-lt"/>
              </a:rPr>
              <a:t>matériau</a:t>
            </a:r>
            <a:r>
              <a:rPr lang="en-US" sz="1733" dirty="0">
                <a:latin typeface="+mj-lt"/>
              </a:rPr>
              <a:t> de construction </a:t>
            </a:r>
            <a:r>
              <a:rPr lang="en-US" sz="1733" dirty="0" err="1">
                <a:latin typeface="+mj-lt"/>
              </a:rPr>
              <a:t>utilisé</a:t>
            </a:r>
            <a:r>
              <a:rPr lang="en-US" sz="1733" dirty="0">
                <a:latin typeface="+mj-lt"/>
              </a:rPr>
              <a:t> pour appliquer </a:t>
            </a:r>
            <a:r>
              <a:rPr lang="en-US" sz="1733" dirty="0" err="1">
                <a:latin typeface="+mj-lt"/>
              </a:rPr>
              <a:t>une</a:t>
            </a:r>
            <a:r>
              <a:rPr lang="en-US" sz="1733" dirty="0">
                <a:latin typeface="+mj-lt"/>
              </a:rPr>
              <a:t> surface </a:t>
            </a:r>
            <a:r>
              <a:rPr lang="en-US" sz="1733" dirty="0" err="1">
                <a:latin typeface="+mj-lt"/>
              </a:rPr>
              <a:t>structurée</a:t>
            </a:r>
            <a:r>
              <a:rPr lang="en-US" sz="1733" dirty="0">
                <a:latin typeface="+mj-lt"/>
              </a:rPr>
              <a:t> </a:t>
            </a:r>
            <a:r>
              <a:rPr lang="en-US" sz="1733" dirty="0" err="1">
                <a:latin typeface="+mj-lt"/>
              </a:rPr>
              <a:t>destinée</a:t>
            </a:r>
            <a:r>
              <a:rPr lang="en-US" sz="1733" dirty="0">
                <a:latin typeface="+mj-lt"/>
              </a:rPr>
              <a:t> à </a:t>
            </a:r>
            <a:r>
              <a:rPr lang="en-US" sz="1733" dirty="0" err="1">
                <a:latin typeface="+mj-lt"/>
              </a:rPr>
              <a:t>recouvrir</a:t>
            </a:r>
            <a:r>
              <a:rPr lang="en-US" sz="1733" dirty="0">
                <a:latin typeface="+mj-lt"/>
              </a:rPr>
              <a:t> des </a:t>
            </a:r>
            <a:r>
              <a:rPr lang="en-US" sz="1733" dirty="0" err="1">
                <a:latin typeface="+mj-lt"/>
              </a:rPr>
              <a:t>briques</a:t>
            </a:r>
            <a:r>
              <a:rPr lang="en-US" sz="1733" dirty="0">
                <a:latin typeface="+mj-lt"/>
              </a:rPr>
              <a:t> </a:t>
            </a:r>
            <a:r>
              <a:rPr lang="en-US" sz="1733" dirty="0" err="1">
                <a:latin typeface="+mj-lt"/>
              </a:rPr>
              <a:t>ou</a:t>
            </a:r>
            <a:r>
              <a:rPr lang="en-US" sz="1733" dirty="0">
                <a:latin typeface="+mj-lt"/>
              </a:rPr>
              <a:t> des blocs de </a:t>
            </a:r>
            <a:r>
              <a:rPr lang="en-US" sz="1733" dirty="0" err="1">
                <a:latin typeface="+mj-lt"/>
              </a:rPr>
              <a:t>ciment</a:t>
            </a:r>
            <a:r>
              <a:rPr lang="en-US" sz="1733" dirty="0">
                <a:latin typeface="+mj-lt"/>
              </a:rPr>
              <a:t> sur les </a:t>
            </a:r>
            <a:r>
              <a:rPr lang="en-US" sz="1733" dirty="0" err="1">
                <a:latin typeface="+mj-lt"/>
              </a:rPr>
              <a:t>murs</a:t>
            </a:r>
            <a:r>
              <a:rPr lang="en-US" sz="1733" dirty="0">
                <a:latin typeface="+mj-lt"/>
              </a:rPr>
              <a:t>. La surface qui </a:t>
            </a:r>
            <a:r>
              <a:rPr lang="en-US" sz="1733" dirty="0" err="1">
                <a:latin typeface="+mj-lt"/>
              </a:rPr>
              <a:t>peut</a:t>
            </a:r>
            <a:r>
              <a:rPr lang="en-US" sz="1733" dirty="0">
                <a:latin typeface="+mj-lt"/>
              </a:rPr>
              <a:t> </a:t>
            </a:r>
            <a:r>
              <a:rPr lang="en-US" sz="1733" dirty="0" err="1">
                <a:latin typeface="+mj-lt"/>
              </a:rPr>
              <a:t>être</a:t>
            </a:r>
            <a:r>
              <a:rPr lang="en-US" sz="1733" dirty="0">
                <a:latin typeface="+mj-lt"/>
              </a:rPr>
              <a:t> </a:t>
            </a:r>
            <a:r>
              <a:rPr lang="en-US" sz="1733" dirty="0" err="1">
                <a:latin typeface="+mj-lt"/>
              </a:rPr>
              <a:t>recouverte</a:t>
            </a:r>
            <a:r>
              <a:rPr lang="en-US" sz="1733" dirty="0">
                <a:latin typeface="+mj-lt"/>
              </a:rPr>
              <a:t> avec </a:t>
            </a:r>
            <a:r>
              <a:rPr lang="en-US" sz="1733" dirty="0" err="1">
                <a:latin typeface="+mj-lt"/>
              </a:rPr>
              <a:t>une</a:t>
            </a:r>
            <a:r>
              <a:rPr lang="en-US" sz="1733" dirty="0">
                <a:latin typeface="+mj-lt"/>
              </a:rPr>
              <a:t> </a:t>
            </a:r>
            <a:r>
              <a:rPr lang="en-US" sz="1733" dirty="0" err="1">
                <a:latin typeface="+mj-lt"/>
              </a:rPr>
              <a:t>épaisseur</a:t>
            </a:r>
            <a:r>
              <a:rPr lang="en-US" sz="1733" dirty="0">
                <a:latin typeface="+mj-lt"/>
              </a:rPr>
              <a:t> </a:t>
            </a:r>
            <a:r>
              <a:rPr lang="en-US" sz="1733" dirty="0" err="1">
                <a:latin typeface="+mj-lt"/>
              </a:rPr>
              <a:t>moyenne</a:t>
            </a:r>
            <a:r>
              <a:rPr lang="en-US" sz="1733" dirty="0">
                <a:latin typeface="+mj-lt"/>
              </a:rPr>
              <a:t> </a:t>
            </a:r>
            <a:r>
              <a:rPr lang="en-US" sz="1733" dirty="0" err="1">
                <a:latin typeface="+mj-lt"/>
              </a:rPr>
              <a:t>est</a:t>
            </a:r>
            <a:r>
              <a:rPr lang="en-US" sz="1733" dirty="0">
                <a:latin typeface="+mj-lt"/>
              </a:rPr>
              <a:t> </a:t>
            </a:r>
            <a:r>
              <a:rPr lang="en-US" sz="1733" dirty="0" err="1">
                <a:latin typeface="+mj-lt"/>
              </a:rPr>
              <a:t>indiquée</a:t>
            </a:r>
            <a:r>
              <a:rPr lang="en-US" sz="1733" dirty="0">
                <a:latin typeface="+mj-lt"/>
              </a:rPr>
              <a:t> sur </a:t>
            </a:r>
            <a:r>
              <a:rPr lang="en-US" sz="1733" dirty="0" err="1">
                <a:latin typeface="+mj-lt"/>
              </a:rPr>
              <a:t>l'emballage</a:t>
            </a:r>
            <a:r>
              <a:rPr lang="en-US" sz="1733" dirty="0">
                <a:latin typeface="+mj-lt"/>
              </a:rPr>
              <a:t>.</a:t>
            </a:r>
          </a:p>
        </p:txBody>
      </p:sp>
      <p:sp>
        <p:nvSpPr>
          <p:cNvPr id="2" name="Titel 3">
            <a:extLst>
              <a:ext uri="{FF2B5EF4-FFF2-40B4-BE49-F238E27FC236}">
                <a16:creationId xmlns:a16="http://schemas.microsoft.com/office/drawing/2014/main" id="{20FA4BAE-7216-FA7F-145D-9FE8576B1BA2}"/>
              </a:ext>
            </a:extLst>
          </p:cNvPr>
          <p:cNvSpPr txBox="1">
            <a:spLocks/>
          </p:cNvSpPr>
          <p:nvPr/>
        </p:nvSpPr>
        <p:spPr>
          <a:xfrm>
            <a:off x="1727202" y="416354"/>
            <a:ext cx="9972831" cy="90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CH" kern="0" dirty="0"/>
              <a:t>Exemple </a:t>
            </a:r>
            <a:r>
              <a:rPr lang="de-CH" kern="0" dirty="0" err="1"/>
              <a:t>pour</a:t>
            </a:r>
            <a:r>
              <a:rPr lang="de-CH" kern="0" dirty="0"/>
              <a:t> la </a:t>
            </a:r>
            <a:r>
              <a:rPr lang="de-CH" kern="0" dirty="0" err="1"/>
              <a:t>numératie</a:t>
            </a:r>
            <a:endParaRPr lang="de-CH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AFC266-E9E9-9D2B-C134-BD16BD28F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2456" y="3411185"/>
            <a:ext cx="2228489" cy="2568800"/>
          </a:xfrm>
          <a:prstGeom prst="rect">
            <a:avLst/>
          </a:prstGeom>
        </p:spPr>
      </p:pic>
      <p:pic>
        <p:nvPicPr>
          <p:cNvPr id="7" name="Grafik 12">
            <a:extLst>
              <a:ext uri="{FF2B5EF4-FFF2-40B4-BE49-F238E27FC236}">
                <a16:creationId xmlns:a16="http://schemas.microsoft.com/office/drawing/2014/main" id="{05E3EED6-26FE-C698-B053-FCAB453B5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63" y="1379838"/>
            <a:ext cx="3643621" cy="1844813"/>
          </a:xfrm>
          <a:prstGeom prst="rect">
            <a:avLst/>
          </a:prstGeom>
        </p:spPr>
      </p:pic>
      <p:pic>
        <p:nvPicPr>
          <p:cNvPr id="10" name="Grafik 10">
            <a:extLst>
              <a:ext uri="{FF2B5EF4-FFF2-40B4-BE49-F238E27FC236}">
                <a16:creationId xmlns:a16="http://schemas.microsoft.com/office/drawing/2014/main" id="{1FE7A902-8CD8-D346-7831-A9678ACC1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813" y="3711437"/>
            <a:ext cx="3046971" cy="2268548"/>
          </a:xfrm>
          <a:prstGeom prst="rect">
            <a:avLst/>
          </a:prstGeom>
        </p:spPr>
      </p:pic>
      <p:sp>
        <p:nvSpPr>
          <p:cNvPr id="11" name="Rechteck 13">
            <a:extLst>
              <a:ext uri="{FF2B5EF4-FFF2-40B4-BE49-F238E27FC236}">
                <a16:creationId xmlns:a16="http://schemas.microsoft.com/office/drawing/2014/main" id="{B416161C-A352-4E60-23D4-E27BBBDCBBA1}"/>
              </a:ext>
            </a:extLst>
          </p:cNvPr>
          <p:cNvSpPr/>
          <p:nvPr/>
        </p:nvSpPr>
        <p:spPr>
          <a:xfrm>
            <a:off x="1727202" y="1275915"/>
            <a:ext cx="449367" cy="418744"/>
          </a:xfrm>
          <a:prstGeom prst="rect">
            <a:avLst/>
          </a:prstGeom>
          <a:ln w="28575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4781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52E693-532D-2A71-DF4A-505ECC949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2699" y="457318"/>
            <a:ext cx="8382059" cy="714379"/>
          </a:xfrm>
        </p:spPr>
        <p:txBody>
          <a:bodyPr/>
          <a:lstStyle/>
          <a:p>
            <a:r>
              <a:rPr lang="fr-CH" dirty="0"/>
              <a:t>Résultats internationaux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756C62-BE59-DB89-C573-B4ED9ABB2C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BE2A496-4B5D-485F-BE34-FC891CEAD7EF}" type="slidenum">
              <a:rPr lang="de-CH" smtClean="0"/>
              <a:pPr>
                <a:defRPr/>
              </a:pPr>
              <a:t>6</a:t>
            </a:fld>
            <a:endParaRPr lang="de-CH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E4B9C0B-3713-5685-080C-1119E5182F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19220" y="1710418"/>
            <a:ext cx="9620250" cy="18573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CH" sz="1800" dirty="0">
                <a:ea typeface="Calibri" panose="020F0502020204030204" pitchFamily="34" charset="0"/>
              </a:rPr>
              <a:t>Les r</a:t>
            </a:r>
            <a:r>
              <a:rPr lang="fr-CH" sz="1800" dirty="0">
                <a:latin typeface="Arial" panose="020B0604020202020204" pitchFamily="34" charset="0"/>
                <a:ea typeface="Calibri" panose="020F0502020204030204" pitchFamily="34" charset="0"/>
              </a:rPr>
              <a:t>ésultats de la Suisse sont significativement plus élevés que la moyenne de l’OCDE : 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C710C626-A238-6F12-7063-94A3203AC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327340"/>
              </p:ext>
            </p:extLst>
          </p:nvPr>
        </p:nvGraphicFramePr>
        <p:xfrm>
          <a:off x="2982926" y="2369447"/>
          <a:ext cx="6095999" cy="1912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1047">
                  <a:extLst>
                    <a:ext uri="{9D8B030D-6E8A-4147-A177-3AD203B41FA5}">
                      <a16:colId xmlns:a16="http://schemas.microsoft.com/office/drawing/2014/main" val="717087999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241256911"/>
                    </a:ext>
                  </a:extLst>
                </a:gridCol>
                <a:gridCol w="1922724">
                  <a:extLst>
                    <a:ext uri="{9D8B030D-6E8A-4147-A177-3AD203B41FA5}">
                      <a16:colId xmlns:a16="http://schemas.microsoft.com/office/drawing/2014/main" val="1270430512"/>
                    </a:ext>
                  </a:extLst>
                </a:gridCol>
              </a:tblGrid>
              <a:tr h="25936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600" b="1" dirty="0"/>
                        <a:t>Littératie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dirty="0"/>
                        <a:t>Suisse: 266 points</a:t>
                      </a:r>
                      <a:br>
                        <a:rPr lang="fr-CH" sz="1600" dirty="0"/>
                      </a:br>
                      <a:r>
                        <a:rPr lang="fr-CH" sz="1600" b="1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CH" sz="1600" b="1" dirty="0"/>
                        <a:t>rang 11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dirty="0"/>
                        <a:t>OCDE: 260 points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182632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600" b="1" dirty="0"/>
                        <a:t>Numératie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dirty="0"/>
                        <a:t>Suisse: 276 points</a:t>
                      </a:r>
                    </a:p>
                    <a:p>
                      <a:pPr algn="ctr"/>
                      <a:r>
                        <a:rPr lang="fr-CH" sz="1600" b="1" dirty="0">
                          <a:sym typeface="Wingdings" panose="05000000000000000000" pitchFamily="2" charset="2"/>
                        </a:rPr>
                        <a:t> rang 9</a:t>
                      </a:r>
                      <a:endParaRPr lang="fr-CH" sz="1600" b="1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dirty="0"/>
                        <a:t>OCDE: 263 points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0768899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600" b="1" dirty="0"/>
                        <a:t>Résolution adaptative de problèmes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dirty="0"/>
                        <a:t>Suisse: 257 points</a:t>
                      </a:r>
                    </a:p>
                    <a:p>
                      <a:pPr algn="ctr"/>
                      <a:r>
                        <a:rPr lang="fr-CH" sz="1600" b="1" dirty="0">
                          <a:sym typeface="Wingdings" panose="05000000000000000000" pitchFamily="2" charset="2"/>
                        </a:rPr>
                        <a:t> rang 12</a:t>
                      </a:r>
                      <a:endParaRPr lang="fr-CH" sz="1600" b="1" dirty="0"/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600" dirty="0"/>
                        <a:t>OCDE: 251 points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19157"/>
                  </a:ext>
                </a:extLst>
              </a:tr>
            </a:tbl>
          </a:graphicData>
        </a:graphic>
      </p:graphicFrame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059C87A6-4372-220B-4233-1F7E25694118}"/>
              </a:ext>
            </a:extLst>
          </p:cNvPr>
          <p:cNvSpPr txBox="1">
            <a:spLocks/>
          </p:cNvSpPr>
          <p:nvPr/>
        </p:nvSpPr>
        <p:spPr>
          <a:xfrm>
            <a:off x="1619220" y="4820788"/>
            <a:ext cx="9620250" cy="18573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7429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42950" indent="-7429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CH" sz="1800" b="1" u="sng" dirty="0">
                <a:ea typeface="Calibri" panose="020F0502020204030204" pitchFamily="34" charset="0"/>
              </a:rPr>
              <a:t>Top 5: </a:t>
            </a:r>
            <a:r>
              <a:rPr lang="fr-CH" sz="1800" dirty="0">
                <a:ea typeface="Calibri" panose="020F0502020204030204" pitchFamily="34" charset="0"/>
              </a:rPr>
              <a:t>La Finlande, le Japon, la Suède, la Norvège et les Pays-Bas se trouvent dans le Top 5 dans toutes les compétences </a:t>
            </a:r>
          </a:p>
        </p:txBody>
      </p:sp>
    </p:spTree>
    <p:extLst>
      <p:ext uri="{BB962C8B-B14F-4D97-AF65-F5344CB8AC3E}">
        <p14:creationId xmlns:p14="http://schemas.microsoft.com/office/powerpoint/2010/main" val="643220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3E368CA-3789-1D90-93F7-EABE28AFA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4534" y="455380"/>
            <a:ext cx="8382059" cy="714379"/>
          </a:xfrm>
        </p:spPr>
        <p:txBody>
          <a:bodyPr/>
          <a:lstStyle/>
          <a:p>
            <a:r>
              <a:rPr lang="de-CH" dirty="0" err="1"/>
              <a:t>Résultats</a:t>
            </a:r>
            <a:r>
              <a:rPr lang="de-CH" dirty="0"/>
              <a:t> </a:t>
            </a:r>
            <a:r>
              <a:rPr lang="de-CH" dirty="0" err="1"/>
              <a:t>nationaux</a:t>
            </a:r>
            <a:r>
              <a:rPr lang="de-CH" dirty="0"/>
              <a:t>: </a:t>
            </a:r>
            <a:br>
              <a:rPr lang="de-CH" dirty="0"/>
            </a:br>
            <a:r>
              <a:rPr lang="de-CH" dirty="0"/>
              <a:t>Genre</a:t>
            </a:r>
          </a:p>
        </p:txBody>
      </p:sp>
      <p:pic>
        <p:nvPicPr>
          <p:cNvPr id="6" name="Picture 38">
            <a:extLst>
              <a:ext uri="{FF2B5EF4-FFF2-40B4-BE49-F238E27FC236}">
                <a16:creationId xmlns:a16="http://schemas.microsoft.com/office/drawing/2014/main" id="{9541B746-E7F4-06A5-BDEA-2B40184880A6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20" y="2134320"/>
            <a:ext cx="8158511" cy="4263308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F03E76B-E70D-46F9-766A-7CAF2AA0A7E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5" name="Grafik 4" descr="Männlich mit einfarbiger Füllung">
            <a:extLst>
              <a:ext uri="{FF2B5EF4-FFF2-40B4-BE49-F238E27FC236}">
                <a16:creationId xmlns:a16="http://schemas.microsoft.com/office/drawing/2014/main" id="{834856BF-5FBC-5842-0CD3-64E068EC7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80000" y="368300"/>
            <a:ext cx="1219200" cy="1219200"/>
          </a:xfrm>
          <a:prstGeom prst="rect">
            <a:avLst/>
          </a:prstGeom>
        </p:spPr>
      </p:pic>
      <p:pic>
        <p:nvPicPr>
          <p:cNvPr id="8" name="Grafik 7" descr="Weiblich mit einfarbiger Füllung">
            <a:extLst>
              <a:ext uri="{FF2B5EF4-FFF2-40B4-BE49-F238E27FC236}">
                <a16:creationId xmlns:a16="http://schemas.microsoft.com/office/drawing/2014/main" id="{C5099639-5DA2-1CE4-779D-1667FC0444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77731" y="3683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82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2BF0B1E-E1B2-3A79-AC7D-335386F73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370" y="418402"/>
            <a:ext cx="8382059" cy="714379"/>
          </a:xfrm>
        </p:spPr>
        <p:txBody>
          <a:bodyPr/>
          <a:lstStyle/>
          <a:p>
            <a:r>
              <a:rPr lang="de-CH" dirty="0" err="1"/>
              <a:t>Résultats</a:t>
            </a:r>
            <a:r>
              <a:rPr lang="de-CH" dirty="0"/>
              <a:t> </a:t>
            </a:r>
            <a:r>
              <a:rPr lang="de-CH" dirty="0" err="1"/>
              <a:t>nationaux</a:t>
            </a:r>
            <a:r>
              <a:rPr lang="de-CH" dirty="0"/>
              <a:t>: </a:t>
            </a:r>
            <a:br>
              <a:rPr lang="de-CH" dirty="0"/>
            </a:br>
            <a:r>
              <a:rPr lang="de-CH" dirty="0" err="1"/>
              <a:t>Âge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1C5A850-5DDE-9344-234C-A8166364FD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6" name="Picture 32">
            <a:extLst>
              <a:ext uri="{FF2B5EF4-FFF2-40B4-BE49-F238E27FC236}">
                <a16:creationId xmlns:a16="http://schemas.microsoft.com/office/drawing/2014/main" id="{C709FCA8-EE85-0EC5-0D39-7A67935AE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51" y="2601364"/>
            <a:ext cx="9671004" cy="2798249"/>
          </a:xfrm>
          <a:prstGeom prst="rect">
            <a:avLst/>
          </a:prstGeom>
        </p:spPr>
      </p:pic>
      <p:pic>
        <p:nvPicPr>
          <p:cNvPr id="7" name="Grafik 6" descr="Torte mit einfarbiger Füllung">
            <a:extLst>
              <a:ext uri="{FF2B5EF4-FFF2-40B4-BE49-F238E27FC236}">
                <a16:creationId xmlns:a16="http://schemas.microsoft.com/office/drawing/2014/main" id="{2F5577F0-8D1A-ECD0-7650-A707AF243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8055" y="300567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1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45F318A-4A6C-2E18-67A4-74EA4D616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161" y="402074"/>
            <a:ext cx="8382059" cy="714379"/>
          </a:xfrm>
        </p:spPr>
        <p:txBody>
          <a:bodyPr/>
          <a:lstStyle/>
          <a:p>
            <a:r>
              <a:rPr lang="de-CH" dirty="0" err="1"/>
              <a:t>Résultats</a:t>
            </a:r>
            <a:r>
              <a:rPr lang="de-CH" dirty="0"/>
              <a:t> </a:t>
            </a:r>
            <a:r>
              <a:rPr lang="de-CH" dirty="0" err="1"/>
              <a:t>nationaux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Niveau de </a:t>
            </a:r>
            <a:r>
              <a:rPr lang="de-CH" dirty="0" err="1"/>
              <a:t>formation</a:t>
            </a:r>
            <a:endParaRPr lang="de-CH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DE9F66D-EFF0-C622-1ED3-F116E73A5C63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20" y="2037229"/>
            <a:ext cx="8480000" cy="4320726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E25CC9A-8908-5117-81FD-9FC266F856D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6" name="Grafik 5" descr="Abschlusshut mit einfarbiger Füllung">
            <a:extLst>
              <a:ext uri="{FF2B5EF4-FFF2-40B4-BE49-F238E27FC236}">
                <a16:creationId xmlns:a16="http://schemas.microsoft.com/office/drawing/2014/main" id="{DF3934DB-B749-1452-3310-10AD0ACFC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0200" y="230717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83752"/>
      </p:ext>
    </p:extLst>
  </p:cSld>
  <p:clrMapOvr>
    <a:masterClrMapping/>
  </p:clrMapOvr>
</p:sld>
</file>

<file path=ppt/theme/theme1.xml><?xml version="1.0" encoding="utf-8"?>
<a:theme xmlns:a="http://schemas.openxmlformats.org/drawingml/2006/main" name="CD Bund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>
        <a:spAutoFit/>
      </a:bodyPr>
      <a:lstStyle>
        <a:defPPr>
          <a:defRPr sz="32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D Bund" id="{1E1220FF-5B30-4529-A8B9-41003F3313D4}" vid="{C032A575-FBB1-4A49-BC6D-3B81549482B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 Bund</Template>
  <TotalTime>0</TotalTime>
  <Words>1674</Words>
  <Application>Microsoft Office PowerPoint</Application>
  <PresentationFormat>Grand écran</PresentationFormat>
  <Paragraphs>220</Paragraphs>
  <Slides>18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Courier New</vt:lpstr>
      <vt:lpstr>Segoe UI Emoji</vt:lpstr>
      <vt:lpstr>Wingdings</vt:lpstr>
      <vt:lpstr>Arial</vt:lpstr>
      <vt:lpstr>Calibri</vt:lpstr>
      <vt:lpstr>Aptos</vt:lpstr>
      <vt:lpstr>CD Bund</vt:lpstr>
      <vt:lpstr>Présentation PowerPoint</vt:lpstr>
      <vt:lpstr>Qu’est-ce que PIAAC</vt:lpstr>
      <vt:lpstr>Mesures des compétences</vt:lpstr>
      <vt:lpstr>Exemple pour la littéracie</vt:lpstr>
      <vt:lpstr>Présentation PowerPoint</vt:lpstr>
      <vt:lpstr>Résultats internationaux</vt:lpstr>
      <vt:lpstr>Résultats nationaux:  Genre</vt:lpstr>
      <vt:lpstr>Résultats nationaux:  Âge</vt:lpstr>
      <vt:lpstr>Résultats nationaux  Niveau de formation</vt:lpstr>
      <vt:lpstr>Résultats nationaux en littéracie: Niveau de formation des parents</vt:lpstr>
      <vt:lpstr>Résultats nationaux:  Status sur le marché du travail</vt:lpstr>
      <vt:lpstr>Résultats nationaux en littéracie:  Catégories de revenus et par genre</vt:lpstr>
      <vt:lpstr>Résultats nationaux:  Profil migratoire</vt:lpstr>
      <vt:lpstr>Résultats nationaux: Personnes avec de faibles compétences  </vt:lpstr>
      <vt:lpstr>Promotion des compétences de base: qui et comment </vt:lpstr>
      <vt:lpstr>Et la suite?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Scheiben Sabine SBFI</dc:creator>
  <cp:lastModifiedBy>Scheiben Sabine SBFI</cp:lastModifiedBy>
  <cp:revision>11</cp:revision>
  <cp:lastPrinted>2025-05-15T14:16:50Z</cp:lastPrinted>
  <dcterms:created xsi:type="dcterms:W3CDTF">2025-05-15T11:33:54Z</dcterms:created>
  <dcterms:modified xsi:type="dcterms:W3CDTF">2025-05-16T05:35:51Z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a112399-b73b-40c1-8af2-919b124b9d91_Enabled">
    <vt:lpwstr>true</vt:lpwstr>
  </property>
  <property fmtid="{D5CDD505-2E9C-101B-9397-08002B2CF9AE}" pid="3" name="MSIP_Label_aa112399-b73b-40c1-8af2-919b124b9d91_SetDate">
    <vt:lpwstr>2025-05-15T11:44:48Z</vt:lpwstr>
  </property>
  <property fmtid="{D5CDD505-2E9C-101B-9397-08002B2CF9AE}" pid="4" name="MSIP_Label_aa112399-b73b-40c1-8af2-919b124b9d91_Method">
    <vt:lpwstr>Privileged</vt:lpwstr>
  </property>
  <property fmtid="{D5CDD505-2E9C-101B-9397-08002B2CF9AE}" pid="5" name="MSIP_Label_aa112399-b73b-40c1-8af2-919b124b9d91_Name">
    <vt:lpwstr>L2</vt:lpwstr>
  </property>
  <property fmtid="{D5CDD505-2E9C-101B-9397-08002B2CF9AE}" pid="6" name="MSIP_Label_aa112399-b73b-40c1-8af2-919b124b9d91_SiteId">
    <vt:lpwstr>6ae27add-8276-4a38-88c1-3a9c1f973767</vt:lpwstr>
  </property>
  <property fmtid="{D5CDD505-2E9C-101B-9397-08002B2CF9AE}" pid="7" name="MSIP_Label_aa112399-b73b-40c1-8af2-919b124b9d91_ActionId">
    <vt:lpwstr>cfa76cee-ec60-41dc-9540-29f3242f1b49</vt:lpwstr>
  </property>
  <property fmtid="{D5CDD505-2E9C-101B-9397-08002B2CF9AE}" pid="8" name="MSIP_Label_aa112399-b73b-40c1-8af2-919b124b9d91_ContentBits">
    <vt:lpwstr>0</vt:lpwstr>
  </property>
  <property fmtid="{D5CDD505-2E9C-101B-9397-08002B2CF9AE}" pid="9" name="MSIP_Label_aa112399-b73b-40c1-8af2-919b124b9d91_Tag">
    <vt:lpwstr>10, 0, 1, 1</vt:lpwstr>
  </property>
</Properties>
</file>