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30266" autoAdjust="0"/>
  </p:normalViewPr>
  <p:slideViewPr>
    <p:cSldViewPr>
      <p:cViewPr varScale="1">
        <p:scale>
          <a:sx n="29" d="100"/>
          <a:sy n="29" d="100"/>
        </p:scale>
        <p:origin x="4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chini Julie" userId="fcbe51dd-8e65-4efc-ae41-e2b7dcddfeed" providerId="ADAL" clId="{53C20C2B-F9CE-48AD-BB3B-3301EC6C3499}"/>
    <pc:docChg chg="modSld">
      <pc:chgData name="Tarchini Julie" userId="fcbe51dd-8e65-4efc-ae41-e2b7dcddfeed" providerId="ADAL" clId="{53C20C2B-F9CE-48AD-BB3B-3301EC6C3499}" dt="2025-05-15T07:12:48.894" v="58" actId="20577"/>
      <pc:docMkLst>
        <pc:docMk/>
      </pc:docMkLst>
      <pc:sldChg chg="modNotesTx">
        <pc:chgData name="Tarchini Julie" userId="fcbe51dd-8e65-4efc-ae41-e2b7dcddfeed" providerId="ADAL" clId="{53C20C2B-F9CE-48AD-BB3B-3301EC6C3499}" dt="2025-05-15T07:12:48.894" v="58" actId="20577"/>
        <pc:sldMkLst>
          <pc:docMk/>
          <pc:sldMk cId="36653847" sldId="258"/>
        </pc:sldMkLst>
      </pc:sldChg>
      <pc:sldChg chg="modNotesTx">
        <pc:chgData name="Tarchini Julie" userId="fcbe51dd-8e65-4efc-ae41-e2b7dcddfeed" providerId="ADAL" clId="{53C20C2B-F9CE-48AD-BB3B-3301EC6C3499}" dt="2025-05-15T07:12:23.047" v="31" actId="20577"/>
        <pc:sldMkLst>
          <pc:docMk/>
          <pc:sldMk cId="1931948306" sldId="260"/>
        </pc:sldMkLst>
      </pc:sldChg>
      <pc:sldChg chg="modNotesTx">
        <pc:chgData name="Tarchini Julie" userId="fcbe51dd-8e65-4efc-ae41-e2b7dcddfeed" providerId="ADAL" clId="{53C20C2B-F9CE-48AD-BB3B-3301EC6C3499}" dt="2025-05-15T07:11:50.858" v="11" actId="20577"/>
        <pc:sldMkLst>
          <pc:docMk/>
          <pc:sldMk cId="186613453" sldId="262"/>
        </pc:sldMkLst>
      </pc:sldChg>
      <pc:sldChg chg="modNotesTx">
        <pc:chgData name="Tarchini Julie" userId="fcbe51dd-8e65-4efc-ae41-e2b7dcddfeed" providerId="ADAL" clId="{53C20C2B-F9CE-48AD-BB3B-3301EC6C3499}" dt="2025-05-15T07:11:45.054" v="5" actId="207"/>
        <pc:sldMkLst>
          <pc:docMk/>
          <pc:sldMk cId="1739286592" sldId="263"/>
        </pc:sldMkLst>
      </pc:sldChg>
    </pc:docChg>
  </pc:docChgLst>
  <pc:docChgLst>
    <pc:chgData name="Bischof Jris" userId="3e466462-c6f3-4d63-a144-64e16ac04a74" providerId="ADAL" clId="{001C1D79-E904-4DCB-9C54-1A0A61B0191C}"/>
    <pc:docChg chg="modSld">
      <pc:chgData name="Bischof Jris" userId="3e466462-c6f3-4d63-a144-64e16ac04a74" providerId="ADAL" clId="{001C1D79-E904-4DCB-9C54-1A0A61B0191C}" dt="2025-05-15T07:24:46.908" v="8" actId="207"/>
      <pc:docMkLst>
        <pc:docMk/>
      </pc:docMkLst>
      <pc:sldChg chg="modNotesTx">
        <pc:chgData name="Bischof Jris" userId="3e466462-c6f3-4d63-a144-64e16ac04a74" providerId="ADAL" clId="{001C1D79-E904-4DCB-9C54-1A0A61B0191C}" dt="2025-05-15T07:24:21.978" v="3" actId="207"/>
        <pc:sldMkLst>
          <pc:docMk/>
          <pc:sldMk cId="0" sldId="256"/>
        </pc:sldMkLst>
      </pc:sldChg>
      <pc:sldChg chg="modNotesTx">
        <pc:chgData name="Bischof Jris" userId="3e466462-c6f3-4d63-a144-64e16ac04a74" providerId="ADAL" clId="{001C1D79-E904-4DCB-9C54-1A0A61B0191C}" dt="2025-05-15T07:24:26.064" v="4" actId="207"/>
        <pc:sldMkLst>
          <pc:docMk/>
          <pc:sldMk cId="36653847" sldId="258"/>
        </pc:sldMkLst>
      </pc:sldChg>
      <pc:sldChg chg="modNotesTx">
        <pc:chgData name="Bischof Jris" userId="3e466462-c6f3-4d63-a144-64e16ac04a74" providerId="ADAL" clId="{001C1D79-E904-4DCB-9C54-1A0A61B0191C}" dt="2025-05-15T07:24:30.830" v="5" actId="207"/>
        <pc:sldMkLst>
          <pc:docMk/>
          <pc:sldMk cId="516236073" sldId="259"/>
        </pc:sldMkLst>
      </pc:sldChg>
      <pc:sldChg chg="modNotesTx">
        <pc:chgData name="Bischof Jris" userId="3e466462-c6f3-4d63-a144-64e16ac04a74" providerId="ADAL" clId="{001C1D79-E904-4DCB-9C54-1A0A61B0191C}" dt="2025-05-15T07:24:35.845" v="6" actId="207"/>
        <pc:sldMkLst>
          <pc:docMk/>
          <pc:sldMk cId="1931948306" sldId="260"/>
        </pc:sldMkLst>
      </pc:sldChg>
      <pc:sldChg chg="modNotesTx">
        <pc:chgData name="Bischof Jris" userId="3e466462-c6f3-4d63-a144-64e16ac04a74" providerId="ADAL" clId="{001C1D79-E904-4DCB-9C54-1A0A61B0191C}" dt="2025-05-15T07:24:41.334" v="7" actId="207"/>
        <pc:sldMkLst>
          <pc:docMk/>
          <pc:sldMk cId="186613453" sldId="262"/>
        </pc:sldMkLst>
      </pc:sldChg>
      <pc:sldChg chg="modNotesTx">
        <pc:chgData name="Bischof Jris" userId="3e466462-c6f3-4d63-a144-64e16ac04a74" providerId="ADAL" clId="{001C1D79-E904-4DCB-9C54-1A0A61B0191C}" dt="2025-05-15T07:24:46.908" v="8" actId="207"/>
        <pc:sldMkLst>
          <pc:docMk/>
          <pc:sldMk cId="1739286592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71D0B-FEEB-40AA-B4B1-B7EE30B8737B}" type="datetimeFigureOut">
              <a:rPr lang="de-DE" smtClean="0"/>
              <a:t>15.05.2025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F8AC6-ED0C-4FE6-8342-B19A301422AC}" type="slidenum">
              <a:rPr lang="de-CH" smtClean="0"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Réunion des responsables des services sociaux 16.5.25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Enfants et jeunes bénéficiant de l'aide d'urgence dans le domaine de l'asile</a:t>
            </a:r>
          </a:p>
          <a:p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Étude de la CFMH et mesures à prendre par la CDAS selon le groupe de travail de la CDAS</a:t>
            </a:r>
          </a:p>
          <a:p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Anstelle von «Kinder und Jugendlichen» wird im Folgenden teilweise der Begriff «Heranwachsende» verwendet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suite du texte, le terme « enfants et adolescents » sera parfois remplacé par « jeunes gens ».</a:t>
            </a:r>
            <a:endParaRPr lang="de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F8AC6-ED0C-4FE6-8342-B19A301422AC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437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fédérale pour les questions migratoires (9.24) : étude « Les enfants et les jeunes dans l'aide d'urgence dans le domaine de l'asile » et avis juridique « Le régime de l'aide d'urgence et les droits de l'enfant »</a:t>
            </a:r>
          </a:p>
          <a:p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 Les conditions de vie dans l'aide d'urgence dans le domaine de l'asile mettent en danger le bien-être et le développement des enfants et des jeunes. »</a:t>
            </a:r>
          </a:p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 Des mesures doivent être prises à tous les niveaux politiques. Les droits fondamentaux des enfants et des jeunes doivent être respectés, quel que soit leur statut de séjour. »</a:t>
            </a:r>
          </a:p>
          <a:p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enfants et les jeunes vivent dans des conditions très précaires.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Ils sont fortement stressés, leur bien-être et leur développement sont menacés.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situation d'urgence dure plus longtemps que prévu (à l'origine) par le système.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situation n'est compatible ni avec le droit national ni avec les obligations internationales.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existe un besoin d'action clair et avec des approches diverses.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F8AC6-ED0C-4FE6-8342-B19A301422AC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334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B9752-DB77-62EC-3B5F-277718FD8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9622C5D-1C00-58E5-0200-D41393F8FC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890C112-0A92-A953-567F-A024C814F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consultative du Comité de la CDAS (décembre 2024) :</a:t>
            </a:r>
          </a:p>
          <a:p>
            <a:pPr algn="l"/>
            <a:endParaRPr lang="fr-F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Symbol" panose="05050102010706020507" pitchFamily="18" charset="2"/>
              <a:buChar char="-"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Prend connaissance des résultats de l'étude</a:t>
            </a:r>
          </a:p>
          <a:p>
            <a:pPr marL="171450" indent="-171450" algn="l">
              <a:buFont typeface="Symbol" panose="05050102010706020507" pitchFamily="18" charset="2"/>
              <a:buChar char="-"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Reconnaît la nécessité d'agir</a:t>
            </a:r>
          </a:p>
          <a:p>
            <a:pPr marL="171450" indent="-171450" algn="l">
              <a:buFont typeface="Symbol" panose="05050102010706020507" pitchFamily="18" charset="2"/>
              <a:buChar char="-"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CDAS doit prendre clairement position sur les recommandations</a:t>
            </a:r>
          </a:p>
          <a:p>
            <a:pPr marL="171450" indent="-171450" algn="l">
              <a:buFont typeface="Symbol" panose="05050102010706020507" pitchFamily="18" charset="2"/>
              <a:buChar char="-"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Décision, mise en place d'un groupe de travail: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État des lieux, puis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 auprès du Comité pour approfondir et adapter les recommandations actuelles de la CDAS en matière d'aide d'urgence 2012</a:t>
            </a:r>
            <a:endParaRPr lang="de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D5A349-7CB7-168B-255E-470CA58623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F8AC6-ED0C-4FE6-8342-B19A301422AC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1481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EF793-ABE0-A34E-BDD4-EC3F64478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C0EA01A-4604-A762-5F0A-98C78E16CC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9EB5B80-A00C-22F2-864A-24E4ED4A9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300"/>
              </a:spcAft>
              <a:buNone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EKM : mesures à prendre et recommandations</a:t>
            </a:r>
          </a:p>
          <a:p>
            <a:pPr marL="171450" indent="-171450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Accorder aux adolescents un droit de séjour autonome sous certaines conditions</a:t>
            </a:r>
          </a:p>
          <a:p>
            <a:pPr marL="171450" indent="-171450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Éviter le versement prolongé de l'aide d'urgence &gt; après deux ans, transfert vers l'aide sociale pour requérants d'asile</a:t>
            </a:r>
          </a:p>
          <a:p>
            <a:pPr marL="171450" indent="-171450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Normes uniformes et contrôle régulier (hébergement, accompagnement)</a:t>
            </a:r>
          </a:p>
          <a:p>
            <a:pPr marL="171450" indent="-171450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la participation sociale (p. ex. offres de loisirs)</a:t>
            </a:r>
          </a:p>
          <a:p>
            <a:pPr marL="171450" indent="-171450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Améliorer l'accès à l'école obligatoire et à la formation professionnelle, encouragement ciblé</a:t>
            </a:r>
          </a:p>
          <a:p>
            <a:pPr marL="171450" indent="-171450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aux traitements médicaux et aux offres psychologiques</a:t>
            </a:r>
          </a:p>
          <a:p>
            <a:pPr marL="171450" indent="-171450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Définir des compétences et des procédures claires pour la gestion des situations de risque</a:t>
            </a:r>
          </a:p>
          <a:p>
            <a:pPr marL="171450" indent="-171450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toutes les mesures : prise en compte des besoins spécifiques à l'âge</a:t>
            </a:r>
            <a:endParaRPr lang="de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849427-5A4C-A749-EBC0-77BF0D4A6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F8AC6-ED0C-4FE6-8342-B19A301422AC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3167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76034-FB0C-1CF9-2AC6-037336441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5B8AF30-430D-2244-BCBD-6957650CBF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9E6DF11-7777-4493-0AB5-DC6CB122F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fr-FR" sz="1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Conclusion de l'état des lieux du groupe de travail</a:t>
            </a:r>
          </a:p>
          <a:p>
            <a:pPr marL="171450" indent="-171450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fr-FR" sz="1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Accent sur les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jeunes gens </a:t>
            </a:r>
            <a:r>
              <a:rPr lang="fr-FR" sz="1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et leur développement</a:t>
            </a:r>
          </a:p>
          <a:p>
            <a:pPr marL="171450" indent="-171450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fr-FR" sz="12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Encourager les cantons et les communes à utiliser leur marge de manœuvre : adapter les recommandations de la CDAS en matière d'aide d'urgence et échanger des exemples de bonnes pratiques</a:t>
            </a:r>
            <a:endParaRPr lang="de-CH" sz="12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+mn-cs"/>
            </a:endParaRPr>
          </a:p>
          <a:p>
            <a:pPr marL="171450" indent="-171450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Donner suite à la recommandation de la CFM, à savoir :</a:t>
            </a:r>
          </a:p>
          <a:p>
            <a:pPr marL="171450" indent="-171450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socio-éducatif national </a:t>
            </a:r>
          </a:p>
          <a:p>
            <a:pPr marL="0" indent="0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Important, mais qui est responsable ?</a:t>
            </a:r>
          </a:p>
          <a:p>
            <a:pPr marL="0" indent="0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accent sur l'encadrement et les normes dans les structures collectives (voir aussi le concept de Save the Children, recommandations prévues par le UNHCR)</a:t>
            </a:r>
          </a:p>
          <a:p>
            <a:pPr marL="171450" indent="-171450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Permettre la participation sociale, l'accès aux loisirs</a:t>
            </a:r>
          </a:p>
          <a:p>
            <a:pPr marL="171450" indent="-171450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à l'école obligatoire et à la formation scolaire et professionnelle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postobligatoire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les soins de santé (égalité de traitement avec les personnes bénéficiant de l'aide sociale pour les requérants d'asile)</a:t>
            </a:r>
            <a:endParaRPr lang="de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A9A416-D74D-E44C-CCAA-9E791352A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F8AC6-ED0C-4FE6-8342-B19A301422AC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0119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F52C7-4A94-AC94-A673-2D0736D5D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2B07725-E5AD-4C09-5ACA-F8E303AD7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B2527EB-F672-3C5F-6382-C32CF58E4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ts val="1200"/>
              </a:lnSpc>
              <a:spcAft>
                <a:spcPts val="300"/>
              </a:spcAft>
              <a:buFont typeface="Arial Narrow" panose="020B0606020202030204" pitchFamily="34" charset="0"/>
              <a:buNone/>
              <a:tabLst>
                <a:tab pos="989965" algn="l"/>
                <a:tab pos="1980565" algn="l"/>
                <a:tab pos="2970530" algn="l"/>
                <a:tab pos="4950460" algn="l"/>
              </a:tabLst>
            </a:pPr>
            <a:r>
              <a:rPr lang="fr-FR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Prochaines étapes : demande de mandat au Comité</a:t>
            </a:r>
          </a:p>
          <a:p>
            <a:pPr marL="0" lvl="0" indent="0">
              <a:lnSpc>
                <a:spcPts val="1200"/>
              </a:lnSpc>
              <a:spcAft>
                <a:spcPts val="300"/>
              </a:spcAft>
              <a:buFont typeface="Arial Narrow" panose="020B0606020202030204" pitchFamily="34" charset="0"/>
              <a:buNone/>
              <a:tabLst>
                <a:tab pos="989965" algn="l"/>
                <a:tab pos="1980565" algn="l"/>
                <a:tab pos="2970530" algn="l"/>
                <a:tab pos="4950460" algn="l"/>
              </a:tabLst>
            </a:pPr>
            <a:endParaRPr lang="fr-FR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marL="171450" lvl="0" indent="-171450">
              <a:lnSpc>
                <a:spcPts val="1200"/>
              </a:lnSpc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989965" algn="l"/>
                <a:tab pos="1980565" algn="l"/>
                <a:tab pos="2970530" algn="l"/>
                <a:tab pos="4950460" algn="l"/>
              </a:tabLst>
            </a:pPr>
            <a:r>
              <a:rPr lang="fr-FR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Recommandations 2012 de la CDAS concernant l'aide d'urgence, avec un accent particulier sur les enfants et les jeunes</a:t>
            </a:r>
          </a:p>
          <a:p>
            <a:pPr marL="171450" lvl="0" indent="-171450">
              <a:lnSpc>
                <a:spcPts val="1200"/>
              </a:lnSpc>
              <a:spcAft>
                <a:spcPts val="300"/>
              </a:spcAft>
              <a:buFont typeface="Symbol" panose="05050102010706020507" pitchFamily="18" charset="2"/>
              <a:buChar char="-"/>
              <a:tabLst>
                <a:tab pos="989965" algn="l"/>
                <a:tab pos="1980565" algn="l"/>
                <a:tab pos="2970530" algn="l"/>
                <a:tab pos="4950460" algn="l"/>
              </a:tabLst>
            </a:pPr>
            <a:r>
              <a:rPr lang="fr-FR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hébergement, logement</a:t>
            </a:r>
          </a:p>
          <a:p>
            <a:pPr marL="171450" lvl="0" indent="-171450">
              <a:lnSpc>
                <a:spcPts val="1200"/>
              </a:lnSpc>
              <a:spcAft>
                <a:spcPts val="300"/>
              </a:spcAft>
              <a:buFont typeface="Symbol" panose="05050102010706020507" pitchFamily="18" charset="2"/>
              <a:buChar char="-"/>
              <a:tabLst>
                <a:tab pos="989965" algn="l"/>
                <a:tab pos="1980565" algn="l"/>
                <a:tab pos="2970530" algn="l"/>
                <a:tab pos="4950460" algn="l"/>
              </a:tabLst>
            </a:pPr>
            <a:r>
              <a:rPr lang="fr-FR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école, formation, structure journalière/occupation</a:t>
            </a:r>
          </a:p>
          <a:p>
            <a:pPr marL="171450" lvl="0" indent="-171450">
              <a:lnSpc>
                <a:spcPts val="1200"/>
              </a:lnSpc>
              <a:spcAft>
                <a:spcPts val="300"/>
              </a:spcAft>
              <a:buFont typeface="Symbol" panose="05050102010706020507" pitchFamily="18" charset="2"/>
              <a:buChar char="-"/>
              <a:tabLst>
                <a:tab pos="989965" algn="l"/>
                <a:tab pos="1980565" algn="l"/>
                <a:tab pos="2970530" algn="l"/>
                <a:tab pos="4950460" algn="l"/>
              </a:tabLst>
            </a:pPr>
            <a:r>
              <a:rPr lang="fr-FR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intégration sociale</a:t>
            </a:r>
          </a:p>
          <a:p>
            <a:pPr marL="171450" lvl="0" indent="-171450">
              <a:lnSpc>
                <a:spcPts val="1200"/>
              </a:lnSpc>
              <a:spcAft>
                <a:spcPts val="300"/>
              </a:spcAft>
              <a:buFont typeface="Symbol" panose="05050102010706020507" pitchFamily="18" charset="2"/>
              <a:buChar char="-"/>
              <a:tabLst>
                <a:tab pos="989965" algn="l"/>
                <a:tab pos="1980565" algn="l"/>
                <a:tab pos="2970530" algn="l"/>
                <a:tab pos="4950460" algn="l"/>
              </a:tabLst>
            </a:pPr>
            <a:r>
              <a:rPr lang="fr-FR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Santé</a:t>
            </a:r>
          </a:p>
          <a:p>
            <a:pPr marL="171450" lvl="0" indent="-171450">
              <a:lnSpc>
                <a:spcPts val="1200"/>
              </a:lnSpc>
              <a:spcAft>
                <a:spcPts val="300"/>
              </a:spcAft>
              <a:buFont typeface="Symbol" panose="05050102010706020507" pitchFamily="18" charset="2"/>
              <a:buChar char="-"/>
              <a:tabLst>
                <a:tab pos="989965" algn="l"/>
                <a:tab pos="1980565" algn="l"/>
                <a:tab pos="2970530" algn="l"/>
                <a:tab pos="4950460" algn="l"/>
              </a:tabLst>
            </a:pPr>
            <a:r>
              <a:rPr lang="fr-FR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examen des recommandations relatives à la solution genevoise Prestations circonstancielles</a:t>
            </a:r>
          </a:p>
          <a:p>
            <a:pPr marL="171450" lvl="0" indent="-171450">
              <a:lnSpc>
                <a:spcPts val="1200"/>
              </a:lnSpc>
              <a:spcAft>
                <a:spcPts val="300"/>
              </a:spcAft>
              <a:buFont typeface="Symbol" panose="05050102010706020507" pitchFamily="18" charset="2"/>
              <a:buChar char="-"/>
              <a:tabLst>
                <a:tab pos="989965" algn="l"/>
                <a:tab pos="1980565" algn="l"/>
                <a:tab pos="2970530" algn="l"/>
                <a:tab pos="4950460" algn="l"/>
              </a:tabLst>
            </a:pPr>
            <a:r>
              <a:rPr lang="fr-FR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Complément par des exemples pratiques (analogues aux aides pratiques MNA)</a:t>
            </a:r>
          </a:p>
          <a:p>
            <a:pPr marL="171450" lvl="0" indent="-171450">
              <a:lnSpc>
                <a:spcPts val="1200"/>
              </a:lnSpc>
              <a:spcAft>
                <a:spcPts val="300"/>
              </a:spcAft>
              <a:buFont typeface="Symbol" panose="05050102010706020507" pitchFamily="18" charset="2"/>
              <a:buChar char="-"/>
              <a:tabLst>
                <a:tab pos="989965" algn="l"/>
                <a:tab pos="1980565" algn="l"/>
                <a:tab pos="2970530" algn="l"/>
                <a:tab pos="4950460" algn="l"/>
              </a:tabLst>
            </a:pPr>
            <a:endParaRPr lang="fr-FR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marL="171450" lvl="0" indent="-171450">
              <a:lnSpc>
                <a:spcPts val="1200"/>
              </a:lnSpc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989965" algn="l"/>
                <a:tab pos="1980565" algn="l"/>
                <a:tab pos="2970530" algn="l"/>
                <a:tab pos="4950460" algn="l"/>
              </a:tabLst>
            </a:pPr>
            <a:r>
              <a:rPr lang="fr-FR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Échange avec le SEM sur la pratique/les critères en matière de cas de rigueur (enfants en âge scolaire dans la famille)</a:t>
            </a:r>
          </a:p>
          <a:p>
            <a:pPr marL="171450" lvl="0" indent="-171450">
              <a:lnSpc>
                <a:spcPts val="1200"/>
              </a:lnSpc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989965" algn="l"/>
                <a:tab pos="1980565" algn="l"/>
                <a:tab pos="2970530" algn="l"/>
                <a:tab pos="4950460" algn="l"/>
              </a:tabLst>
            </a:pPr>
            <a:r>
              <a:rPr lang="fr-FR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</a:rPr>
              <a:t>Examen de la collaboration avec l'APEA concernant le bien-être de l'enfant</a:t>
            </a:r>
            <a:endParaRPr lang="de-CH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D30AA4-C19E-808F-DD5D-1554FD0EC7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F8AC6-ED0C-4FE6-8342-B19A301422AC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900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51D1-3DFE-42CA-8D73-9EC5E329F3C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51D1-3DFE-42CA-8D73-9EC5E329F3C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51D1-3DFE-42CA-8D73-9EC5E329F3C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51D1-3DFE-42CA-8D73-9EC5E329F3C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C73-DE3C-43E2-A531-FB5636FAC23D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C73-DE3C-43E2-A531-FB5636FAC23D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C73-DE3C-43E2-A531-FB5636FAC23D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C73-DE3C-43E2-A531-FB5636FAC23D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C73-DE3C-43E2-A531-FB5636FAC23D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C73-DE3C-43E2-A531-FB5636FAC23D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C73-DE3C-43E2-A531-FB5636FAC23D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51D1-3DFE-42CA-8D73-9EC5E329F3C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C73-DE3C-43E2-A531-FB5636FAC23D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C73-DE3C-43E2-A531-FB5636FAC23D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C73-DE3C-43E2-A531-FB5636FAC23D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CFC73-DE3C-43E2-A531-FB5636FAC23D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51D1-3DFE-42CA-8D73-9EC5E329F3C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51D1-3DFE-42CA-8D73-9EC5E329F3C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51D1-3DFE-42CA-8D73-9EC5E329F3C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51D1-3DFE-42CA-8D73-9EC5E329F3C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51D1-3DFE-42CA-8D73-9EC5E329F3C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51D1-3DFE-42CA-8D73-9EC5E329F3C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xx.xx.2010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SODK/AutorIn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51D1-3DFE-42CA-8D73-9EC5E329F3C3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xx.xx.2010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SODK/AutorIn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B51D1-3DFE-42CA-8D73-9EC5E329F3C3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026" name="logo_rgb_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8596" y="323850"/>
            <a:ext cx="2735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marL="0" marR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xx.xx.2010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SODK/AutorIn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CFC73-DE3C-43E2-A531-FB5636FAC23D}" type="slidenum">
              <a:rPr lang="de-CH" smtClean="0"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936104"/>
          </a:xfrm>
        </p:spPr>
        <p:txBody>
          <a:bodyPr/>
          <a:lstStyle/>
          <a:p>
            <a:r>
              <a:rPr lang="de-CH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Sitzung Sozialamtsleitende 16.5.25</a:t>
            </a:r>
            <a:br>
              <a:rPr lang="de-CH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Kinder und Jugendliche in der Nothilfe im Asylbereich</a:t>
            </a:r>
            <a:b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 EKM und Handlungsbedarf SODK aus Sicht SODK-Arbeitsgruppe</a:t>
            </a:r>
            <a:b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387079-9D68-4DFF-A8E0-1EB208B2C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465218"/>
            <a:ext cx="4680520" cy="41042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7193CCC-E8A1-7492-FA44-4C12CEDF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272" y="274638"/>
            <a:ext cx="4752528" cy="490066"/>
          </a:xfrm>
        </p:spPr>
        <p:txBody>
          <a:bodyPr/>
          <a:lstStyle/>
          <a:p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Kinder und Jugendliche in der  Nothilfe (1)</a:t>
            </a:r>
          </a:p>
        </p:txBody>
      </p:sp>
      <p:pic>
        <p:nvPicPr>
          <p:cNvPr id="2" name="Grafik 1" descr="Ein Bild, das draußen, Person, Schuhwerk, Sport enthält.&#10;&#10;KI-generierte Inhalte können fehlerhaft sein.">
            <a:extLst>
              <a:ext uri="{FF2B5EF4-FFF2-40B4-BE49-F238E27FC236}">
                <a16:creationId xmlns:a16="http://schemas.microsoft.com/office/drawing/2014/main" id="{1A9B08CA-00D0-9E9F-45EA-BC791F1C4A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899" r="-2" b="-2"/>
          <a:stretch/>
        </p:blipFill>
        <p:spPr>
          <a:xfrm>
            <a:off x="515392" y="2955456"/>
            <a:ext cx="3034680" cy="3400894"/>
          </a:xfrm>
          <a:prstGeom prst="rect">
            <a:avLst/>
          </a:prstGeom>
          <a:noFill/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790723A-6BB8-DCBC-C8BE-01A6DF709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9912" y="1268760"/>
            <a:ext cx="5112568" cy="5087590"/>
          </a:xfrm>
        </p:spPr>
        <p:txBody>
          <a:bodyPr>
            <a:noAutofit/>
          </a:bodyPr>
          <a:lstStyle/>
          <a:p>
            <a:pPr marL="0" indent="15875" algn="ctr">
              <a:spcAft>
                <a:spcPts val="600"/>
              </a:spcAft>
              <a:buNone/>
            </a:pPr>
            <a:r>
              <a:rPr lang="de-CH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«Die Lebensumstände in der Nothilfe im Asylbereich gefährden das Wohlergehen und die Entwicklung von Kindern und Jugendlichen.»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de-CH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«Es braucht Massnahmen auf allen politischen Ebenen. Die Grundrechte von Kindern und Jugendlichen müssen respektiert werden – unabhängig von ihrem Aufenthaltsstatus.»</a:t>
            </a:r>
          </a:p>
          <a:p>
            <a:pPr marL="0" indent="0">
              <a:spcAft>
                <a:spcPts val="300"/>
              </a:spcAft>
              <a:buNone/>
            </a:pPr>
            <a:endParaRPr lang="de-CH" sz="1600" kern="100" dirty="0"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CH" sz="1600" kern="100" dirty="0">
                <a:latin typeface="Arial" panose="020B0604020202020204" pitchFamily="34" charset="0"/>
                <a:ea typeface="Aptos" panose="020B0004020202020204" pitchFamily="34" charset="0"/>
              </a:rPr>
              <a:t>Kinder und Jugendliche leben in hochprekären Verhältnissen</a:t>
            </a:r>
          </a:p>
          <a:p>
            <a:pPr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CH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Sie sind stark belastet, ihr Wohlergehen und ihre Entwicklung sind gefährdet</a:t>
            </a:r>
          </a:p>
          <a:p>
            <a:pPr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CH" sz="1600" kern="100" dirty="0">
                <a:latin typeface="Arial" panose="020B0604020202020204" pitchFamily="34" charset="0"/>
                <a:ea typeface="Aptos" panose="020B0004020202020204" pitchFamily="34" charset="0"/>
              </a:rPr>
              <a:t>Notstand hält länger an, als vom System (ursprünglich) vorgesehen</a:t>
            </a:r>
          </a:p>
          <a:p>
            <a:pPr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CH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Situation ist weder mit nationalem Recht noch mit völkerrechtlichen Verpflichtungen vereinbar</a:t>
            </a:r>
          </a:p>
          <a:p>
            <a:pPr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CH" sz="1600" kern="100" dirty="0">
                <a:latin typeface="Arial" panose="020B0604020202020204" pitchFamily="34" charset="0"/>
                <a:ea typeface="Aptos" panose="020B0004020202020204" pitchFamily="34" charset="0"/>
              </a:rPr>
              <a:t>Es besteht vielseitiger und deutlicher Handlungsbedarf</a:t>
            </a:r>
            <a:endParaRPr lang="de-CH" sz="16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16.5.2025		</a:t>
            </a:r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SODK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81B51D1-3DFE-42CA-8D73-9EC5E329F3C3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D8870-7A11-3E46-AE47-BE9B19EBFDFA}"/>
              </a:ext>
            </a:extLst>
          </p:cNvPr>
          <p:cNvSpPr txBox="1">
            <a:spLocks/>
          </p:cNvSpPr>
          <p:nvPr/>
        </p:nvSpPr>
        <p:spPr>
          <a:xfrm>
            <a:off x="361628" y="1268760"/>
            <a:ext cx="3572644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 pitchFamily="34" charset="0"/>
              <a:buNone/>
            </a:pPr>
            <a:r>
              <a:rPr lang="de-CH" sz="1600" kern="100" dirty="0">
                <a:latin typeface="Arial" panose="020B0604020202020204" pitchFamily="34" charset="0"/>
                <a:ea typeface="Aptos" panose="020B0004020202020204" pitchFamily="34" charset="0"/>
              </a:rPr>
              <a:t>Eidg. Kommission für Migrations-fragen (9.24): Studie «Kinder und Jugendliche in der Nothilfe im Asylbereich» und Rechtsgutachten «Das Nothilferegime und die Rechte des Kindes»</a:t>
            </a:r>
          </a:p>
          <a:p>
            <a:pPr>
              <a:spcAft>
                <a:spcPts val="300"/>
              </a:spcAft>
              <a:buFont typeface="Arial" pitchFamily="34" charset="0"/>
              <a:buNone/>
            </a:pPr>
            <a:r>
              <a:rPr lang="de-CH" sz="1600" kern="100" dirty="0">
                <a:latin typeface="Arial" panose="020B0604020202020204" pitchFamily="34" charset="0"/>
                <a:ea typeface="Aptos" panose="020B00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65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B4117-3F03-65CC-41CC-19E62B8A9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7DD44DD-AF57-7098-E8E0-864C111BC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272" y="274638"/>
            <a:ext cx="4752528" cy="490066"/>
          </a:xfrm>
        </p:spPr>
        <p:txBody>
          <a:bodyPr/>
          <a:lstStyle/>
          <a:p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Kinder und Jugendliche in der  Nothilfe (2)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5391128-9300-946A-B283-A9C417DE5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7944" y="1195723"/>
            <a:ext cx="4752528" cy="4752528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de-CH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Beratende Kommission des Vorstandes SODK (Dezember 2024):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de-CH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Nimmt die Studienergebnisse zur Kenntnis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de-CH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Anerkennt Handlungsbedarf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de-CH" sz="2000" kern="100" dirty="0">
                <a:latin typeface="Arial" panose="020B0604020202020204" pitchFamily="34" charset="0"/>
                <a:ea typeface="Aptos" panose="020B0004020202020204" pitchFamily="34" charset="0"/>
              </a:rPr>
              <a:t>SODK soll klar Position zu Empfehlungen beziehen</a:t>
            </a:r>
            <a:endParaRPr lang="de-CH" sz="20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de-CH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Beschluss, Einsetzung Arbeitsgruppe</a:t>
            </a:r>
          </a:p>
          <a:p>
            <a:pPr marL="706438" lvl="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de-CH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Auslegeordnung, dann</a:t>
            </a:r>
          </a:p>
          <a:p>
            <a:pPr marL="706438" lvl="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de-CH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Mandat bei Vorstand abholen zur Vertiefung un</a:t>
            </a:r>
            <a:r>
              <a:rPr lang="de-CH" sz="2000" kern="100" dirty="0">
                <a:latin typeface="Arial" panose="020B0604020202020204" pitchFamily="34" charset="0"/>
                <a:ea typeface="Aptos" panose="020B0004020202020204" pitchFamily="34" charset="0"/>
              </a:rPr>
              <a:t>d Anpassung aktuelle SODK-Nothilfe-empfehlungen 2012 </a:t>
            </a:r>
            <a:r>
              <a:rPr lang="de-CH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 </a:t>
            </a:r>
          </a:p>
          <a:p>
            <a:pPr marL="0" indent="0">
              <a:spcAft>
                <a:spcPts val="300"/>
              </a:spcAft>
              <a:buNone/>
            </a:pPr>
            <a:endParaRPr lang="de-CH" sz="29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E2CAF5A-5D33-3847-1949-ED72DFC5A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16.5.2025		</a:t>
            </a:r>
            <a:endParaRPr lang="de-CH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0ED0C07A-401D-F7FF-D745-1FF923AF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42781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SODK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B012873-5A58-FCAB-FFA0-CF57D57D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81B51D1-3DFE-42CA-8D73-9EC5E329F3C3}" type="slidenum">
              <a:rPr lang="de-CH" smtClean="0"/>
              <a:pPr>
                <a:spcAft>
                  <a:spcPts val="600"/>
                </a:spcAft>
              </a:pPr>
              <a:t>3</a:t>
            </a:fld>
            <a:endParaRPr lang="de-CH"/>
          </a:p>
        </p:txBody>
      </p:sp>
      <p:pic>
        <p:nvPicPr>
          <p:cNvPr id="4" name="Grafik 3" descr="Ein Bild, das Animierter Cartoon, Animation, Darstellung, Kleidung enthält.&#10;&#10;KI-generierte Inhalte können fehlerhaft sein.">
            <a:extLst>
              <a:ext uri="{FF2B5EF4-FFF2-40B4-BE49-F238E27FC236}">
                <a16:creationId xmlns:a16="http://schemas.microsoft.com/office/drawing/2014/main" id="{D59536DB-82F1-654C-72E6-079131E08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76" y="1268760"/>
            <a:ext cx="3436078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23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D35C2-4006-C4C9-989D-2AFE543F2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6BF6D2A-DDDF-20E5-1098-CAD313E7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272" y="274638"/>
            <a:ext cx="4752528" cy="490066"/>
          </a:xfrm>
        </p:spPr>
        <p:txBody>
          <a:bodyPr/>
          <a:lstStyle/>
          <a:p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Kinder und Jugendliche in der Nothilfe (3)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947B1D7E-B270-DF90-4977-EA04D949D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35660" y="1196752"/>
            <a:ext cx="5768280" cy="5059440"/>
          </a:xfrm>
        </p:spPr>
        <p:txBody>
          <a:bodyPr>
            <a:normAutofit fontScale="77500" lnSpcReduction="20000"/>
          </a:bodyPr>
          <a:lstStyle/>
          <a:p>
            <a:pPr marL="0" indent="20638">
              <a:lnSpc>
                <a:spcPct val="120000"/>
              </a:lnSpc>
              <a:spcAft>
                <a:spcPts val="300"/>
              </a:spcAft>
              <a:buNone/>
            </a:pPr>
            <a:r>
              <a:rPr lang="de-CH" sz="2000" kern="100" dirty="0">
                <a:latin typeface="Arial" panose="020B0604020202020204" pitchFamily="34" charset="0"/>
                <a:ea typeface="Aptos" panose="020B0004020202020204" pitchFamily="34" charset="0"/>
              </a:rPr>
              <a:t>EKM: Handlungsbedarf und Empfehlungen</a:t>
            </a:r>
            <a:endParaRPr lang="de-CH" sz="18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>
              <a:lnSpc>
                <a:spcPct val="12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sz="2100" kern="100" dirty="0">
                <a:latin typeface="Arial" panose="020B0604020202020204" pitchFamily="34" charset="0"/>
                <a:ea typeface="Aptos" panose="020B0004020202020204" pitchFamily="34" charset="0"/>
              </a:rPr>
              <a:t>Heranwachsenden unter bestimmten Bedingungen eigenständiges Aufenthaltsrecht einräumen</a:t>
            </a:r>
          </a:p>
          <a:p>
            <a:pPr>
              <a:lnSpc>
                <a:spcPct val="12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sz="2100" kern="100" dirty="0">
                <a:latin typeface="Arial" panose="020B0604020202020204" pitchFamily="34" charset="0"/>
                <a:ea typeface="Aptos" panose="020B0004020202020204" pitchFamily="34" charset="0"/>
              </a:rPr>
              <a:t>Langzeitbezüge von Nothilfe vermeiden &gt; nach zwei Jahren Überführung in Asylsozialhilfe</a:t>
            </a:r>
            <a:endParaRPr lang="de-CH" sz="21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sz="21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Einheitliche Standards und regelmässige Überprüfung (Unterkünfte, Begleitung)</a:t>
            </a:r>
          </a:p>
          <a:p>
            <a:pPr marL="342900" lvl="0" indent="-342900">
              <a:lnSpc>
                <a:spcPct val="12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sz="21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Soziale Teilhabe sicherstellen</a:t>
            </a:r>
            <a:r>
              <a:rPr lang="de-CH" sz="2100" kern="100" dirty="0">
                <a:latin typeface="Arial" panose="020B0604020202020204" pitchFamily="34" charset="0"/>
                <a:ea typeface="Aptos" panose="020B0004020202020204" pitchFamily="34" charset="0"/>
              </a:rPr>
              <a:t> (z.B. </a:t>
            </a:r>
            <a:r>
              <a:rPr lang="de-CH" sz="21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Freizeitangebote)</a:t>
            </a:r>
          </a:p>
          <a:p>
            <a:pPr marL="342900" lvl="0" indent="-342900">
              <a:lnSpc>
                <a:spcPct val="12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sz="21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Zugang zur Volksschule und zur Berufsbildung verbessern, gezielte Förderung</a:t>
            </a:r>
          </a:p>
          <a:p>
            <a:pPr marL="342900" lvl="0" indent="-342900">
              <a:lnSpc>
                <a:spcPct val="12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sz="21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Zugang zu medizinischen Behandlungen und psychologischen Angeboten</a:t>
            </a:r>
          </a:p>
          <a:p>
            <a:pPr marL="342900" lvl="0" indent="-342900">
              <a:lnSpc>
                <a:spcPct val="12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sz="21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Klare Zuständigkeiten und Abläufe für den Umgang mit Gefährdungen definieren</a:t>
            </a:r>
          </a:p>
          <a:p>
            <a:pPr marL="342900" lvl="0" indent="-342900">
              <a:lnSpc>
                <a:spcPct val="120000"/>
              </a:lnSpc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CH" sz="21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Bei allen Massnahmen: Berücksichtigung der altersspezifischen Bedürfnisse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BD6B43-A3F2-C987-0075-BB5AF4B77C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16.5.2025		</a:t>
            </a:r>
            <a:endParaRPr lang="de-CH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4956E7E-F073-821F-6402-44B3DF55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SODK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3045BF6-89EC-D8D8-6A11-2BE95E96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81B51D1-3DFE-42CA-8D73-9EC5E329F3C3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pic>
        <p:nvPicPr>
          <p:cNvPr id="3" name="Grafik 2" descr="Ein Bild, das Person, Menschliches Gesicht, Im Haus, Kleidung enthält.&#10;&#10;KI-generierte Inhalte können fehlerhaft sein.">
            <a:extLst>
              <a:ext uri="{FF2B5EF4-FFF2-40B4-BE49-F238E27FC236}">
                <a16:creationId xmlns:a16="http://schemas.microsoft.com/office/drawing/2014/main" id="{81BF74CB-6E27-3C1D-AB77-465B526E7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6910"/>
            <a:ext cx="2555979" cy="1700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94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84DDD-DDDD-A62A-B9F1-6E0FADF25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9E13320-1DB8-0989-5BE9-F9576E51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272" y="274638"/>
            <a:ext cx="4752528" cy="490066"/>
          </a:xfrm>
        </p:spPr>
        <p:txBody>
          <a:bodyPr/>
          <a:lstStyle/>
          <a:p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Kinder und Jugendliche in der  Nothilfe (4)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E978472-74D1-1D46-51C9-93E9304C1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1800" y="1216722"/>
            <a:ext cx="6004869" cy="501558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Aft>
                <a:spcPts val="300"/>
              </a:spcAft>
              <a:buNone/>
            </a:pP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Fazit Auslegeordnung</a:t>
            </a:r>
            <a:r>
              <a:rPr lang="de-CH" sz="1800" kern="100" dirty="0">
                <a:latin typeface="Arial" panose="020B0604020202020204" pitchFamily="34" charset="0"/>
                <a:ea typeface="Aptos" panose="020B0004020202020204" pitchFamily="34" charset="0"/>
              </a:rPr>
              <a:t> der AG</a:t>
            </a:r>
          </a:p>
          <a:p>
            <a:pPr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Fokus Heranwachsende und ihre Entwicklung</a:t>
            </a:r>
          </a:p>
          <a:p>
            <a:pPr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Kantone und Gemeinden ermutigen, ihre Spielräume zu nutzen: SODK-Empfehlungen Nothilfe anpassen und über gute Praxisbeispiele austauschen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989965" algn="l"/>
                <a:tab pos="1980565" algn="l"/>
                <a:tab pos="2970530" algn="l"/>
                <a:tab pos="4950460" algn="l"/>
              </a:tabLst>
            </a:pPr>
            <a:r>
              <a:rPr lang="de-CH" sz="18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Empfehlung EKM</a:t>
            </a:r>
            <a:r>
              <a:rPr lang="de-CH" sz="18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weiterverfolgen, namentlich:</a:t>
            </a:r>
          </a:p>
          <a:p>
            <a:pPr marL="723900" lv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989965" algn="l"/>
                <a:tab pos="1980565" algn="l"/>
                <a:tab pos="2970530" algn="l"/>
                <a:tab pos="4950460" algn="l"/>
              </a:tabLst>
            </a:pPr>
            <a:r>
              <a:rPr lang="de-CH" sz="18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nationales sozialpädagogisches Konzept</a:t>
            </a:r>
            <a:r>
              <a:rPr lang="de-CH" sz="18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:</a:t>
            </a:r>
            <a:endParaRPr lang="de-CH" sz="1800" dirty="0"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990600" lv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-"/>
              <a:tabLst>
                <a:tab pos="989965" algn="l"/>
                <a:tab pos="1980565" algn="l"/>
                <a:tab pos="2970530" algn="l"/>
                <a:tab pos="4950460" algn="l"/>
              </a:tabLst>
            </a:pPr>
            <a:r>
              <a:rPr lang="de-CH" sz="18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Wichtig, aber wer ist zuständig?</a:t>
            </a:r>
          </a:p>
          <a:p>
            <a:pPr marL="990600" lv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-"/>
              <a:tabLst>
                <a:tab pos="989965" algn="l"/>
                <a:tab pos="1980565" algn="l"/>
                <a:tab pos="2970530" algn="l"/>
                <a:tab pos="4950460" algn="l"/>
              </a:tabLst>
            </a:pPr>
            <a:r>
              <a:rPr lang="de-CH" sz="18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Fokus auf Betreuung und Standards in Kollektivstrukturen (siehe auch Konzept Save the Children, geplante Empfehlungen UNHCR)</a:t>
            </a:r>
            <a:endParaRPr lang="de-CH" sz="1800" dirty="0">
              <a:effectLst/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723900" lv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989965" algn="l"/>
                <a:tab pos="1980565" algn="l"/>
                <a:tab pos="2970530" algn="l"/>
                <a:tab pos="4950460" algn="l"/>
              </a:tabLst>
            </a:pP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Soziale Teilhabe ermöglichen, Zugang zu Freizeitangeboten</a:t>
            </a:r>
          </a:p>
          <a:p>
            <a:pPr marL="723900" lv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989965" algn="l"/>
                <a:tab pos="1980565" algn="l"/>
                <a:tab pos="2970530" algn="l"/>
                <a:tab pos="4950460" algn="l"/>
              </a:tabLst>
            </a:pP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Zugang zu Volksschule sowie nachobligatorischer Schul- und Berufsbildung</a:t>
            </a:r>
          </a:p>
          <a:p>
            <a:pPr marL="723900" lv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989965" algn="l"/>
                <a:tab pos="1980565" algn="l"/>
                <a:tab pos="2970530" algn="l"/>
                <a:tab pos="4950460" algn="l"/>
              </a:tabLst>
            </a:pP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Gesundheitsversorgung sicherstellen (Gleichbehandlung zu Personen in Asylsozialhilfe)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4ACE58C-0F6A-166F-F51B-CD8172915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16.5.2025		</a:t>
            </a:r>
            <a:endParaRPr lang="de-CH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837832D-623C-A593-DA3E-92A320C1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SODK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0C53F92-94C4-48B7-8F20-D8380BE5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81B51D1-3DFE-42CA-8D73-9EC5E329F3C3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pic>
        <p:nvPicPr>
          <p:cNvPr id="2" name="Grafik 1" descr="Ein Bild, das Person, Kleidung, Lernen, Im Haus enthält.&#10;&#10;KI-generierte Inhalte können fehlerhaft sein.">
            <a:extLst>
              <a:ext uri="{FF2B5EF4-FFF2-40B4-BE49-F238E27FC236}">
                <a16:creationId xmlns:a16="http://schemas.microsoft.com/office/drawing/2014/main" id="{CDC95831-A8F8-8761-F6E3-1D446C4480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1268761"/>
            <a:ext cx="2163458" cy="1440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1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35DF2-DA96-5C0D-AEFF-69FE5A4F7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1AC9F4B-1A27-D0AA-BD32-16F21B88F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272" y="274638"/>
            <a:ext cx="4752528" cy="490066"/>
          </a:xfrm>
        </p:spPr>
        <p:txBody>
          <a:bodyPr/>
          <a:lstStyle/>
          <a:p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Kinder und Jugendliche in der  Nothilfe (5)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98F905D-95CD-6CA4-E449-392C65EC8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0750" y="1340768"/>
            <a:ext cx="5513738" cy="501558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Nächste Schritte: </a:t>
            </a:r>
            <a:r>
              <a:rPr lang="de-CH" sz="1800" kern="100" dirty="0">
                <a:latin typeface="Arial" panose="020B0604020202020204" pitchFamily="34" charset="0"/>
                <a:ea typeface="Aptos" panose="020B0004020202020204" pitchFamily="34" charset="0"/>
              </a:rPr>
              <a:t>Antrag an Vorstand für Mandat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SODK-Empfehlungen 2012 zu Nothilfe erweitern mit Fokus Kinder und Jugendliche</a:t>
            </a:r>
          </a:p>
          <a:p>
            <a:pPr marL="641350" indent="-285750">
              <a:spcAft>
                <a:spcPts val="300"/>
              </a:spcAft>
              <a:buFontTx/>
              <a:buChar char="-"/>
            </a:pPr>
            <a:r>
              <a:rPr lang="de-CH" sz="1800" kern="100" dirty="0">
                <a:latin typeface="Arial" panose="020B0604020202020204" pitchFamily="34" charset="0"/>
                <a:ea typeface="Aptos" panose="020B0004020202020204" pitchFamily="34" charset="0"/>
              </a:rPr>
              <a:t>Unterbringung, Wohnen</a:t>
            </a:r>
          </a:p>
          <a:p>
            <a:pPr marL="641350" indent="-285750">
              <a:spcAft>
                <a:spcPts val="300"/>
              </a:spcAft>
              <a:buFontTx/>
              <a:buChar char="-"/>
            </a:pPr>
            <a:r>
              <a:rPr lang="de-CH" sz="1800" kern="100" dirty="0">
                <a:latin typeface="Arial" panose="020B0604020202020204" pitchFamily="34" charset="0"/>
                <a:ea typeface="Aptos" panose="020B0004020202020204" pitchFamily="34" charset="0"/>
              </a:rPr>
              <a:t>Schule, Bildung, Tagesstruktur/Beschäftigung</a:t>
            </a:r>
          </a:p>
          <a:p>
            <a:pPr marL="641350" indent="-285750">
              <a:spcAft>
                <a:spcPts val="300"/>
              </a:spcAft>
              <a:buFontTx/>
              <a:buChar char="-"/>
            </a:pPr>
            <a:r>
              <a:rPr lang="de-CH" sz="1800" kern="100" dirty="0">
                <a:latin typeface="Arial" panose="020B0604020202020204" pitchFamily="34" charset="0"/>
                <a:ea typeface="Aptos" panose="020B0004020202020204" pitchFamily="34" charset="0"/>
              </a:rPr>
              <a:t>soziale Integration</a:t>
            </a:r>
          </a:p>
          <a:p>
            <a:pPr marL="641350" indent="-285750">
              <a:spcAft>
                <a:spcPts val="300"/>
              </a:spcAft>
              <a:buFontTx/>
              <a:buChar char="-"/>
            </a:pPr>
            <a:r>
              <a:rPr lang="de-CH" sz="1800" kern="100" dirty="0">
                <a:latin typeface="Arial" panose="020B0604020202020204" pitchFamily="34" charset="0"/>
                <a:ea typeface="Aptos" panose="020B0004020202020204" pitchFamily="34" charset="0"/>
              </a:rPr>
              <a:t>Gesundheit</a:t>
            </a:r>
          </a:p>
          <a:p>
            <a:pPr marL="641350" indent="-285750">
              <a:spcAft>
                <a:spcPts val="300"/>
              </a:spcAft>
              <a:buFontTx/>
              <a:buChar char="-"/>
            </a:pPr>
            <a:r>
              <a:rPr lang="de-CH" sz="1800" kern="100" dirty="0">
                <a:latin typeface="Arial" panose="020B0604020202020204" pitchFamily="34" charset="0"/>
                <a:ea typeface="Aptos" panose="020B0004020202020204" pitchFamily="34" charset="0"/>
              </a:rPr>
              <a:t>Prüfung Empfehlungen zu Genfer Lösung Situationsbedingte Leistungen</a:t>
            </a:r>
          </a:p>
          <a:p>
            <a:pPr marL="641350" indent="-285750">
              <a:spcAft>
                <a:spcPts val="300"/>
              </a:spcAft>
              <a:buFontTx/>
              <a:buChar char="-"/>
            </a:pP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Ergänzung um Praxisbeispiele (analog MNA-Praxishilfen)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de-CH" sz="1800" kern="100" dirty="0">
                <a:latin typeface="Arial" panose="020B0604020202020204" pitchFamily="34" charset="0"/>
                <a:ea typeface="Aptos" panose="020B0004020202020204" pitchFamily="34" charset="0"/>
              </a:rPr>
              <a:t>Austausch mit SEM zu Härtefallpraxis/-kriterien (schulpflichtige Kinder in der Familie) 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de-CH" sz="1800" kern="100" dirty="0">
                <a:latin typeface="Arial" panose="020B0604020202020204" pitchFamily="34" charset="0"/>
                <a:ea typeface="Aptos" panose="020B0004020202020204" pitchFamily="34" charset="0"/>
              </a:rPr>
              <a:t>Prüfung Zusammenarbeit mit KESB bezüglich Kindswohl</a:t>
            </a:r>
            <a:endParaRPr lang="de-CH" sz="18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endParaRPr lang="de-CH" sz="18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125CF2B-1896-C6D9-06EC-887B4F7E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16.5.2025		</a:t>
            </a:r>
            <a:endParaRPr lang="de-CH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1A588F8-550C-FCDB-3D9E-B2A5367B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 dirty="0"/>
              <a:t>SODK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BB8A4CD-14B2-D26A-82DE-E1D7CF79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81B51D1-3DFE-42CA-8D73-9EC5E329F3C3}" type="slidenum">
              <a:rPr lang="de-CH" smtClean="0"/>
              <a:pPr>
                <a:spcAft>
                  <a:spcPts val="600"/>
                </a:spcAft>
              </a:pPr>
              <a:t>6</a:t>
            </a:fld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6EC2CA9-F2DB-D091-CEAC-B72FD4752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56" y="1556792"/>
            <a:ext cx="2493823" cy="316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86592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7F201DA5-B129-4280-B15C-0EFE9EB23BEE}" vid="{5F3632A6-FBB3-4926-A0C6-0D175691AEEA}"/>
    </a:ext>
  </a:ext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7F201DA5-B129-4280-B15C-0EFE9EB23BEE}" vid="{BA01E736-1EBF-476E-8AC1-5D41A22441C4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Neu_SODK__Präsentation_d</Template>
  <TotalTime>0</TotalTime>
  <Words>1150</Words>
  <Application>Microsoft Office PowerPoint</Application>
  <PresentationFormat>Bildschirmpräsentation (4:3)</PresentationFormat>
  <Paragraphs>128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Symbol</vt:lpstr>
      <vt:lpstr>Wingdings</vt:lpstr>
      <vt:lpstr>Präsentation1</vt:lpstr>
      <vt:lpstr>Benutzerdefiniertes Design</vt:lpstr>
      <vt:lpstr>Sitzung Sozialamtsleitende 16.5.25  Kinder und Jugendliche in der Nothilfe im Asylbereich Studie EKM und Handlungsbedarf SODK aus Sicht SODK-Arbeitsgruppe </vt:lpstr>
      <vt:lpstr>Kinder und Jugendliche in der  Nothilfe (1)</vt:lpstr>
      <vt:lpstr>Kinder und Jugendliche in der  Nothilfe (2)</vt:lpstr>
      <vt:lpstr>Kinder und Jugendliche in der Nothilfe (3)</vt:lpstr>
      <vt:lpstr>Kinder und Jugendliche in der  Nothilfe (4)</vt:lpstr>
      <vt:lpstr>Kinder und Jugendliche in der  Nothilfe (5)</vt:lpstr>
    </vt:vector>
  </TitlesOfParts>
  <Company>Abraxas Informatik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Dörig Remo</dc:creator>
  <cp:lastModifiedBy>Bischof Jris</cp:lastModifiedBy>
  <cp:revision>5</cp:revision>
  <dcterms:created xsi:type="dcterms:W3CDTF">2023-05-23T08:04:09Z</dcterms:created>
  <dcterms:modified xsi:type="dcterms:W3CDTF">2025-05-15T07:24:47Z</dcterms:modified>
</cp:coreProperties>
</file>