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7.jpg" ContentType="image/jpg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5" r:id="rId2"/>
    <p:sldId id="378" r:id="rId3"/>
    <p:sldId id="379" r:id="rId4"/>
    <p:sldId id="380" r:id="rId5"/>
    <p:sldId id="381" r:id="rId6"/>
    <p:sldId id="377" r:id="rId7"/>
    <p:sldId id="382" r:id="rId8"/>
    <p:sldId id="383" r:id="rId9"/>
    <p:sldId id="384" r:id="rId10"/>
    <p:sldId id="385" r:id="rId11"/>
    <p:sldId id="388" r:id="rId12"/>
    <p:sldId id="389" r:id="rId13"/>
    <p:sldId id="390" r:id="rId14"/>
    <p:sldId id="374" r:id="rId15"/>
  </p:sldIdLst>
  <p:sldSz cx="9144000" cy="6858000" type="screen4x3"/>
  <p:notesSz cx="6731000" cy="98552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2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zgeber Renate" initials="sbr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F0"/>
    <a:srgbClr val="FDE2CB"/>
    <a:srgbClr val="F79646"/>
    <a:srgbClr val="4D4D4D"/>
    <a:srgbClr val="0066CC"/>
    <a:srgbClr val="008FFF"/>
    <a:srgbClr val="DDDDDD"/>
    <a:srgbClr val="0080FF"/>
    <a:srgbClr val="1966CC"/>
    <a:srgbClr val="0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543" autoAdjust="0"/>
  </p:normalViewPr>
  <p:slideViewPr>
    <p:cSldViewPr>
      <p:cViewPr varScale="1">
        <p:scale>
          <a:sx n="72" d="100"/>
          <a:sy n="72" d="100"/>
        </p:scale>
        <p:origin x="8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88" y="-84"/>
      </p:cViewPr>
      <p:guideLst>
        <p:guide orient="horz" pos="3104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032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9775" y="574675"/>
            <a:ext cx="5253038" cy="3941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994" y="4682252"/>
            <a:ext cx="4935365" cy="435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4155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Anteil der Sozialhilfebeziehenden nach Altersgruppen im Durchschnitt der 14 Städte, 2019, 2022 und 2023</a:t>
            </a:r>
          </a:p>
        </p:txBody>
      </p:sp>
    </p:spTree>
    <p:extLst>
      <p:ext uri="{BB962C8B-B14F-4D97-AF65-F5344CB8AC3E}">
        <p14:creationId xmlns:p14="http://schemas.microsoft.com/office/powerpoint/2010/main" val="246393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Sozialhilfequote nach Altersgruppen im Durchschnitt der 14 Städte, 2019 bis 2023</a:t>
            </a:r>
          </a:p>
        </p:txBody>
      </p:sp>
    </p:spTree>
    <p:extLst>
      <p:ext uri="{BB962C8B-B14F-4D97-AF65-F5344CB8AC3E}">
        <p14:creationId xmlns:p14="http://schemas.microsoft.com/office/powerpoint/2010/main" val="163186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1200" dirty="0"/>
              <a:t>Grafik Wolfers hat veraltete Zahlen, gemäss SODK-Beschluss 8.11.24 (Grüne Tabelle)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46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Rectangle 2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4797152"/>
            <a:ext cx="9144000" cy="936104"/>
          </a:xfrm>
        </p:spPr>
        <p:txBody>
          <a:bodyPr/>
          <a:lstStyle>
            <a:lvl1pPr algn="ctr">
              <a:lnSpc>
                <a:spcPts val="5000"/>
              </a:lnSpc>
              <a:defRPr sz="3600" baseline="0">
                <a:solidFill>
                  <a:srgbClr val="F79646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28" y="5733256"/>
            <a:ext cx="9108752" cy="1079996"/>
          </a:xfrm>
        </p:spPr>
        <p:txBody>
          <a:bodyPr/>
          <a:lstStyle>
            <a:lvl1pPr marL="0" indent="0" algn="ctr">
              <a:lnSpc>
                <a:spcPts val="3600"/>
              </a:lnSpc>
              <a:buFontTx/>
              <a:buNone/>
              <a:defRPr sz="1800">
                <a:latin typeface="+mn-lt"/>
              </a:defRPr>
            </a:lvl1pPr>
          </a:lstStyle>
          <a:p>
            <a:r>
              <a:rPr lang="de-CH" dirty="0"/>
              <a:t>Master-Untertitelformat bearbeiten</a:t>
            </a:r>
          </a:p>
        </p:txBody>
      </p:sp>
      <p:pic>
        <p:nvPicPr>
          <p:cNvPr id="5" name="Bild 2" descr="Logo_Staedteinitiative_farbig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28" y="468000"/>
            <a:ext cx="2952000" cy="624799"/>
          </a:xfrm>
          <a:prstGeom prst="rect">
            <a:avLst/>
          </a:prstGeom>
        </p:spPr>
      </p:pic>
      <p:pic>
        <p:nvPicPr>
          <p:cNvPr id="9" name="Grafik 8" descr="foto_fuer_folien.jpg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4613" y="1699200"/>
            <a:ext cx="9144000" cy="264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655763"/>
            <a:ext cx="9144000" cy="51816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Calibri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68000"/>
            <a:ext cx="7704000" cy="1188000"/>
          </a:xfrm>
        </p:spPr>
        <p:txBody>
          <a:bodyPr/>
          <a:lstStyle>
            <a:lvl1pPr>
              <a:defRPr sz="3400" b="0" i="0" baseline="0">
                <a:solidFill>
                  <a:srgbClr val="F79646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2088000"/>
            <a:ext cx="7704000" cy="3553200"/>
          </a:xfrm>
        </p:spPr>
        <p:txBody>
          <a:bodyPr/>
          <a:lstStyle>
            <a:lvl1pPr>
              <a:defRPr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Rectangle 43">
            <a:extLst>
              <a:ext uri="{FF2B5EF4-FFF2-40B4-BE49-F238E27FC236}">
                <a16:creationId xmlns:a16="http://schemas.microsoft.com/office/drawing/2014/main" id="{DF116546-F209-40B7-AADB-9D72B19B74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77100" y="6453188"/>
            <a:ext cx="18669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de-CH" sz="800" dirty="0">
                <a:latin typeface="+mn-lt"/>
              </a:rPr>
              <a:t>S. </a:t>
            </a:r>
            <a:fld id="{E5E481A8-16A8-4284-9CE5-A0F0F6FB3DBC}" type="slidenum">
              <a:rPr lang="de-CH" sz="800" smtClean="0">
                <a:latin typeface="+mn-lt"/>
              </a:rPr>
              <a:t>‹Nr.›</a:t>
            </a:fld>
            <a:endParaRPr lang="de-CH" sz="800" dirty="0">
              <a:latin typeface="+mn-lt"/>
            </a:endParaRPr>
          </a:p>
        </p:txBody>
      </p:sp>
      <p:sp>
        <p:nvSpPr>
          <p:cNvPr id="8" name="Rectangle 58">
            <a:extLst>
              <a:ext uri="{FF2B5EF4-FFF2-40B4-BE49-F238E27FC236}">
                <a16:creationId xmlns:a16="http://schemas.microsoft.com/office/drawing/2014/main" id="{58D171C1-4A45-44AB-AD76-FBB947B5D5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0000" y="6453188"/>
            <a:ext cx="428404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de-CH" sz="800" dirty="0">
                <a:latin typeface="+mn-lt"/>
              </a:rPr>
              <a:t>Materielle Situation von Kindern und Jugendlichen in der Sozialhilfe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655763"/>
            <a:ext cx="9144000" cy="5181600"/>
          </a:xfrm>
          <a:prstGeom prst="rect">
            <a:avLst/>
          </a:pr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Calibri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68000"/>
            <a:ext cx="7704000" cy="1188000"/>
          </a:xfrm>
        </p:spPr>
        <p:txBody>
          <a:bodyPr/>
          <a:lstStyle>
            <a:lvl1pPr>
              <a:defRPr sz="3400" b="0" i="0" baseline="0">
                <a:solidFill>
                  <a:srgbClr val="F79646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2088000"/>
            <a:ext cx="7704000" cy="3553200"/>
          </a:xfrm>
        </p:spPr>
        <p:txBody>
          <a:bodyPr/>
          <a:lstStyle>
            <a:lvl1pPr>
              <a:defRPr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68000"/>
            <a:ext cx="7704000" cy="1188000"/>
          </a:xfrm>
        </p:spPr>
        <p:txBody>
          <a:bodyPr/>
          <a:lstStyle>
            <a:lvl1pPr>
              <a:defRPr sz="3400" b="0" i="0" baseline="0">
                <a:solidFill>
                  <a:srgbClr val="F79646"/>
                </a:solidFill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2088000"/>
            <a:ext cx="7704000" cy="3553200"/>
          </a:xfrm>
        </p:spPr>
        <p:txBody>
          <a:bodyPr/>
          <a:lstStyle>
            <a:lvl1pPr>
              <a:defRPr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Rectangle 43"/>
          <p:cNvSpPr>
            <a:spLocks noChangeArrowheads="1"/>
          </p:cNvSpPr>
          <p:nvPr userDrawn="1"/>
        </p:nvSpPr>
        <p:spPr bwMode="auto">
          <a:xfrm>
            <a:off x="7277100" y="6453188"/>
            <a:ext cx="18669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de-CH" sz="800" dirty="0">
                <a:latin typeface="+mn-lt"/>
              </a:rPr>
              <a:t>S. </a:t>
            </a:r>
            <a:fld id="{E5E481A8-16A8-4284-9CE5-A0F0F6FB3DBC}" type="slidenum">
              <a:rPr lang="de-CH" sz="800" smtClean="0">
                <a:latin typeface="+mn-lt"/>
              </a:rPr>
              <a:t>‹Nr.›</a:t>
            </a:fld>
            <a:endParaRPr lang="de-CH" sz="800" dirty="0">
              <a:latin typeface="+mn-lt"/>
            </a:endParaRPr>
          </a:p>
        </p:txBody>
      </p:sp>
      <p:sp>
        <p:nvSpPr>
          <p:cNvPr id="5" name="Rectangle 58"/>
          <p:cNvSpPr>
            <a:spLocks noChangeArrowheads="1"/>
          </p:cNvSpPr>
          <p:nvPr userDrawn="1"/>
        </p:nvSpPr>
        <p:spPr bwMode="auto">
          <a:xfrm>
            <a:off x="720000" y="6453188"/>
            <a:ext cx="428404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0" hangingPunct="0">
              <a:lnSpc>
                <a:spcPct val="90000"/>
              </a:lnSpc>
            </a:pPr>
            <a:r>
              <a:rPr lang="de-CH" sz="800" dirty="0">
                <a:latin typeface="+mn-lt"/>
              </a:rPr>
              <a:t>Materielle Situation von Kindern und Jugendlichen in der Sozialhilfe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68000"/>
            <a:ext cx="7704000" cy="1188000"/>
          </a:xfrm>
        </p:spPr>
        <p:txBody>
          <a:bodyPr/>
          <a:lstStyle>
            <a:lvl1pPr>
              <a:defRPr sz="3400" b="0" i="0" baseline="0">
                <a:solidFill>
                  <a:srgbClr val="F79646"/>
                </a:solidFill>
                <a:latin typeface="DaxOT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000" y="2088000"/>
            <a:ext cx="7704000" cy="3553200"/>
          </a:xfrm>
        </p:spPr>
        <p:txBody>
          <a:bodyPr/>
          <a:lstStyle>
            <a:lvl1pPr>
              <a:defRPr baseline="0">
                <a:latin typeface="DaxOT" pitchFamily="34" charset="0"/>
              </a:defRPr>
            </a:lvl1pPr>
            <a:lvl2pPr>
              <a:defRPr baseline="0">
                <a:latin typeface="DaxOT" pitchFamily="34" charset="0"/>
              </a:defRPr>
            </a:lvl2pPr>
            <a:lvl3pPr>
              <a:defRPr baseline="0">
                <a:latin typeface="DaxOT" pitchFamily="34" charset="0"/>
              </a:defRPr>
            </a:lvl3pPr>
            <a:lvl4pPr>
              <a:defRPr baseline="0">
                <a:latin typeface="DaxOT" pitchFamily="34" charset="0"/>
              </a:defRPr>
            </a:lvl4pPr>
            <a:lvl5pPr>
              <a:defRPr baseline="0">
                <a:latin typeface="DaxOT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04813"/>
            <a:ext cx="8353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Mastertitelformat bearbeiten</a:t>
            </a: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381000" y="44958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CH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773238"/>
            <a:ext cx="835342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1" r:id="rId4"/>
    <p:sldLayoutId id="2147483663" r:id="rId5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Arial" charset="0"/>
        </a:defRPr>
      </a:lvl9pPr>
    </p:titleStyle>
    <p:bodyStyle>
      <a:lvl1pPr marL="269875" indent="-269875" algn="l" rtl="0" fontAlgn="base">
        <a:spcBef>
          <a:spcPct val="0"/>
        </a:spcBef>
        <a:spcAft>
          <a:spcPct val="0"/>
        </a:spcAft>
        <a:buChar char="–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17550" indent="-268288" algn="l" rtl="0" fontAlgn="base">
        <a:spcBef>
          <a:spcPct val="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2pPr>
      <a:lvl3pPr marL="1165225" indent="-266700" algn="l" rtl="0" fontAlgn="base">
        <a:spcBef>
          <a:spcPct val="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3pPr>
      <a:lvl4pPr marL="1614488" indent="-268288" algn="l" rtl="0" fontAlgn="base">
        <a:spcBef>
          <a:spcPct val="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4pPr>
      <a:lvl5pPr marL="2062163" indent="-268288" algn="l" rtl="0" fontAlgn="base">
        <a:spcBef>
          <a:spcPct val="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5pPr>
      <a:lvl6pPr marL="2519363" indent="-268288" algn="l" rtl="0" fontAlgn="base">
        <a:spcBef>
          <a:spcPct val="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6pPr>
      <a:lvl7pPr marL="2976563" indent="-268288" algn="l" rtl="0" fontAlgn="base">
        <a:spcBef>
          <a:spcPct val="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7pPr>
      <a:lvl8pPr marL="3433763" indent="-268288" algn="l" rtl="0" fontAlgn="base">
        <a:spcBef>
          <a:spcPct val="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8pPr>
      <a:lvl9pPr marL="3890963" indent="-268288" algn="l" rtl="0" fontAlgn="base">
        <a:spcBef>
          <a:spcPct val="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>
          <a:xfrm>
            <a:off x="-31120" y="4509120"/>
            <a:ext cx="91440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dirty="0">
                <a:latin typeface="+mj-lt"/>
              </a:rPr>
              <a:t>Materielle Situation von Kindern und Jugendlichen in der Sozialhilfe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>
          <a:xfrm>
            <a:off x="4128" y="5661248"/>
            <a:ext cx="9108752" cy="1079996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de-CH" dirty="0">
                <a:latin typeface="+mn-lt"/>
              </a:rPr>
              <a:t>Studie Büro BASS im Auftrag der Charta Sozialhilfe</a:t>
            </a:r>
          </a:p>
          <a:p>
            <a:pPr>
              <a:lnSpc>
                <a:spcPts val="2800"/>
              </a:lnSpc>
            </a:pPr>
            <a:r>
              <a:rPr lang="de-CH" dirty="0"/>
              <a:t>Nicolas Galladé, Präsident Städteinitiative Sozialpolitik</a:t>
            </a:r>
          </a:p>
          <a:p>
            <a:pPr>
              <a:lnSpc>
                <a:spcPts val="2800"/>
              </a:lnSpc>
            </a:pPr>
            <a:r>
              <a:rPr lang="de-CH" sz="1400" dirty="0">
                <a:latin typeface="+mn-lt"/>
              </a:rPr>
              <a:t>Jahreskonferenz SODK 15./16. Mai 2025, </a:t>
            </a:r>
            <a:r>
              <a:rPr lang="de-CH" sz="1400" dirty="0" err="1">
                <a:latin typeface="+mn-lt"/>
              </a:rPr>
              <a:t>Charmey</a:t>
            </a:r>
            <a:endParaRPr lang="de-CH" sz="14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39CFF-84DC-4ACA-89C6-1575E0FD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Situationsbedingte Leistungen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DC595-60E4-4A85-97F9-F2A175105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12776"/>
            <a:ext cx="7704000" cy="4752528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de-CH" sz="1800" dirty="0"/>
              <a:t>Neben dem Grundbedarf sind die ergänzenden «</a:t>
            </a:r>
            <a:r>
              <a:rPr lang="de-CH" sz="1800" b="1" dirty="0"/>
              <a:t>Situationsbedingten Leistungen</a:t>
            </a:r>
            <a:r>
              <a:rPr lang="de-CH" sz="1800" dirty="0"/>
              <a:t>» (SIL) für Kinder und Jugendliche sehr wichtig (z. B. für Freizeit, Ausbildung etc.)</a:t>
            </a:r>
          </a:p>
          <a:p>
            <a:pPr>
              <a:lnSpc>
                <a:spcPts val="2800"/>
              </a:lnSpc>
            </a:pPr>
            <a:r>
              <a:rPr lang="de-CH" sz="1800" b="1" dirty="0"/>
              <a:t>Stark unterschiedliche Praxis </a:t>
            </a:r>
            <a:r>
              <a:rPr lang="de-CH" sz="1800" dirty="0"/>
              <a:t>von Gemeinde zu Gemeinde bei der Ausrichtung von SIL</a:t>
            </a:r>
          </a:p>
          <a:p>
            <a:pPr>
              <a:lnSpc>
                <a:spcPts val="2800"/>
              </a:lnSpc>
            </a:pPr>
            <a:r>
              <a:rPr lang="de-CH" sz="1800" b="1" dirty="0"/>
              <a:t>SKOS-Richtlinien</a:t>
            </a:r>
            <a:r>
              <a:rPr lang="de-CH" sz="1800" dirty="0"/>
              <a:t> sind bezüglich der Handhabung der SIL </a:t>
            </a:r>
            <a:r>
              <a:rPr lang="de-CH" sz="1800" b="1" dirty="0"/>
              <a:t>zu wenig konkret und unpräzise</a:t>
            </a:r>
          </a:p>
          <a:p>
            <a:pPr>
              <a:lnSpc>
                <a:spcPts val="2800"/>
              </a:lnSpc>
            </a:pPr>
            <a:r>
              <a:rPr lang="de-CH" sz="1800" dirty="0"/>
              <a:t>Kinderspezifische </a:t>
            </a:r>
            <a:r>
              <a:rPr lang="de-CH" sz="1800" b="1" dirty="0"/>
              <a:t>Bedürfnisse</a:t>
            </a:r>
            <a:r>
              <a:rPr lang="de-CH" sz="1800" dirty="0"/>
              <a:t> müssen erkannt werden, Kinder werden zu ihren Bedürfnissen aber von den Sozialdiensten meist nicht direkt befragt</a:t>
            </a:r>
          </a:p>
        </p:txBody>
      </p:sp>
    </p:spTree>
    <p:extLst>
      <p:ext uri="{BB962C8B-B14F-4D97-AF65-F5344CB8AC3E}">
        <p14:creationId xmlns:p14="http://schemas.microsoft.com/office/powerpoint/2010/main" val="91656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39CFF-84DC-4ACA-89C6-1575E0FD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Schlussfolgerungen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DC595-60E4-4A85-97F9-F2A175105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0768"/>
            <a:ext cx="7812440" cy="4824536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de-CH" sz="1800" dirty="0"/>
              <a:t>Sozialhilfeleistungen für Kinder und Jugendliche sind bereits in der Regelsozialhilfe zu tief</a:t>
            </a:r>
          </a:p>
          <a:p>
            <a:pPr>
              <a:lnSpc>
                <a:spcPts val="2600"/>
              </a:lnSpc>
            </a:pPr>
            <a:r>
              <a:rPr lang="de-CH" sz="1800" dirty="0">
                <a:ea typeface="+mn-ea"/>
                <a:cs typeface="+mn-cs"/>
              </a:rPr>
              <a:t>Ein angemessener Lebensstandard wird so nicht gewährleistet</a:t>
            </a:r>
          </a:p>
          <a:p>
            <a:pPr>
              <a:lnSpc>
                <a:spcPts val="2600"/>
              </a:lnSpc>
            </a:pPr>
            <a:r>
              <a:rPr lang="de-CH" sz="1800" dirty="0"/>
              <a:t>Die Skaleneffekte von Mehrpersonenhaushalten werden überschätzt</a:t>
            </a:r>
          </a:p>
          <a:p>
            <a:pPr>
              <a:lnSpc>
                <a:spcPts val="2600"/>
              </a:lnSpc>
            </a:pPr>
            <a:r>
              <a:rPr lang="de-CH" sz="1800" dirty="0">
                <a:ea typeface="+mn-ea"/>
                <a:cs typeface="+mn-cs"/>
              </a:rPr>
              <a:t>Die stark degressive Äquivalenzskala benachteiligt Kinder und Jugendliche</a:t>
            </a:r>
          </a:p>
          <a:p>
            <a:pPr>
              <a:lnSpc>
                <a:spcPts val="2600"/>
              </a:lnSpc>
            </a:pPr>
            <a:r>
              <a:rPr lang="de-CH" sz="1800" dirty="0"/>
              <a:t>Bedürfnisse von Kindern werden in der Sozialberatung nur ungenügend erfasst</a:t>
            </a:r>
          </a:p>
          <a:p>
            <a:pPr>
              <a:lnSpc>
                <a:spcPts val="2600"/>
              </a:lnSpc>
            </a:pPr>
            <a:r>
              <a:rPr lang="de-CH" sz="1800" dirty="0">
                <a:ea typeface="+mn-ea"/>
                <a:cs typeface="+mn-cs"/>
              </a:rPr>
              <a:t>Bei den Situationsbedingten Leistungen gibt es grosse Unterschiede von Ort zu Ort</a:t>
            </a:r>
          </a:p>
          <a:p>
            <a:pPr>
              <a:lnSpc>
                <a:spcPts val="2600"/>
              </a:lnSpc>
            </a:pPr>
            <a:r>
              <a:rPr lang="de-CH" sz="1800" dirty="0"/>
              <a:t>Die Regelungen für Leistungen zugunsten von Kindern und Jugendlichen sind zu wenig präzis</a:t>
            </a:r>
          </a:p>
          <a:p>
            <a:pPr>
              <a:lnSpc>
                <a:spcPts val="2600"/>
              </a:lnSpc>
            </a:pPr>
            <a:r>
              <a:rPr lang="de-CH" sz="1800" dirty="0">
                <a:ea typeface="+mn-ea"/>
                <a:cs typeface="+mn-cs"/>
              </a:rPr>
              <a:t>Verfassungsrechtliche Vorgaben und v</a:t>
            </a:r>
            <a:r>
              <a:rPr lang="de-CH" sz="1800" dirty="0"/>
              <a:t>ölkerrechtliche Verpflichtungen (Kinderrechtskonvention) werden heute nur teilweise eingehalten.</a:t>
            </a:r>
            <a:endParaRPr lang="de-CH" sz="16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1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39CFF-84DC-4ACA-89C6-1575E0FD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Wichtigste Empfehlungen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DC595-60E4-4A85-97F9-F2A175105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0768"/>
            <a:ext cx="7812440" cy="482453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CH" sz="1800" dirty="0"/>
              <a:t>Nach Alter der Kinder abgestufte Grundbedarfsleistungen prüfen</a:t>
            </a:r>
          </a:p>
          <a:p>
            <a:pPr>
              <a:lnSpc>
                <a:spcPts val="3000"/>
              </a:lnSpc>
            </a:pPr>
            <a:r>
              <a:rPr lang="de-CH" sz="1800" dirty="0">
                <a:ea typeface="+mn-ea"/>
                <a:cs typeface="+mn-cs"/>
              </a:rPr>
              <a:t>Äquivalenzskala überprüfen</a:t>
            </a:r>
          </a:p>
          <a:p>
            <a:pPr>
              <a:lnSpc>
                <a:spcPts val="3000"/>
              </a:lnSpc>
            </a:pPr>
            <a:r>
              <a:rPr lang="de-CH" sz="1800" dirty="0"/>
              <a:t>SKOS-Richtlinien für die Unterstützung von Kindern und Jugendlichen präzisieren</a:t>
            </a:r>
          </a:p>
          <a:p>
            <a:pPr>
              <a:lnSpc>
                <a:spcPts val="3000"/>
              </a:lnSpc>
            </a:pPr>
            <a:r>
              <a:rPr lang="de-CH" sz="1800" dirty="0"/>
              <a:t>Einführung einer zusätzlichen Kinderpauschale bei den SIL prüfen</a:t>
            </a:r>
          </a:p>
          <a:p>
            <a:pPr>
              <a:lnSpc>
                <a:spcPts val="3000"/>
              </a:lnSpc>
            </a:pPr>
            <a:r>
              <a:rPr lang="de-CH" sz="1800" dirty="0"/>
              <a:t>Kinder vermehrt im Beratungsprozess anhören (Partizipation)</a:t>
            </a:r>
          </a:p>
          <a:p>
            <a:pPr>
              <a:lnSpc>
                <a:spcPts val="3000"/>
              </a:lnSpc>
            </a:pPr>
            <a:r>
              <a:rPr lang="de-CH" sz="1800" dirty="0"/>
              <a:t>Nichtbezug von Sozialhilfe bei Familien mit Kindern entgegenwirken</a:t>
            </a:r>
          </a:p>
          <a:p>
            <a:pPr>
              <a:lnSpc>
                <a:spcPts val="3000"/>
              </a:lnSpc>
            </a:pPr>
            <a:r>
              <a:rPr lang="de-CH" sz="1800" dirty="0"/>
              <a:t>Ansätze der Asylsozialhilfe existenzsichernd ausgestalten</a:t>
            </a:r>
          </a:p>
          <a:p>
            <a:pPr>
              <a:lnSpc>
                <a:spcPts val="3000"/>
              </a:lnSpc>
            </a:pPr>
            <a:r>
              <a:rPr lang="de-CH" sz="1800" dirty="0"/>
              <a:t>Ausbau von vorgelagerten Leistungen (z. B. Familien-Ergänzungsleistungen)</a:t>
            </a:r>
          </a:p>
          <a:p>
            <a:pPr>
              <a:lnSpc>
                <a:spcPts val="3000"/>
              </a:lnSpc>
            </a:pPr>
            <a:r>
              <a:rPr lang="de-CH" sz="1800" dirty="0"/>
              <a:t>Verstärkte Armutsprävention</a:t>
            </a:r>
          </a:p>
        </p:txBody>
      </p:sp>
    </p:spTree>
    <p:extLst>
      <p:ext uri="{BB962C8B-B14F-4D97-AF65-F5344CB8AC3E}">
        <p14:creationId xmlns:p14="http://schemas.microsoft.com/office/powerpoint/2010/main" val="190545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39CFF-84DC-4ACA-89C6-1575E0FD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Wie geht es weiter?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DC595-60E4-4A85-97F9-F2A175105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00808"/>
            <a:ext cx="7812440" cy="4464496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de-CH" sz="1800" b="1" dirty="0"/>
              <a:t>Die SODK hat der SKOS einen Prüfauftrag erteilt betreffend</a:t>
            </a:r>
          </a:p>
          <a:p>
            <a:pPr>
              <a:lnSpc>
                <a:spcPct val="200000"/>
              </a:lnSpc>
            </a:pPr>
            <a:r>
              <a:rPr lang="de-CH" sz="1800" dirty="0"/>
              <a:t>Äquivalenzskala</a:t>
            </a:r>
          </a:p>
          <a:p>
            <a:pPr>
              <a:lnSpc>
                <a:spcPct val="200000"/>
              </a:lnSpc>
            </a:pPr>
            <a:r>
              <a:rPr lang="de-CH" sz="1800" dirty="0"/>
              <a:t>Altersabstufung der Leistungen für Kinder und Jugendliche</a:t>
            </a:r>
          </a:p>
          <a:p>
            <a:pPr>
              <a:lnSpc>
                <a:spcPct val="200000"/>
              </a:lnSpc>
            </a:pPr>
            <a:r>
              <a:rPr lang="de-CH" sz="1800" dirty="0"/>
              <a:t>Zusätzliche Pauschale für Situationsbedingte Leistungen</a:t>
            </a:r>
          </a:p>
          <a:p>
            <a:pPr marL="0" indent="0">
              <a:lnSpc>
                <a:spcPct val="200000"/>
              </a:lnSpc>
              <a:buNone/>
            </a:pPr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291736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+mn-lt"/>
              </a:rPr>
              <a:t>Danke für Ihre Aufmerksamkeit</a:t>
            </a: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323F639A-9D88-48C6-A658-126A19472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5570" y="1859440"/>
            <a:ext cx="3032860" cy="401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A4214E5-98BE-4FB5-9862-834042533CD4}"/>
              </a:ext>
            </a:extLst>
          </p:cNvPr>
          <p:cNvSpPr txBox="1"/>
          <p:nvPr/>
        </p:nvSpPr>
        <p:spPr>
          <a:xfrm>
            <a:off x="6088430" y="5623538"/>
            <a:ext cx="1908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Illustration: Andreas </a:t>
            </a:r>
            <a:r>
              <a:rPr lang="de-CH" sz="1000" dirty="0" err="1"/>
              <a:t>Gefe</a:t>
            </a:r>
            <a:endParaRPr lang="de-CH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8FF5F-A465-41C5-B4CF-ADF902E3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A24F6B3-2C6F-4357-93DF-A3A4DA0A8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81" y="858841"/>
            <a:ext cx="3887438" cy="5140318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2C606EC-5701-42BD-B470-5532EFBB0EEE}"/>
              </a:ext>
            </a:extLst>
          </p:cNvPr>
          <p:cNvSpPr txBox="1"/>
          <p:nvPr/>
        </p:nvSpPr>
        <p:spPr>
          <a:xfrm>
            <a:off x="6516216" y="5775067"/>
            <a:ext cx="1908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Illustration: Andreas </a:t>
            </a:r>
            <a:r>
              <a:rPr lang="de-CH" sz="1000" dirty="0" err="1"/>
              <a:t>Gefe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111125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67C23-6EFF-434D-A71D-EF748709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Anteil der Sozialhilfebeziehenden nach Altersgruppen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0A804D5-DB2E-4FF8-B63F-9B4C97F6A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66" y="1656000"/>
            <a:ext cx="8449668" cy="43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967BB-0DC8-4E26-9514-9E174933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Sozialhilfequote nach Altersgruppen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F7CC5E71-1802-449F-B7A2-55B8D6A39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5D3CE91-D06D-4B48-9A16-525ED3664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33" y="1248581"/>
            <a:ext cx="7545934" cy="51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7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39CFF-84DC-4ACA-89C6-1575E0FD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Kinderarmut in der Schweiz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DC595-60E4-4A85-97F9-F2A175105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0768"/>
            <a:ext cx="7704000" cy="482453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CH" sz="1800" b="1" dirty="0"/>
              <a:t>Kinder sind überdurchschnittlich armutsgefährdet</a:t>
            </a:r>
          </a:p>
          <a:p>
            <a:pPr>
              <a:lnSpc>
                <a:spcPts val="3000"/>
              </a:lnSpc>
            </a:pPr>
            <a:r>
              <a:rPr lang="de-CH" sz="1800" dirty="0"/>
              <a:t>Sie haben von allen Bevölkerungsgruppen die </a:t>
            </a:r>
            <a:r>
              <a:rPr lang="de-CH" sz="1800" b="1" dirty="0"/>
              <a:t>höchste Sozialhilfequote</a:t>
            </a:r>
          </a:p>
          <a:p>
            <a:pPr>
              <a:lnSpc>
                <a:spcPts val="3000"/>
              </a:lnSpc>
            </a:pPr>
            <a:r>
              <a:rPr lang="de-CH" sz="1800" dirty="0"/>
              <a:t>Das Armutsrisiko wird massgeblich durch die </a:t>
            </a:r>
            <a:r>
              <a:rPr lang="de-CH" sz="1800" b="1" dirty="0"/>
              <a:t>Familienkonstellation</a:t>
            </a:r>
            <a:r>
              <a:rPr lang="de-CH" sz="1800" dirty="0"/>
              <a:t> bestimmt</a:t>
            </a:r>
          </a:p>
          <a:p>
            <a:pPr>
              <a:lnSpc>
                <a:spcPts val="3000"/>
              </a:lnSpc>
            </a:pPr>
            <a:r>
              <a:rPr lang="de-CH" sz="1800" b="1" dirty="0"/>
              <a:t>Armut hat erhebliche negative Auswirkungen </a:t>
            </a:r>
            <a:r>
              <a:rPr lang="de-CH" sz="1800" dirty="0"/>
              <a:t>auf die betroffenen Kinder in allen Lebensbereichen: </a:t>
            </a:r>
          </a:p>
          <a:p>
            <a:pPr lvl="1">
              <a:lnSpc>
                <a:spcPts val="3000"/>
              </a:lnSpc>
            </a:pPr>
            <a:r>
              <a:rPr lang="de-CH" sz="1600" dirty="0"/>
              <a:t>Bildung</a:t>
            </a:r>
          </a:p>
          <a:p>
            <a:pPr lvl="1">
              <a:lnSpc>
                <a:spcPts val="3000"/>
              </a:lnSpc>
            </a:pPr>
            <a:r>
              <a:rPr lang="de-CH" sz="1600" dirty="0"/>
              <a:t>Gesundheit</a:t>
            </a:r>
          </a:p>
          <a:p>
            <a:pPr lvl="1">
              <a:lnSpc>
                <a:spcPts val="3000"/>
              </a:lnSpc>
            </a:pPr>
            <a:r>
              <a:rPr lang="de-CH" sz="1600" dirty="0"/>
              <a:t>Soziale Teilhabe (Freizeitaktivitäten und Peers)</a:t>
            </a:r>
          </a:p>
          <a:p>
            <a:pPr lvl="1">
              <a:lnSpc>
                <a:spcPts val="3000"/>
              </a:lnSpc>
            </a:pPr>
            <a:r>
              <a:rPr lang="de-CH" sz="1600" dirty="0"/>
              <a:t>Wohnverhältnisse und Familienaktivitäten</a:t>
            </a:r>
          </a:p>
          <a:p>
            <a:pPr>
              <a:lnSpc>
                <a:spcPts val="3000"/>
              </a:lnSpc>
            </a:pPr>
            <a:r>
              <a:rPr lang="de-CH" sz="1800" dirty="0"/>
              <a:t>Rund 270’000 Kinder in der Schweiz sind armutsgefährdet</a:t>
            </a:r>
          </a:p>
          <a:p>
            <a:pPr>
              <a:lnSpc>
                <a:spcPts val="3000"/>
              </a:lnSpc>
            </a:pPr>
            <a:r>
              <a:rPr lang="de-CH" sz="1800" dirty="0"/>
              <a:t>Rund </a:t>
            </a:r>
            <a:r>
              <a:rPr lang="de-CH" sz="1800" b="1" dirty="0"/>
              <a:t>76’000 Kinder </a:t>
            </a:r>
            <a:r>
              <a:rPr lang="de-CH" sz="1800" dirty="0"/>
              <a:t>werden von der </a:t>
            </a:r>
            <a:r>
              <a:rPr lang="de-CH" sz="1800" b="1" dirty="0"/>
              <a:t>regulären Sozialhilfe unterstützt</a:t>
            </a:r>
            <a:r>
              <a:rPr lang="de-CH" sz="1800" dirty="0"/>
              <a:t>, dies sind knapp ein Drittel aller Sozialhilfebeziehenden</a:t>
            </a:r>
          </a:p>
        </p:txBody>
      </p:sp>
    </p:spTree>
    <p:extLst>
      <p:ext uri="{BB962C8B-B14F-4D97-AF65-F5344CB8AC3E}">
        <p14:creationId xmlns:p14="http://schemas.microsoft.com/office/powerpoint/2010/main" val="103960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8FF5F-A465-41C5-B4CF-ADF902E3E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ED82D3-1045-493D-9F1C-0DA1ADB610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8"/>
          <a:stretch/>
        </p:blipFill>
        <p:spPr>
          <a:xfrm>
            <a:off x="2195736" y="784000"/>
            <a:ext cx="5009889" cy="528999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C93B5C1-7034-40A2-8AED-69F304750F79}"/>
              </a:ext>
            </a:extLst>
          </p:cNvPr>
          <p:cNvSpPr txBox="1"/>
          <p:nvPr/>
        </p:nvSpPr>
        <p:spPr>
          <a:xfrm>
            <a:off x="5297344" y="5797000"/>
            <a:ext cx="1908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Illustration: Andreas </a:t>
            </a:r>
            <a:r>
              <a:rPr lang="de-CH" sz="1000" dirty="0" err="1"/>
              <a:t>Gefe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84192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39CFF-84DC-4ACA-89C6-1575E0FD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Fragestellung der Studie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CDC595-60E4-4A85-97F9-F2A175105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0768"/>
            <a:ext cx="7704000" cy="4824536"/>
          </a:xfrm>
        </p:spPr>
        <p:txBody>
          <a:bodyPr/>
          <a:lstStyle/>
          <a:p>
            <a:pPr marL="0" indent="0">
              <a:lnSpc>
                <a:spcPts val="3000"/>
              </a:lnSpc>
              <a:buNone/>
            </a:pPr>
            <a:r>
              <a:rPr lang="de-CH" sz="1800" dirty="0"/>
              <a:t>Die Studie untersucht primär die </a:t>
            </a:r>
            <a:r>
              <a:rPr lang="de-CH" sz="1800" b="1" dirty="0"/>
              <a:t>Regelsozialhilfe</a:t>
            </a:r>
            <a:r>
              <a:rPr lang="de-CH" sz="1800" dirty="0"/>
              <a:t>.</a:t>
            </a:r>
          </a:p>
          <a:p>
            <a:pPr marL="0" indent="0">
              <a:lnSpc>
                <a:spcPts val="3000"/>
              </a:lnSpc>
              <a:buNone/>
            </a:pPr>
            <a:endParaRPr lang="de-CH" sz="1800" dirty="0"/>
          </a:p>
          <a:p>
            <a:pPr marL="0" indent="0">
              <a:lnSpc>
                <a:spcPts val="3000"/>
              </a:lnSpc>
              <a:buNone/>
            </a:pPr>
            <a:r>
              <a:rPr lang="de-CH" sz="1800" b="1" dirty="0"/>
              <a:t>Hauptfragestellungen</a:t>
            </a:r>
          </a:p>
          <a:p>
            <a:pPr>
              <a:lnSpc>
                <a:spcPts val="3000"/>
              </a:lnSpc>
            </a:pPr>
            <a:r>
              <a:rPr lang="de-CH" sz="1800" dirty="0"/>
              <a:t>Wie ist die materielle Situation von Kindern in der Sozialhilfe?</a:t>
            </a:r>
          </a:p>
          <a:p>
            <a:pPr>
              <a:lnSpc>
                <a:spcPts val="3000"/>
              </a:lnSpc>
            </a:pPr>
            <a:r>
              <a:rPr lang="de-CH" sz="1800" dirty="0"/>
              <a:t>Sind die aktuell ausgerichteten Leistungen für Kinder (und Familien) angemessen?</a:t>
            </a:r>
          </a:p>
          <a:p>
            <a:pPr>
              <a:lnSpc>
                <a:spcPts val="3000"/>
              </a:lnSpc>
            </a:pPr>
            <a:endParaRPr lang="de-CH" sz="1800" dirty="0"/>
          </a:p>
          <a:p>
            <a:pPr marL="0" indent="0">
              <a:lnSpc>
                <a:spcPts val="3000"/>
              </a:lnSpc>
              <a:buNone/>
            </a:pPr>
            <a:r>
              <a:rPr lang="de-CH" sz="1800" b="1" dirty="0"/>
              <a:t>Vorgehen</a:t>
            </a:r>
          </a:p>
          <a:p>
            <a:pPr>
              <a:lnSpc>
                <a:spcPts val="3000"/>
              </a:lnSpc>
            </a:pPr>
            <a:r>
              <a:rPr lang="de-CH" sz="1800" dirty="0"/>
              <a:t>Sozial- und rechtswissenschaftliche Perspektive kombiniert</a:t>
            </a:r>
          </a:p>
          <a:p>
            <a:pPr>
              <a:lnSpc>
                <a:spcPts val="3000"/>
              </a:lnSpc>
            </a:pPr>
            <a:r>
              <a:rPr lang="de-CH" sz="1800" dirty="0"/>
              <a:t>Vertiefte Analyse der Sozialhilfe-Leistungen und ihrer Bemessung</a:t>
            </a:r>
          </a:p>
          <a:p>
            <a:pPr>
              <a:lnSpc>
                <a:spcPts val="3000"/>
              </a:lnSpc>
            </a:pPr>
            <a:r>
              <a:rPr lang="de-CH" sz="1800" dirty="0"/>
              <a:t>Interviews mit Fachpersonen von Sozialdiensten und Fachstellen</a:t>
            </a:r>
          </a:p>
          <a:p>
            <a:pPr>
              <a:lnSpc>
                <a:spcPts val="3000"/>
              </a:lnSpc>
            </a:pPr>
            <a:endParaRPr lang="de-CH" sz="1800" dirty="0"/>
          </a:p>
          <a:p>
            <a:pPr marL="0" indent="0">
              <a:lnSpc>
                <a:spcPts val="3000"/>
              </a:lnSpc>
              <a:buNone/>
            </a:pPr>
            <a:r>
              <a:rPr lang="de-CH" sz="1800" b="1" dirty="0"/>
              <a:t>Exkurs</a:t>
            </a:r>
            <a:r>
              <a:rPr lang="de-CH" sz="1800" dirty="0"/>
              <a:t> zur Situation im Asyl- und Flüchtlingsbereich</a:t>
            </a:r>
          </a:p>
        </p:txBody>
      </p:sp>
    </p:spTree>
    <p:extLst>
      <p:ext uri="{BB962C8B-B14F-4D97-AF65-F5344CB8AC3E}">
        <p14:creationId xmlns:p14="http://schemas.microsoft.com/office/powerpoint/2010/main" val="322537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39CFF-84DC-4ACA-89C6-1575E0FD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Grundbedarfsleistungen in der Sozialhilfe</a:t>
            </a:r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E33F33B7-A822-4A4B-BF06-7AFC61B4149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996" y="1988840"/>
            <a:ext cx="7951300" cy="38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1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2DDAC-AAB6-4AE0-BC70-E047474A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Bemessung des Grundbedarfs für Familien mit Kindern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09C237-4EC8-4B2B-B7E4-4405175D5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880" y="1556792"/>
            <a:ext cx="4932120" cy="4724862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/>
              <a:t>Der Grundbedarf der Sozialhilfe im Vergleich</a:t>
            </a:r>
          </a:p>
          <a:p>
            <a:pPr marL="0" indent="0">
              <a:buNone/>
            </a:pPr>
            <a:r>
              <a:rPr lang="de-CH" sz="1800" dirty="0"/>
              <a:t>gegenüber Ergänzungsleistungen EL und betreibungsrechtliches Existenzminimum BEX</a:t>
            </a:r>
          </a:p>
          <a:p>
            <a:pPr marL="0" indent="0">
              <a:buNone/>
            </a:pPr>
            <a:endParaRPr lang="de-CH" sz="1400" dirty="0"/>
          </a:p>
          <a:p>
            <a:r>
              <a:rPr lang="de-CH" sz="1800" dirty="0"/>
              <a:t>Ansätze der Sozialhilfe sind tiefer als die anderen Ansätze der Mindestsicherung</a:t>
            </a:r>
          </a:p>
          <a:p>
            <a:endParaRPr lang="de-CH" sz="800" dirty="0"/>
          </a:p>
          <a:p>
            <a:r>
              <a:rPr lang="de-CH" sz="1800" dirty="0"/>
              <a:t>Die Übertragung des Referenzgrundbedarfs der Sozialhilfe mittels der SKOS-Skala ist </a:t>
            </a:r>
            <a:r>
              <a:rPr lang="de-CH" sz="1800" b="1" dirty="0"/>
              <a:t>ausgeprägt degressiv</a:t>
            </a:r>
          </a:p>
          <a:p>
            <a:endParaRPr lang="de-CH" sz="800" b="1" dirty="0"/>
          </a:p>
          <a:p>
            <a:r>
              <a:rPr lang="de-CH" sz="1800" b="1" dirty="0"/>
              <a:t>Mit zunehmender Anzahl Kinder vergrössert sich der Abstand gegenüber den anderen Leistungen weiter</a:t>
            </a:r>
          </a:p>
          <a:p>
            <a:endParaRPr lang="de-CH" sz="800" b="1" dirty="0"/>
          </a:p>
          <a:p>
            <a:r>
              <a:rPr lang="de-CH" sz="1800" dirty="0"/>
              <a:t>Bei der Sozialhilfe </a:t>
            </a:r>
            <a:r>
              <a:rPr lang="de-CH" sz="1800" b="1" dirty="0"/>
              <a:t>keine nach Kindesalter abgestuften Ansätze</a:t>
            </a:r>
            <a:r>
              <a:rPr lang="de-CH" sz="1800" dirty="0"/>
              <a:t>, um den tendenziell steigenden Ausgaben bei älteren Kindern gerecht zu werden</a:t>
            </a:r>
          </a:p>
        </p:txBody>
      </p:sp>
      <p:pic>
        <p:nvPicPr>
          <p:cNvPr id="4" name="object 7">
            <a:extLst>
              <a:ext uri="{FF2B5EF4-FFF2-40B4-BE49-F238E27FC236}">
                <a16:creationId xmlns:a16="http://schemas.microsoft.com/office/drawing/2014/main" id="{FFB787DF-0730-427F-9D63-7E0EBEBDCA0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886" y="1486814"/>
            <a:ext cx="2895978" cy="482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31113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_SD">
  <a:themeElements>
    <a:clrScheme name="Präsentation_SD 14">
      <a:dk1>
        <a:srgbClr val="000000"/>
      </a:dk1>
      <a:lt1>
        <a:srgbClr val="FFFFFF"/>
      </a:lt1>
      <a:dk2>
        <a:srgbClr val="000000"/>
      </a:dk2>
      <a:lt2>
        <a:srgbClr val="141E64"/>
      </a:lt2>
      <a:accent1>
        <a:srgbClr val="146EB4"/>
      </a:accent1>
      <a:accent2>
        <a:srgbClr val="6EB4EB"/>
      </a:accent2>
      <a:accent3>
        <a:srgbClr val="FFFFFF"/>
      </a:accent3>
      <a:accent4>
        <a:srgbClr val="000000"/>
      </a:accent4>
      <a:accent5>
        <a:srgbClr val="AABAD6"/>
      </a:accent5>
      <a:accent6>
        <a:srgbClr val="63A3D5"/>
      </a:accent6>
      <a:hlink>
        <a:srgbClr val="4682D2"/>
      </a:hlink>
      <a:folHlink>
        <a:srgbClr val="1E50AA"/>
      </a:folHlink>
    </a:clrScheme>
    <a:fontScheme name="Präsentation_S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808163" algn="l"/>
          </a:tabLst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808163" algn="l"/>
          </a:tabLst>
          <a:defRPr kumimoji="0" lang="de-CH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äsentation_S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S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S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S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S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S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S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S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S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S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S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S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SD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2D8AE7"/>
        </a:accent6>
        <a:hlink>
          <a:srgbClr val="003399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SD 14">
        <a:dk1>
          <a:srgbClr val="000000"/>
        </a:dk1>
        <a:lt1>
          <a:srgbClr val="FFFFFF"/>
        </a:lt1>
        <a:dk2>
          <a:srgbClr val="000000"/>
        </a:dk2>
        <a:lt2>
          <a:srgbClr val="141E64"/>
        </a:lt2>
        <a:accent1>
          <a:srgbClr val="146EB4"/>
        </a:accent1>
        <a:accent2>
          <a:srgbClr val="6EB4EB"/>
        </a:accent2>
        <a:accent3>
          <a:srgbClr val="FFFFFF"/>
        </a:accent3>
        <a:accent4>
          <a:srgbClr val="000000"/>
        </a:accent4>
        <a:accent5>
          <a:srgbClr val="AABAD6"/>
        </a:accent5>
        <a:accent6>
          <a:srgbClr val="63A3D5"/>
        </a:accent6>
        <a:hlink>
          <a:srgbClr val="4682D2"/>
        </a:hlink>
        <a:folHlink>
          <a:srgbClr val="1E50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äsentation Jahreskonferenz SODK.potx [Schreibgeschützt]" id="{E96CB8FB-B853-4045-8E3D-D437BB63DA7C}" vid="{2121D2E6-19FB-4D37-A7C4-CB7BA5E3A524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561</Words>
  <Application>Microsoft Office PowerPoint</Application>
  <PresentationFormat>Bildschirmpräsentation (4:3)</PresentationFormat>
  <Paragraphs>78</Paragraphs>
  <Slides>14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DaxOT</vt:lpstr>
      <vt:lpstr>Präsentation_SD</vt:lpstr>
      <vt:lpstr>Materielle Situation von Kindern und Jugendlichen in der Sozialhilfe</vt:lpstr>
      <vt:lpstr>PowerPoint-Präsentation</vt:lpstr>
      <vt:lpstr>Anteil der Sozialhilfebeziehenden nach Altersgruppen</vt:lpstr>
      <vt:lpstr>Sozialhilfequote nach Altersgruppen</vt:lpstr>
      <vt:lpstr>Kinderarmut in der Schweiz</vt:lpstr>
      <vt:lpstr>PowerPoint-Präsentation</vt:lpstr>
      <vt:lpstr>Fragestellung der Studie</vt:lpstr>
      <vt:lpstr>Grundbedarfsleistungen in der Sozialhilfe</vt:lpstr>
      <vt:lpstr>Bemessung des Grundbedarfs für Familien mit Kindern</vt:lpstr>
      <vt:lpstr>Situationsbedingte Leistungen</vt:lpstr>
      <vt:lpstr>Schlussfolgerungen</vt:lpstr>
      <vt:lpstr>Wichtigste Empfehlungen</vt:lpstr>
      <vt:lpstr>Wie geht es weiter?</vt:lpstr>
      <vt:lpstr>Danke für Ihre Aufmerksamkeit</vt:lpstr>
    </vt:vector>
  </TitlesOfParts>
  <Company>Stadtverwaltung Zürich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zum Beispiel über zwei Zeilen in Arial 40 Punkt</dc:title>
  <dc:creator>sozmeo</dc:creator>
  <cp:lastModifiedBy>Menzi Mirjam</cp:lastModifiedBy>
  <cp:revision>153</cp:revision>
  <cp:lastPrinted>2006-07-06T12:19:27Z</cp:lastPrinted>
  <dcterms:created xsi:type="dcterms:W3CDTF">2010-10-07T08:21:39Z</dcterms:created>
  <dcterms:modified xsi:type="dcterms:W3CDTF">2025-05-13T12:15:40Z</dcterms:modified>
</cp:coreProperties>
</file>